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3064" r:id="rId2"/>
    <p:sldId id="262" r:id="rId3"/>
    <p:sldId id="263" r:id="rId4"/>
    <p:sldId id="360" r:id="rId5"/>
    <p:sldId id="3107" r:id="rId6"/>
    <p:sldId id="3065" r:id="rId7"/>
    <p:sldId id="3100" r:id="rId8"/>
    <p:sldId id="3061" r:id="rId9"/>
    <p:sldId id="3105" r:id="rId10"/>
    <p:sldId id="3062" r:id="rId11"/>
    <p:sldId id="3102" r:id="rId12"/>
    <p:sldId id="3091" r:id="rId13"/>
    <p:sldId id="3104" r:id="rId14"/>
    <p:sldId id="266" r:id="rId15"/>
    <p:sldId id="3106" r:id="rId16"/>
    <p:sldId id="3074" r:id="rId17"/>
    <p:sldId id="361" r:id="rId18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748756-08EF-5E9E-28DE-9F42B971B73A}" name="María Eugenia Villaverde de Saa" initials="MEVdS" userId="S-1-5-21-686844907-2617881494-3443052732-20067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B8B2"/>
    <a:srgbClr val="FFC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386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A2002-3C07-4A75-A852-AC0A0A593D83}" type="datetimeFigureOut">
              <a:rPr lang="es-ES" smtClean="0"/>
              <a:t>07/11/2025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A7272-43EC-4B41-8CD5-86956D2347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0211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4056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>
          <a:extLst>
            <a:ext uri="{FF2B5EF4-FFF2-40B4-BE49-F238E27FC236}">
              <a16:creationId xmlns:a16="http://schemas.microsoft.com/office/drawing/2014/main" id="{FF7170EC-946D-2391-9E04-9D4A9D55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>
            <a:extLst>
              <a:ext uri="{FF2B5EF4-FFF2-40B4-BE49-F238E27FC236}">
                <a16:creationId xmlns:a16="http://schemas.microsoft.com/office/drawing/2014/main" id="{5E7410AC-CD83-A6A6-2531-AF259732E1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F255AEC3-77B9-2E62-291E-AFF1A61D1F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3541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A7272-43EC-4B41-8CD5-86956D234712}" type="slidenum">
              <a:rPr lang="es-ES" smtClean="0"/>
              <a:t>7</a:t>
            </a:fld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C75BF42-BF96-49E8-4AE4-A381CDAFF960}"/>
              </a:ext>
            </a:extLst>
          </p:cNvPr>
          <p:cNvSpPr txBox="1"/>
          <p:nvPr/>
        </p:nvSpPr>
        <p:spPr>
          <a:xfrm>
            <a:off x="562358" y="4612440"/>
            <a:ext cx="5927652" cy="461665"/>
          </a:xfrm>
          <a:prstGeom prst="rect">
            <a:avLst/>
          </a:prstGeom>
          <a:noFill/>
          <a:ln>
            <a:solidFill>
              <a:srgbClr val="5BB8B2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noProof="0" dirty="0"/>
              <a:t>D1.1.1 </a:t>
            </a:r>
            <a:r>
              <a:rPr lang="en-GB" sz="1200" b="1" noProof="0" dirty="0"/>
              <a:t>Guidelines</a:t>
            </a:r>
            <a:r>
              <a:rPr lang="en-GB" sz="1200" noProof="0" dirty="0"/>
              <a:t> to implement SUP and PRF Directives in the Atlantic Area</a:t>
            </a:r>
            <a:br>
              <a:rPr lang="en-GB" sz="1200" noProof="0" dirty="0"/>
            </a:br>
            <a:r>
              <a:rPr lang="en-GB" sz="1200" noProof="0" dirty="0"/>
              <a:t>D1.1.2 Inventory of </a:t>
            </a:r>
            <a:r>
              <a:rPr lang="en-GB" sz="1200" b="1" noProof="0" dirty="0"/>
              <a:t>Good Practices </a:t>
            </a:r>
            <a:r>
              <a:rPr lang="en-GB" sz="1200" noProof="0" dirty="0"/>
              <a:t>for waste management and recycling in the Atlantic Area.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872F4BA-0864-BC15-FB22-2F1AB931A1B5}"/>
              </a:ext>
            </a:extLst>
          </p:cNvPr>
          <p:cNvSpPr txBox="1"/>
          <p:nvPr/>
        </p:nvSpPr>
        <p:spPr>
          <a:xfrm>
            <a:off x="562357" y="5186438"/>
            <a:ext cx="5927653" cy="1015663"/>
          </a:xfrm>
          <a:prstGeom prst="rect">
            <a:avLst/>
          </a:prstGeom>
          <a:noFill/>
          <a:ln>
            <a:solidFill>
              <a:srgbClr val="5BB8B2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200"/>
            </a:lvl1pPr>
          </a:lstStyle>
          <a:p>
            <a:r>
              <a:rPr lang="en-GB" noProof="0" dirty="0"/>
              <a:t>D 1.2.1. Fishing gear </a:t>
            </a:r>
            <a:r>
              <a:rPr lang="en-GB" b="1" noProof="0" dirty="0"/>
              <a:t>life cycle studies</a:t>
            </a:r>
            <a:r>
              <a:rPr lang="en-GB" noProof="0" dirty="0"/>
              <a:t>.</a:t>
            </a:r>
            <a:br>
              <a:rPr lang="en-GB" noProof="0" dirty="0"/>
            </a:br>
            <a:r>
              <a:rPr lang="en-GB" noProof="0" dirty="0"/>
              <a:t>D.1.2.2. Testing and </a:t>
            </a:r>
            <a:r>
              <a:rPr lang="en-GB" b="1" noProof="0" dirty="0"/>
              <a:t>recycling protocols </a:t>
            </a:r>
            <a:r>
              <a:rPr lang="en-GB" noProof="0" dirty="0"/>
              <a:t>for different types of fishing nets</a:t>
            </a:r>
            <a:br>
              <a:rPr lang="en-GB" noProof="0" dirty="0"/>
            </a:br>
            <a:r>
              <a:rPr lang="en-GB" noProof="0" dirty="0"/>
              <a:t>D 1.2.3 Report on </a:t>
            </a:r>
            <a:r>
              <a:rPr lang="en-GB" b="1" noProof="0" dirty="0"/>
              <a:t>pilot actions </a:t>
            </a:r>
            <a:r>
              <a:rPr lang="en-GB" noProof="0" dirty="0"/>
              <a:t>and/ awareness raising activities</a:t>
            </a:r>
            <a:br>
              <a:rPr lang="en-GB" noProof="0" dirty="0"/>
            </a:br>
            <a:r>
              <a:rPr lang="en-GB" noProof="0" dirty="0"/>
              <a:t>D 1.2.4. Summary report of key outcomes of the Activity to be presented at OSPAR ICG-ML meetings.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57FB3D7-F8D6-7C09-BAEF-0ABD0A844A98}"/>
              </a:ext>
            </a:extLst>
          </p:cNvPr>
          <p:cNvSpPr txBox="1"/>
          <p:nvPr/>
        </p:nvSpPr>
        <p:spPr>
          <a:xfrm>
            <a:off x="562358" y="6223062"/>
            <a:ext cx="6045375" cy="830997"/>
          </a:xfrm>
          <a:prstGeom prst="rect">
            <a:avLst/>
          </a:prstGeom>
          <a:noFill/>
          <a:ln>
            <a:solidFill>
              <a:srgbClr val="5BB8B2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200"/>
            </a:lvl1pPr>
          </a:lstStyle>
          <a:p>
            <a:r>
              <a:rPr lang="en-GB" noProof="0" dirty="0"/>
              <a:t>D 1.3.1 </a:t>
            </a:r>
            <a:r>
              <a:rPr lang="en-GB" b="1" noProof="0" dirty="0"/>
              <a:t>Guidance</a:t>
            </a:r>
            <a:r>
              <a:rPr lang="en-GB" noProof="0" dirty="0"/>
              <a:t> to implement </a:t>
            </a:r>
            <a:r>
              <a:rPr lang="en-GB" b="1" noProof="0" dirty="0"/>
              <a:t>management of waste incidentally fished in line with PRF requirements</a:t>
            </a:r>
            <a:br>
              <a:rPr lang="en-GB" noProof="0" dirty="0"/>
            </a:br>
            <a:r>
              <a:rPr lang="en-GB" noProof="0" dirty="0"/>
              <a:t>D 1.3.2 Summary report of outputs to be considered as the OSPAR Fishing for Litter Recommendation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7C64F19-4C1B-A34F-5E77-2D2764A2D653}"/>
              </a:ext>
            </a:extLst>
          </p:cNvPr>
          <p:cNvSpPr txBox="1"/>
          <p:nvPr/>
        </p:nvSpPr>
        <p:spPr>
          <a:xfrm>
            <a:off x="562358" y="6945663"/>
            <a:ext cx="5927652" cy="646331"/>
          </a:xfrm>
          <a:prstGeom prst="rect">
            <a:avLst/>
          </a:prstGeom>
          <a:noFill/>
          <a:ln>
            <a:solidFill>
              <a:srgbClr val="5BB8B2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200"/>
            </a:lvl1pPr>
          </a:lstStyle>
          <a:p>
            <a:r>
              <a:rPr lang="en-GB" noProof="0" dirty="0"/>
              <a:t>D 1.4.1 </a:t>
            </a:r>
            <a:r>
              <a:rPr lang="en-GB" b="1" noProof="0" dirty="0"/>
              <a:t>Study</a:t>
            </a:r>
            <a:r>
              <a:rPr lang="en-GB" noProof="0" dirty="0"/>
              <a:t> on how to encourage the reduction of marine litter and recycling of marine plastics</a:t>
            </a:r>
          </a:p>
          <a:p>
            <a:r>
              <a:rPr lang="en-GB" noProof="0" dirty="0"/>
              <a:t>(focus on </a:t>
            </a:r>
            <a:r>
              <a:rPr lang="en-GB" b="1" noProof="0" dirty="0"/>
              <a:t>recreational fishing</a:t>
            </a:r>
            <a:r>
              <a:rPr lang="en-GB" noProof="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594959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CCA81-43E6-013E-1E1E-0A870CA04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69DCC9-E8B0-1910-CDC8-4E2562546A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1843FD8-E9E1-CDE8-42DA-4281C65604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0F9D45C-25AC-F24E-2FC1-94DFA0C955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A7272-43EC-4B41-8CD5-86956D234712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5112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A7272-43EC-4B41-8CD5-86956D234712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1626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97127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A7272-43EC-4B41-8CD5-86956D234712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6645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LITTER AT Portad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REE-LITTERAT_Logo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584" y="4536432"/>
            <a:ext cx="4134832" cy="49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23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LITTER AT Indic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FREE-LITTERAT_Logo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584" y="4536432"/>
            <a:ext cx="4134832" cy="49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32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LITTER AT Diapo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REE-LITTERAT_Logo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584" y="4536432"/>
            <a:ext cx="4134832" cy="49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75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09800" y="4781550"/>
            <a:ext cx="1066800" cy="18256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43300" y="4781550"/>
            <a:ext cx="1447800" cy="182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257800" y="4781550"/>
            <a:ext cx="1066800" cy="182563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00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045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audio" Target="../media/audio1.wav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8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jpg"/><Relationship Id="rId12" Type="http://schemas.openxmlformats.org/officeDocument/2006/relationships/image" Target="../media/image51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jpg"/><Relationship Id="rId11" Type="http://schemas.openxmlformats.org/officeDocument/2006/relationships/image" Target="../media/image50.jpg"/><Relationship Id="rId5" Type="http://schemas.openxmlformats.org/officeDocument/2006/relationships/image" Target="../media/image44.jpg"/><Relationship Id="rId10" Type="http://schemas.openxmlformats.org/officeDocument/2006/relationships/image" Target="../media/image49.jpg"/><Relationship Id="rId4" Type="http://schemas.openxmlformats.org/officeDocument/2006/relationships/image" Target="../media/image43.jpg"/><Relationship Id="rId9" Type="http://schemas.openxmlformats.org/officeDocument/2006/relationships/image" Target="../media/image48.jpg"/><Relationship Id="rId1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1.png"/><Relationship Id="rId18" Type="http://schemas.openxmlformats.org/officeDocument/2006/relationships/image" Target="../media/image65.png"/><Relationship Id="rId3" Type="http://schemas.openxmlformats.org/officeDocument/2006/relationships/image" Target="../media/image53.png"/><Relationship Id="rId21" Type="http://schemas.openxmlformats.org/officeDocument/2006/relationships/image" Target="../media/image38.png"/><Relationship Id="rId7" Type="http://schemas.openxmlformats.org/officeDocument/2006/relationships/image" Target="../media/image56.jpg"/><Relationship Id="rId12" Type="http://schemas.openxmlformats.org/officeDocument/2006/relationships/image" Target="../media/image60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4.png"/><Relationship Id="rId20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jpg"/><Relationship Id="rId11" Type="http://schemas.openxmlformats.org/officeDocument/2006/relationships/image" Target="../media/image59.png"/><Relationship Id="rId5" Type="http://schemas.microsoft.com/office/2007/relationships/hdphoto" Target="../media/hdphoto1.wdp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19" Type="http://schemas.openxmlformats.org/officeDocument/2006/relationships/image" Target="../media/image66.png"/><Relationship Id="rId4" Type="http://schemas.openxmlformats.org/officeDocument/2006/relationships/image" Target="../media/image54.png"/><Relationship Id="rId9" Type="http://schemas.microsoft.com/office/2007/relationships/hdphoto" Target="../media/hdphoto2.wdp"/><Relationship Id="rId14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13" Type="http://schemas.openxmlformats.org/officeDocument/2006/relationships/image" Target="../media/image38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11" Type="http://schemas.openxmlformats.org/officeDocument/2006/relationships/image" Target="../media/image79.jpeg"/><Relationship Id="rId5" Type="http://schemas.openxmlformats.org/officeDocument/2006/relationships/image" Target="../media/image73.png"/><Relationship Id="rId10" Type="http://schemas.openxmlformats.org/officeDocument/2006/relationships/image" Target="../media/image78.jpe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jpg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9.png"/><Relationship Id="rId11" Type="http://schemas.openxmlformats.org/officeDocument/2006/relationships/image" Target="../media/image94.jpe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jpeg"/><Relationship Id="rId9" Type="http://schemas.openxmlformats.org/officeDocument/2006/relationships/image" Target="../media/image9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2.png"/><Relationship Id="rId3" Type="http://schemas.openxmlformats.org/officeDocument/2006/relationships/image" Target="../media/image95.png"/><Relationship Id="rId7" Type="http://schemas.openxmlformats.org/officeDocument/2006/relationships/image" Target="../media/image97.png"/><Relationship Id="rId12" Type="http://schemas.openxmlformats.org/officeDocument/2006/relationships/image" Target="../media/image101.png"/><Relationship Id="rId17" Type="http://schemas.openxmlformats.org/officeDocument/2006/relationships/image" Target="../media/image10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vgsilh.com/es/image/148349.html" TargetMode="External"/><Relationship Id="rId11" Type="http://schemas.openxmlformats.org/officeDocument/2006/relationships/hyperlink" Target="https://www.accuformnmc.com/safety-sign/place-all-trash-in-the-proper-container-wgraphic-MHSK507" TargetMode="External"/><Relationship Id="rId5" Type="http://schemas.openxmlformats.org/officeDocument/2006/relationships/image" Target="../media/image96.png"/><Relationship Id="rId15" Type="http://schemas.openxmlformats.org/officeDocument/2006/relationships/image" Target="../media/image104.jpeg"/><Relationship Id="rId10" Type="http://schemas.openxmlformats.org/officeDocument/2006/relationships/image" Target="../media/image100.jpeg"/><Relationship Id="rId4" Type="http://schemas.openxmlformats.org/officeDocument/2006/relationships/hyperlink" Target="https://pixabay.com/es/montacargas-transportador-de-palets-155509/" TargetMode="External"/><Relationship Id="rId9" Type="http://schemas.openxmlformats.org/officeDocument/2006/relationships/image" Target="../media/image99.png"/><Relationship Id="rId14" Type="http://schemas.openxmlformats.org/officeDocument/2006/relationships/image" Target="../media/image10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hyperlink" Target="https://freelitterat.eu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hyperlink" Target="https://freelitterat.eu/wp-content/uploads/2025/03/Atlantic-Strategy_final-version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hyperlink" Target="https://www.instagram.com/cleanatlanticproject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twitter.com/Clean_Atlantic" TargetMode="External"/><Relationship Id="rId5" Type="http://schemas.openxmlformats.org/officeDocument/2006/relationships/hyperlink" Target="http://www.freelitterat.eu/" TargetMode="External"/><Relationship Id="rId4" Type="http://schemas.openxmlformats.org/officeDocument/2006/relationships/hyperlink" Target="mailto:freelitterat@cetmar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ítulo 1"/>
          <p:cNvSpPr txBox="1">
            <a:spLocks/>
          </p:cNvSpPr>
          <p:nvPr/>
        </p:nvSpPr>
        <p:spPr>
          <a:xfrm>
            <a:off x="1338833" y="3058587"/>
            <a:ext cx="7450666" cy="5677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i="0" kern="1200">
                <a:solidFill>
                  <a:srgbClr val="009DD5"/>
                </a:solidFill>
                <a:latin typeface="Myriad Pro Semibold"/>
                <a:ea typeface="+mj-ea"/>
                <a:cs typeface="Myriad Pro Semibold"/>
              </a:defRPr>
            </a:lvl1pPr>
          </a:lstStyle>
          <a:p>
            <a:pPr algn="ctr"/>
            <a:r>
              <a:rPr lang="en-GB" sz="2000" b="1" noProof="0" dirty="0">
                <a:solidFill>
                  <a:srgbClr val="5BB8B2"/>
                </a:solidFill>
                <a:latin typeface="Calibri"/>
                <a:cs typeface="Calibri"/>
              </a:rPr>
              <a:t>Project overview</a:t>
            </a:r>
          </a:p>
          <a:p>
            <a:endParaRPr lang="en-GB" sz="2000" b="1" dirty="0">
              <a:solidFill>
                <a:srgbClr val="5BB8B2"/>
              </a:solidFill>
              <a:latin typeface="Calibri"/>
              <a:cs typeface="Calibri"/>
            </a:endParaRPr>
          </a:p>
          <a:p>
            <a:pPr algn="ctr"/>
            <a:r>
              <a:rPr lang="en-US" sz="2000" b="1" noProof="0" dirty="0">
                <a:solidFill>
                  <a:srgbClr val="5BB8B2"/>
                </a:solidFill>
                <a:latin typeface="Calibri"/>
                <a:cs typeface="Calibri"/>
              </a:rPr>
              <a:t>WEBINAR</a:t>
            </a:r>
          </a:p>
          <a:p>
            <a:pPr algn="ctr"/>
            <a:r>
              <a:rPr lang="en-US" sz="2000" noProof="0" dirty="0">
                <a:solidFill>
                  <a:srgbClr val="5BB8B2"/>
                </a:solidFill>
                <a:latin typeface="Calibri"/>
                <a:cs typeface="Calibri"/>
              </a:rPr>
              <a:t>Tackling plastic pollution in the Atlantic area:</a:t>
            </a:r>
          </a:p>
          <a:p>
            <a:pPr algn="ctr"/>
            <a:r>
              <a:rPr lang="en-US" sz="2000" noProof="0" dirty="0">
                <a:solidFill>
                  <a:srgbClr val="5BB8B2"/>
                </a:solidFill>
                <a:latin typeface="Calibri"/>
                <a:cs typeface="Calibri"/>
              </a:rPr>
              <a:t>Moving forward in the implementation of the EPR for fishing gear</a:t>
            </a:r>
          </a:p>
          <a:p>
            <a:pPr algn="ctr"/>
            <a:r>
              <a:rPr lang="en-US" sz="1800" dirty="0">
                <a:solidFill>
                  <a:srgbClr val="5BB8B2"/>
                </a:solidFill>
                <a:latin typeface="Calibri"/>
                <a:cs typeface="Calibri"/>
              </a:rPr>
              <a:t>13</a:t>
            </a:r>
            <a:r>
              <a:rPr lang="en-US" sz="1800" baseline="30000" dirty="0">
                <a:solidFill>
                  <a:srgbClr val="5BB8B2"/>
                </a:solidFill>
                <a:latin typeface="Calibri"/>
                <a:cs typeface="Calibri"/>
              </a:rPr>
              <a:t>th</a:t>
            </a:r>
            <a:r>
              <a:rPr lang="en-US" sz="1800" dirty="0">
                <a:solidFill>
                  <a:srgbClr val="5BB8B2"/>
                </a:solidFill>
                <a:latin typeface="Calibri"/>
                <a:cs typeface="Calibri"/>
              </a:rPr>
              <a:t> November 2025</a:t>
            </a:r>
          </a:p>
          <a:p>
            <a:pPr algn="ctr"/>
            <a:r>
              <a:rPr lang="en-US" sz="1600" i="1" noProof="0" dirty="0">
                <a:solidFill>
                  <a:srgbClr val="5BB8B2"/>
                </a:solidFill>
                <a:latin typeface="Calibri"/>
                <a:cs typeface="Calibri"/>
              </a:rPr>
              <a:t>Marisa Fernández</a:t>
            </a:r>
            <a:r>
              <a:rPr lang="en-US" sz="1600" i="1" dirty="0">
                <a:solidFill>
                  <a:srgbClr val="5BB8B2"/>
                </a:solidFill>
                <a:latin typeface="Calibri"/>
                <a:cs typeface="Calibri"/>
              </a:rPr>
              <a:t>, CETMAR </a:t>
            </a:r>
            <a:endParaRPr lang="en-GB" sz="1600" i="1" noProof="0" dirty="0">
              <a:solidFill>
                <a:srgbClr val="5BB8B2"/>
              </a:solidFill>
              <a:latin typeface="Calibri"/>
              <a:cs typeface="Calibri"/>
            </a:endParaRPr>
          </a:p>
        </p:txBody>
      </p:sp>
      <p:pic>
        <p:nvPicPr>
          <p:cNvPr id="6" name="Imagen 5" descr="FREE-LITTERAT_Mod1_H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340" y="483722"/>
            <a:ext cx="3182355" cy="176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705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115407" y="263666"/>
            <a:ext cx="5257800" cy="35495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300" b="1" noProof="0" dirty="0">
                <a:solidFill>
                  <a:srgbClr val="5BB8B2"/>
                </a:solidFill>
                <a:latin typeface="Calibri"/>
                <a:cs typeface="Calibri"/>
              </a:rPr>
              <a:t>Free </a:t>
            </a:r>
            <a:r>
              <a:rPr lang="en-GB" sz="2300" b="1" noProof="0" dirty="0" err="1">
                <a:solidFill>
                  <a:srgbClr val="5BB8B2"/>
                </a:solidFill>
                <a:latin typeface="Calibri"/>
                <a:cs typeface="Calibri"/>
              </a:rPr>
              <a:t>LitterAT</a:t>
            </a:r>
            <a:r>
              <a:rPr lang="en-GB" sz="2300" b="1" noProof="0" dirty="0">
                <a:solidFill>
                  <a:srgbClr val="5BB8B2"/>
                </a:solidFill>
                <a:latin typeface="Calibri"/>
                <a:cs typeface="Calibri"/>
              </a:rPr>
              <a:t> in a nutshell</a:t>
            </a:r>
          </a:p>
        </p:txBody>
      </p:sp>
      <p:sp>
        <p:nvSpPr>
          <p:cNvPr id="3" name="8 CuadroTexto"/>
          <p:cNvSpPr txBox="1"/>
          <p:nvPr/>
        </p:nvSpPr>
        <p:spPr>
          <a:xfrm>
            <a:off x="1376785" y="3335593"/>
            <a:ext cx="6846696" cy="27699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200" b="1" noProof="0" dirty="0"/>
              <a:t>Total budget:</a:t>
            </a:r>
            <a:r>
              <a:rPr lang="en-GB" sz="1200" noProof="0" dirty="0"/>
              <a:t> 3,626,336.22  €  (75% ERDF) </a:t>
            </a:r>
          </a:p>
        </p:txBody>
      </p:sp>
      <p:sp>
        <p:nvSpPr>
          <p:cNvPr id="4" name="6 CuadroTexto"/>
          <p:cNvSpPr txBox="1"/>
          <p:nvPr/>
        </p:nvSpPr>
        <p:spPr>
          <a:xfrm>
            <a:off x="1356732" y="1928617"/>
            <a:ext cx="6961678" cy="64633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200" b="1" noProof="0" dirty="0"/>
              <a:t>General objective: </a:t>
            </a:r>
            <a:r>
              <a:rPr lang="en-GB" sz="1200" noProof="0" dirty="0"/>
              <a:t>To advance on achieving litter-free coastal communities by developing, testing and implementing innovative approaches for prevention, location and reduction of marine litter, with special emphasis on top litter items such as ALDFG and microplastics.</a:t>
            </a:r>
            <a:endParaRPr lang="en-GB" sz="1200" b="1" noProof="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725" y="1911223"/>
            <a:ext cx="534563" cy="664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10 Imagen" descr="128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027" y="3260367"/>
            <a:ext cx="460261" cy="460261"/>
          </a:xfrm>
          <a:prstGeom prst="rect">
            <a:avLst/>
          </a:prstGeom>
        </p:spPr>
      </p:pic>
      <p:pic>
        <p:nvPicPr>
          <p:cNvPr id="7" name="13 Imagen" descr="Google-Calendar-icon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907" y="2606769"/>
            <a:ext cx="462688" cy="462688"/>
          </a:xfrm>
          <a:prstGeom prst="rect">
            <a:avLst/>
          </a:prstGeom>
        </p:spPr>
      </p:pic>
      <p:sp>
        <p:nvSpPr>
          <p:cNvPr id="8" name="14 CuadroTexto"/>
          <p:cNvSpPr txBox="1"/>
          <p:nvPr/>
        </p:nvSpPr>
        <p:spPr>
          <a:xfrm>
            <a:off x="1356732" y="2659219"/>
            <a:ext cx="6866749" cy="46166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200" b="1" noProof="0" dirty="0"/>
              <a:t>Start date: </a:t>
            </a:r>
            <a:r>
              <a:rPr lang="en-GB" sz="1200" noProof="0" dirty="0"/>
              <a:t>1</a:t>
            </a:r>
            <a:r>
              <a:rPr lang="en-GB" sz="1200" baseline="30000" noProof="0" dirty="0"/>
              <a:t>st</a:t>
            </a:r>
            <a:r>
              <a:rPr lang="en-GB" sz="1200" noProof="0" dirty="0"/>
              <a:t> November 2023</a:t>
            </a:r>
          </a:p>
          <a:p>
            <a:pPr algn="just"/>
            <a:r>
              <a:rPr lang="en-GB" sz="1200" b="1" noProof="0" dirty="0"/>
              <a:t>End date: </a:t>
            </a:r>
            <a:r>
              <a:rPr lang="en-GB" sz="1200" noProof="0" dirty="0"/>
              <a:t>31</a:t>
            </a:r>
            <a:r>
              <a:rPr lang="en-GB" sz="1200" baseline="30000" noProof="0" dirty="0"/>
              <a:t>st</a:t>
            </a:r>
            <a:r>
              <a:rPr lang="en-GB" sz="1200" noProof="0" dirty="0"/>
              <a:t> October 2026</a:t>
            </a:r>
          </a:p>
        </p:txBody>
      </p:sp>
      <p:sp>
        <p:nvSpPr>
          <p:cNvPr id="9" name="16 CuadroTexto"/>
          <p:cNvSpPr txBox="1"/>
          <p:nvPr/>
        </p:nvSpPr>
        <p:spPr>
          <a:xfrm>
            <a:off x="1376103" y="960806"/>
            <a:ext cx="6967797" cy="83099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200" b="1" noProof="0" dirty="0"/>
              <a:t>Background: </a:t>
            </a:r>
            <a:r>
              <a:rPr lang="en-GB" sz="1200" noProof="0" dirty="0" err="1"/>
              <a:t>CleanAtlantic</a:t>
            </a:r>
            <a:r>
              <a:rPr lang="en-GB" sz="1200" noProof="0" dirty="0"/>
              <a:t> &amp; Indigo projects</a:t>
            </a:r>
          </a:p>
          <a:p>
            <a:pPr algn="just"/>
            <a:r>
              <a:rPr lang="en-GB" sz="1200" b="1" noProof="0" dirty="0"/>
              <a:t>Programme: </a:t>
            </a:r>
            <a:r>
              <a:rPr lang="en-GB" sz="1200" noProof="0" dirty="0"/>
              <a:t>INTERREG Atlantic Area (2021-2027)</a:t>
            </a:r>
          </a:p>
          <a:p>
            <a:pPr algn="just"/>
            <a:r>
              <a:rPr lang="en-GB" sz="1200" b="1" noProof="0" dirty="0"/>
              <a:t>Priority: </a:t>
            </a:r>
            <a:r>
              <a:rPr lang="en-GB" sz="1200" noProof="0" dirty="0"/>
              <a:t>2.4 Enhancing protection and preservation of nature, biodiversity and green infrastructure, including in urban areas, and reducing all forms of pollution</a:t>
            </a:r>
          </a:p>
        </p:txBody>
      </p:sp>
      <p:pic>
        <p:nvPicPr>
          <p:cNvPr id="10" name="17 Imagen" descr="Activity-Materials-icon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149" y="923084"/>
            <a:ext cx="633951" cy="585473"/>
          </a:xfrm>
          <a:prstGeom prst="rect">
            <a:avLst/>
          </a:prstGeom>
        </p:spPr>
      </p:pic>
      <p:sp>
        <p:nvSpPr>
          <p:cNvPr id="11" name="8 CuadroTexto"/>
          <p:cNvSpPr txBox="1"/>
          <p:nvPr/>
        </p:nvSpPr>
        <p:spPr>
          <a:xfrm>
            <a:off x="1376103" y="3905695"/>
            <a:ext cx="6847378" cy="27699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200" b="1" noProof="0" dirty="0"/>
              <a:t>Partnership: </a:t>
            </a:r>
            <a:r>
              <a:rPr lang="en-GB" sz="1200" noProof="0" dirty="0"/>
              <a:t> 23 organisations as partners and associated partners</a:t>
            </a:r>
            <a:endParaRPr lang="en-GB" sz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338" y="3753824"/>
            <a:ext cx="601826" cy="60182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0354B83-B399-EBD6-E7DB-6AD972DCA6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5247" y="209550"/>
            <a:ext cx="87804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295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239" y="1162108"/>
            <a:ext cx="3242241" cy="358353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768528" y="676361"/>
            <a:ext cx="2095500" cy="2641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400" noProof="0" dirty="0"/>
              <a:t>9 Associated partners </a:t>
            </a:r>
          </a:p>
          <a:p>
            <a:pPr algn="ctr"/>
            <a:r>
              <a:rPr lang="en-GB" sz="1400" noProof="0" dirty="0"/>
              <a:t>-Advisory Board-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024553" y="74790"/>
            <a:ext cx="5257800" cy="35495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300" b="1" noProof="0" dirty="0">
                <a:solidFill>
                  <a:srgbClr val="5BB8B2"/>
                </a:solidFill>
                <a:latin typeface="Calibri"/>
                <a:cs typeface="Calibri"/>
              </a:rPr>
              <a:t>Partnership</a:t>
            </a:r>
          </a:p>
        </p:txBody>
      </p:sp>
      <p:sp>
        <p:nvSpPr>
          <p:cNvPr id="12" name="AutoShape 2" descr="universidade lusofona de www.domestika.org"/>
          <p:cNvSpPr>
            <a:spLocks noChangeAspect="1" noChangeArrowheads="1"/>
          </p:cNvSpPr>
          <p:nvPr/>
        </p:nvSpPr>
        <p:spPr bwMode="auto">
          <a:xfrm>
            <a:off x="77788" y="-72232"/>
            <a:ext cx="15240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GB" sz="900" noProof="0" dirty="0"/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454052" y="487593"/>
            <a:ext cx="2878117" cy="2641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400" noProof="0" dirty="0"/>
              <a:t>14 partners from 4 countries: </a:t>
            </a:r>
          </a:p>
          <a:p>
            <a:pPr algn="ctr"/>
            <a:r>
              <a:rPr lang="en-GB" sz="1400" noProof="0" dirty="0"/>
              <a:t>France, Ireland, Portugal and Spain </a:t>
            </a:r>
          </a:p>
        </p:txBody>
      </p:sp>
      <p:pic>
        <p:nvPicPr>
          <p:cNvPr id="2050" name="Picture 2" descr="What is the real meaning of partnership? - Well Ground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509" y="598769"/>
            <a:ext cx="8763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30" y="1282198"/>
            <a:ext cx="3516045" cy="232857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7260" y="1282198"/>
            <a:ext cx="2623210" cy="234184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883" y="1343643"/>
            <a:ext cx="478416" cy="37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89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 txBox="1"/>
          <p:nvPr/>
        </p:nvSpPr>
        <p:spPr>
          <a:xfrm>
            <a:off x="2442926" y="54718"/>
            <a:ext cx="4495800" cy="727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96875"/>
              </a:lnSpc>
            </a:pPr>
            <a:r>
              <a:rPr lang="en-GB" sz="2400" b="1" noProof="0" dirty="0">
                <a:solidFill>
                  <a:srgbClr val="002060"/>
                </a:solidFill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2300" b="1" noProof="0" dirty="0">
                <a:solidFill>
                  <a:srgbClr val="5BB8B2"/>
                </a:solidFill>
                <a:latin typeface="Calibri"/>
                <a:ea typeface="+mj-ea"/>
                <a:cs typeface="Calibri"/>
                <a:sym typeface="Quattrocento Sans"/>
              </a:rPr>
              <a:t>Objectives &amp; Work Packages</a:t>
            </a:r>
            <a:endParaRPr lang="en-GB" sz="2300" b="1" noProof="0" dirty="0">
              <a:solidFill>
                <a:srgbClr val="5BB8B2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101" name="Google Shape;101;p6"/>
          <p:cNvSpPr txBox="1"/>
          <p:nvPr/>
        </p:nvSpPr>
        <p:spPr>
          <a:xfrm>
            <a:off x="762785" y="2752674"/>
            <a:ext cx="1676400" cy="572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GB" sz="1000" b="1" noProof="0" dirty="0"/>
              <a:t>Prevention by improving waste management and recycling</a:t>
            </a:r>
            <a:endParaRPr lang="en-GB" sz="1000" b="1" noProof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/>
          <p:cNvSpPr/>
          <p:nvPr/>
        </p:nvSpPr>
        <p:spPr>
          <a:xfrm>
            <a:off x="904446" y="1715201"/>
            <a:ext cx="1420505" cy="41910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r>
              <a:rPr lang="en-GB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WP1</a:t>
            </a:r>
            <a:endParaRPr lang="en-GB" sz="16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2850390" y="1715201"/>
            <a:ext cx="1420505" cy="41910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r>
              <a:rPr lang="en-GB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WP2</a:t>
            </a:r>
            <a:endParaRPr lang="en-GB" sz="900" noProof="0" dirty="0"/>
          </a:p>
        </p:txBody>
      </p:sp>
      <p:sp>
        <p:nvSpPr>
          <p:cNvPr id="104" name="Google Shape;104;p6"/>
          <p:cNvSpPr/>
          <p:nvPr/>
        </p:nvSpPr>
        <p:spPr>
          <a:xfrm>
            <a:off x="4730286" y="1701694"/>
            <a:ext cx="1420505" cy="41910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r>
              <a:rPr lang="en-GB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WP3</a:t>
            </a:r>
            <a:endParaRPr lang="en-GB" sz="16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6676230" y="1701694"/>
            <a:ext cx="1420505" cy="42166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r>
              <a:rPr lang="en-GB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WP4 </a:t>
            </a:r>
            <a:endParaRPr lang="en-GB" sz="16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6" name="Google Shape;106;p6" descr="Une image contenant texte, Police, logo, Graphique&#10;&#10;Description générée automatiquement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9068" y="2234281"/>
            <a:ext cx="974829" cy="2851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"/>
          <p:cNvSpPr txBox="1"/>
          <p:nvPr/>
        </p:nvSpPr>
        <p:spPr>
          <a:xfrm>
            <a:off x="2592385" y="2752674"/>
            <a:ext cx="1714500" cy="5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/>
            <a:r>
              <a:rPr lang="en-GB" sz="1000" b="1" noProof="0" dirty="0"/>
              <a:t>Assessing and Monitoring micro and macro litter</a:t>
            </a:r>
          </a:p>
          <a:p>
            <a:pPr algn="ctr"/>
            <a:r>
              <a:rPr lang="en-GB" sz="1000" b="1" noProof="0" dirty="0"/>
              <a:t>contamination</a:t>
            </a:r>
          </a:p>
        </p:txBody>
      </p:sp>
      <p:sp>
        <p:nvSpPr>
          <p:cNvPr id="111" name="Google Shape;111;p6"/>
          <p:cNvSpPr txBox="1"/>
          <p:nvPr/>
        </p:nvSpPr>
        <p:spPr>
          <a:xfrm>
            <a:off x="4487860" y="2724396"/>
            <a:ext cx="1714500" cy="747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GB" sz="1000" b="1" noProof="0" dirty="0"/>
              <a:t>Modelling approaches from micro and macro litter: from modelling outputs to sources and hotspots</a:t>
            </a:r>
            <a:endParaRPr lang="en-GB" sz="1000" b="1" noProof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6"/>
          <p:cNvSpPr txBox="1"/>
          <p:nvPr/>
        </p:nvSpPr>
        <p:spPr>
          <a:xfrm>
            <a:off x="6488110" y="2729131"/>
            <a:ext cx="1714500" cy="397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GB" sz="1000" b="1" noProof="0" dirty="0"/>
              <a:t>Reducing marine litter and associated risks</a:t>
            </a:r>
            <a:endParaRPr lang="en-GB" sz="1000" b="1" noProof="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106;p6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1CC4BEE8-F49A-7661-BC31-7A818A24915A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38" y="4375741"/>
            <a:ext cx="974829" cy="285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" descr="D5.2 Annual report on dissemination and exploitation results - ENLIGHT'E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623" y="188943"/>
            <a:ext cx="559905" cy="45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01" y="252194"/>
            <a:ext cx="757475" cy="414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904374A-BDEB-285D-CB2C-2FED754BF9AF}"/>
              </a:ext>
            </a:extLst>
          </p:cNvPr>
          <p:cNvSpPr txBox="1"/>
          <p:nvPr/>
        </p:nvSpPr>
        <p:spPr>
          <a:xfrm>
            <a:off x="762785" y="814960"/>
            <a:ext cx="18288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000" b="1" noProof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O1: </a:t>
            </a:r>
            <a:r>
              <a:rPr lang="en-GB" sz="1000" noProof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Preventing marine litter by improving waste management and recycling and facilitating the implementation of SUP and PRF </a:t>
            </a:r>
            <a:endParaRPr lang="en-GB" sz="1000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31C6C1D-5627-BE8F-E7B4-CF7866745EB2}"/>
              </a:ext>
            </a:extLst>
          </p:cNvPr>
          <p:cNvSpPr txBox="1"/>
          <p:nvPr/>
        </p:nvSpPr>
        <p:spPr>
          <a:xfrm>
            <a:off x="2822615" y="823532"/>
            <a:ext cx="3369007" cy="586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400"/>
              </a:spcAft>
              <a:tabLst>
                <a:tab pos="228600" algn="l"/>
              </a:tabLst>
            </a:pPr>
            <a:r>
              <a:rPr lang="en-GB" sz="1000" b="1" noProof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O2:</a:t>
            </a:r>
            <a:r>
              <a:rPr lang="en-GB" sz="1000" noProof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Understanding the origin, abundance and location of litter accumulation by identifying major sources, pathways and hotspots of marine litter (by monitoring and modelling)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EF60478-0B0C-A132-436D-80B7D69D20CE}"/>
              </a:ext>
            </a:extLst>
          </p:cNvPr>
          <p:cNvSpPr txBox="1"/>
          <p:nvPr/>
        </p:nvSpPr>
        <p:spPr>
          <a:xfrm>
            <a:off x="6515086" y="826875"/>
            <a:ext cx="1828801" cy="586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400"/>
              </a:spcAft>
              <a:tabLst>
                <a:tab pos="228600" algn="l"/>
              </a:tabLst>
            </a:pPr>
            <a:r>
              <a:rPr lang="en-GB" sz="1000" b="1" noProof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O3</a:t>
            </a:r>
            <a:r>
              <a:rPr lang="en-GB" sz="1000" noProof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Reducing and removing marine litter and associated risks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89478" y="742552"/>
            <a:ext cx="457200" cy="3351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400" noProof="0" dirty="0"/>
              <a:t>Coordination and  management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8557976" y="742552"/>
            <a:ext cx="457200" cy="3351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400" noProof="0" dirty="0"/>
              <a:t>Communication and capitalisation</a:t>
            </a:r>
          </a:p>
        </p:txBody>
      </p:sp>
      <p:sp>
        <p:nvSpPr>
          <p:cNvPr id="25" name="Google Shape;103;p6"/>
          <p:cNvSpPr/>
          <p:nvPr/>
        </p:nvSpPr>
        <p:spPr>
          <a:xfrm>
            <a:off x="789761" y="3584498"/>
            <a:ext cx="7581901" cy="50961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lvl="0" algn="ctr"/>
            <a:r>
              <a:rPr lang="en-GB" sz="1200" b="1" noProof="0" dirty="0">
                <a:solidFill>
                  <a:schemeClr val="bg1"/>
                </a:solidFill>
              </a:rPr>
              <a:t>O4: Promotion of  litter-free local communities by developing pilot actions and awareness raising activities </a:t>
            </a:r>
          </a:p>
          <a:p>
            <a:pPr lvl="0" algn="ctr"/>
            <a:r>
              <a:rPr lang="en-GB" sz="1200" b="1" noProof="0" dirty="0">
                <a:solidFill>
                  <a:schemeClr val="bg1"/>
                </a:solidFill>
              </a:rPr>
              <a:t>(WP1, WP2, WP3, WP4) </a:t>
            </a:r>
          </a:p>
        </p:txBody>
      </p:sp>
      <p:pic>
        <p:nvPicPr>
          <p:cNvPr id="27" name="Google Shape;106;p6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1CC4BEE8-F49A-7661-BC31-7A818A24915A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9208" y="4317040"/>
            <a:ext cx="974829" cy="285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93" y="2351690"/>
            <a:ext cx="1215516" cy="22790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608" y="2270981"/>
            <a:ext cx="639902" cy="45238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967" y="2234281"/>
            <a:ext cx="1274707" cy="39463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78" y="2171866"/>
            <a:ext cx="729830" cy="58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73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625DBDBE-8F1E-54BF-9452-052B19222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>
            <a:extLst>
              <a:ext uri="{FF2B5EF4-FFF2-40B4-BE49-F238E27FC236}">
                <a16:creationId xmlns:a16="http://schemas.microsoft.com/office/drawing/2014/main" id="{2C8D42A5-494A-E6F5-4B17-756309A00EA8}"/>
              </a:ext>
            </a:extLst>
          </p:cNvPr>
          <p:cNvSpPr txBox="1"/>
          <p:nvPr/>
        </p:nvSpPr>
        <p:spPr>
          <a:xfrm>
            <a:off x="2442926" y="54718"/>
            <a:ext cx="4495800" cy="727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96875"/>
              </a:lnSpc>
            </a:pPr>
            <a:r>
              <a:rPr lang="en-GB" sz="2400" b="1" noProof="0" dirty="0">
                <a:solidFill>
                  <a:srgbClr val="002060"/>
                </a:solidFill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2300" b="1" noProof="0" dirty="0">
                <a:solidFill>
                  <a:srgbClr val="5BB8B2"/>
                </a:solidFill>
                <a:latin typeface="Calibri"/>
                <a:ea typeface="+mj-ea"/>
                <a:cs typeface="Calibri"/>
                <a:sym typeface="Quattrocento Sans"/>
              </a:rPr>
              <a:t>Objectives &amp; Work Packages</a:t>
            </a:r>
            <a:endParaRPr lang="en-GB" sz="2300" b="1" noProof="0" dirty="0">
              <a:solidFill>
                <a:srgbClr val="5BB8B2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101" name="Google Shape;101;p6">
            <a:extLst>
              <a:ext uri="{FF2B5EF4-FFF2-40B4-BE49-F238E27FC236}">
                <a16:creationId xmlns:a16="http://schemas.microsoft.com/office/drawing/2014/main" id="{654D3DD0-6C6A-6B40-89C1-C54CA7A27F31}"/>
              </a:ext>
            </a:extLst>
          </p:cNvPr>
          <p:cNvSpPr txBox="1"/>
          <p:nvPr/>
        </p:nvSpPr>
        <p:spPr>
          <a:xfrm>
            <a:off x="762785" y="2752674"/>
            <a:ext cx="1676400" cy="572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GB" sz="1000" b="1" noProof="0" dirty="0"/>
              <a:t>Prevention by improving waste management and recycling</a:t>
            </a:r>
            <a:endParaRPr lang="en-GB" sz="1000" b="1" noProof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>
            <a:extLst>
              <a:ext uri="{FF2B5EF4-FFF2-40B4-BE49-F238E27FC236}">
                <a16:creationId xmlns:a16="http://schemas.microsoft.com/office/drawing/2014/main" id="{1890A129-B668-94A2-64A5-5BA0F67DC661}"/>
              </a:ext>
            </a:extLst>
          </p:cNvPr>
          <p:cNvSpPr/>
          <p:nvPr/>
        </p:nvSpPr>
        <p:spPr>
          <a:xfrm>
            <a:off x="904446" y="1715201"/>
            <a:ext cx="1420505" cy="41910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r>
              <a:rPr lang="en-GB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WP1</a:t>
            </a:r>
            <a:endParaRPr lang="en-GB" sz="16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3" name="Google Shape;103;p6">
            <a:extLst>
              <a:ext uri="{FF2B5EF4-FFF2-40B4-BE49-F238E27FC236}">
                <a16:creationId xmlns:a16="http://schemas.microsoft.com/office/drawing/2014/main" id="{76F6085C-A9C2-D1EE-9643-AB251A517531}"/>
              </a:ext>
            </a:extLst>
          </p:cNvPr>
          <p:cNvSpPr/>
          <p:nvPr/>
        </p:nvSpPr>
        <p:spPr>
          <a:xfrm>
            <a:off x="2850390" y="1715201"/>
            <a:ext cx="1420505" cy="41910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r>
              <a:rPr lang="en-GB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WP2</a:t>
            </a:r>
            <a:endParaRPr lang="en-GB" sz="900" noProof="0" dirty="0"/>
          </a:p>
        </p:txBody>
      </p:sp>
      <p:sp>
        <p:nvSpPr>
          <p:cNvPr id="104" name="Google Shape;104;p6">
            <a:extLst>
              <a:ext uri="{FF2B5EF4-FFF2-40B4-BE49-F238E27FC236}">
                <a16:creationId xmlns:a16="http://schemas.microsoft.com/office/drawing/2014/main" id="{51DF0C24-A5A7-1C98-4110-70E065E12AC5}"/>
              </a:ext>
            </a:extLst>
          </p:cNvPr>
          <p:cNvSpPr/>
          <p:nvPr/>
        </p:nvSpPr>
        <p:spPr>
          <a:xfrm>
            <a:off x="4730286" y="1701694"/>
            <a:ext cx="1420505" cy="41910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r>
              <a:rPr lang="en-GB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WP3</a:t>
            </a:r>
            <a:endParaRPr lang="en-GB" sz="16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5" name="Google Shape;105;p6">
            <a:extLst>
              <a:ext uri="{FF2B5EF4-FFF2-40B4-BE49-F238E27FC236}">
                <a16:creationId xmlns:a16="http://schemas.microsoft.com/office/drawing/2014/main" id="{A4987609-E2D5-CE71-BFD8-BF0392977A1E}"/>
              </a:ext>
            </a:extLst>
          </p:cNvPr>
          <p:cNvSpPr/>
          <p:nvPr/>
        </p:nvSpPr>
        <p:spPr>
          <a:xfrm>
            <a:off x="6676230" y="1701694"/>
            <a:ext cx="1420505" cy="42166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r>
              <a:rPr lang="en-GB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WP4 </a:t>
            </a:r>
            <a:endParaRPr lang="en-GB" sz="16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6" name="Google Shape;106;p6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3B015A02-5CAD-3A93-3B74-05D7B4EE1E83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9068" y="2234281"/>
            <a:ext cx="974829" cy="28513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">
            <a:extLst>
              <a:ext uri="{FF2B5EF4-FFF2-40B4-BE49-F238E27FC236}">
                <a16:creationId xmlns:a16="http://schemas.microsoft.com/office/drawing/2014/main" id="{1E932F5D-9483-5A0F-FE15-869D00BD5328}"/>
              </a:ext>
            </a:extLst>
          </p:cNvPr>
          <p:cNvSpPr txBox="1"/>
          <p:nvPr/>
        </p:nvSpPr>
        <p:spPr>
          <a:xfrm>
            <a:off x="2592385" y="2752674"/>
            <a:ext cx="1714500" cy="5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/>
            <a:r>
              <a:rPr lang="en-GB" sz="1000" b="1" noProof="0" dirty="0"/>
              <a:t>Assessing and Monitoring micro and macro litter</a:t>
            </a:r>
          </a:p>
          <a:p>
            <a:pPr algn="ctr"/>
            <a:r>
              <a:rPr lang="en-GB" sz="1000" b="1" noProof="0" dirty="0"/>
              <a:t>contamination</a:t>
            </a:r>
          </a:p>
        </p:txBody>
      </p:sp>
      <p:sp>
        <p:nvSpPr>
          <p:cNvPr id="111" name="Google Shape;111;p6">
            <a:extLst>
              <a:ext uri="{FF2B5EF4-FFF2-40B4-BE49-F238E27FC236}">
                <a16:creationId xmlns:a16="http://schemas.microsoft.com/office/drawing/2014/main" id="{4EB438A6-B20F-B50B-C0E8-6B6D379BFB7D}"/>
              </a:ext>
            </a:extLst>
          </p:cNvPr>
          <p:cNvSpPr txBox="1"/>
          <p:nvPr/>
        </p:nvSpPr>
        <p:spPr>
          <a:xfrm>
            <a:off x="4487860" y="2724396"/>
            <a:ext cx="1714500" cy="747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GB" sz="1000" b="1" noProof="0" dirty="0"/>
              <a:t>Modelling approaches from micro and macro litter: from modelling outputs to sources and hotspots</a:t>
            </a:r>
            <a:endParaRPr lang="en-GB" sz="1000" b="1" noProof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6">
            <a:extLst>
              <a:ext uri="{FF2B5EF4-FFF2-40B4-BE49-F238E27FC236}">
                <a16:creationId xmlns:a16="http://schemas.microsoft.com/office/drawing/2014/main" id="{6BF52642-477D-CECF-CB2F-5566074A09C8}"/>
              </a:ext>
            </a:extLst>
          </p:cNvPr>
          <p:cNvSpPr txBox="1"/>
          <p:nvPr/>
        </p:nvSpPr>
        <p:spPr>
          <a:xfrm>
            <a:off x="6488110" y="2729131"/>
            <a:ext cx="1714500" cy="397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GB" sz="1000" b="1" noProof="0" dirty="0"/>
              <a:t>Reducing marine litter and associated risks</a:t>
            </a:r>
            <a:endParaRPr lang="en-GB" sz="1000" b="1" noProof="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106;p6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2FD45450-6E75-9457-D2BA-21ABF8C5C82B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38" y="4375741"/>
            <a:ext cx="974829" cy="285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" descr="D5.2 Annual report on dissemination and exploitation results - ENLIGHT'EM">
            <a:extLst>
              <a:ext uri="{FF2B5EF4-FFF2-40B4-BE49-F238E27FC236}">
                <a16:creationId xmlns:a16="http://schemas.microsoft.com/office/drawing/2014/main" id="{E2720BBD-3032-861B-E922-DEA21896A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623" y="188943"/>
            <a:ext cx="559905" cy="45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142C203-F8DF-2B7C-6E9F-4CDD91337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01" y="252194"/>
            <a:ext cx="757475" cy="414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7BA3086-5BF5-5E97-B2BA-26DDFCBBB4C6}"/>
              </a:ext>
            </a:extLst>
          </p:cNvPr>
          <p:cNvSpPr txBox="1"/>
          <p:nvPr/>
        </p:nvSpPr>
        <p:spPr>
          <a:xfrm>
            <a:off x="762785" y="814960"/>
            <a:ext cx="18288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000" b="1" noProof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O1: </a:t>
            </a:r>
            <a:r>
              <a:rPr lang="en-GB" sz="1000" noProof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Preventing marine litter by improving waste management and recycling and facilitating the implementation of SUP and PRF </a:t>
            </a:r>
            <a:endParaRPr lang="en-GB" sz="1000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5B7417B-6DB8-E3E4-209B-EA14A785D5BA}"/>
              </a:ext>
            </a:extLst>
          </p:cNvPr>
          <p:cNvSpPr txBox="1"/>
          <p:nvPr/>
        </p:nvSpPr>
        <p:spPr>
          <a:xfrm>
            <a:off x="2822615" y="823532"/>
            <a:ext cx="3369007" cy="586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400"/>
              </a:spcAft>
              <a:tabLst>
                <a:tab pos="228600" algn="l"/>
              </a:tabLst>
            </a:pPr>
            <a:r>
              <a:rPr lang="en-GB" sz="1000" b="1" noProof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O2:</a:t>
            </a:r>
            <a:r>
              <a:rPr lang="en-GB" sz="1000" noProof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Understanding the origin, abundance and location of litter accumulation by identifying major sources, pathways and hotspots of marine litter (by monitoring and modelling)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3ED4568-1C95-3A89-D038-54E64CE8BF24}"/>
              </a:ext>
            </a:extLst>
          </p:cNvPr>
          <p:cNvSpPr txBox="1"/>
          <p:nvPr/>
        </p:nvSpPr>
        <p:spPr>
          <a:xfrm>
            <a:off x="6515086" y="826875"/>
            <a:ext cx="1828801" cy="586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400"/>
              </a:spcAft>
              <a:tabLst>
                <a:tab pos="228600" algn="l"/>
              </a:tabLst>
            </a:pPr>
            <a:r>
              <a:rPr lang="en-GB" sz="1000" b="1" noProof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O3</a:t>
            </a:r>
            <a:r>
              <a:rPr lang="en-GB" sz="1000" noProof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Reducing and removing marine litter and associated risks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36EC089-DCCE-EB82-1318-0E0D6EEFC6D9}"/>
              </a:ext>
            </a:extLst>
          </p:cNvPr>
          <p:cNvSpPr/>
          <p:nvPr/>
        </p:nvSpPr>
        <p:spPr>
          <a:xfrm>
            <a:off x="189478" y="742552"/>
            <a:ext cx="457200" cy="3351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400" noProof="0" dirty="0"/>
              <a:t>Coordination and  management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CAF97A5-97C7-F63D-5A22-98EBD9A746F4}"/>
              </a:ext>
            </a:extLst>
          </p:cNvPr>
          <p:cNvSpPr/>
          <p:nvPr/>
        </p:nvSpPr>
        <p:spPr>
          <a:xfrm>
            <a:off x="8557976" y="742552"/>
            <a:ext cx="457200" cy="3351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400" noProof="0" dirty="0"/>
              <a:t>Communication and capitalisation</a:t>
            </a:r>
          </a:p>
        </p:txBody>
      </p:sp>
      <p:sp>
        <p:nvSpPr>
          <p:cNvPr id="25" name="Google Shape;103;p6">
            <a:extLst>
              <a:ext uri="{FF2B5EF4-FFF2-40B4-BE49-F238E27FC236}">
                <a16:creationId xmlns:a16="http://schemas.microsoft.com/office/drawing/2014/main" id="{033EB9D9-46EF-0FEB-508C-E177805DF910}"/>
              </a:ext>
            </a:extLst>
          </p:cNvPr>
          <p:cNvSpPr/>
          <p:nvPr/>
        </p:nvSpPr>
        <p:spPr>
          <a:xfrm>
            <a:off x="789761" y="3584498"/>
            <a:ext cx="7581901" cy="50961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lvl="0" algn="ctr"/>
            <a:r>
              <a:rPr lang="en-GB" sz="1200" b="1" noProof="0" dirty="0">
                <a:solidFill>
                  <a:schemeClr val="bg1"/>
                </a:solidFill>
              </a:rPr>
              <a:t>O4: Promotion of  litter-free local communities by developing pilot actions and awareness raising activities </a:t>
            </a:r>
          </a:p>
          <a:p>
            <a:pPr lvl="0" algn="ctr"/>
            <a:r>
              <a:rPr lang="en-GB" sz="1200" b="1" noProof="0" dirty="0">
                <a:solidFill>
                  <a:schemeClr val="bg1"/>
                </a:solidFill>
              </a:rPr>
              <a:t>(WP1, WP2, WP3, WP4) </a:t>
            </a:r>
          </a:p>
        </p:txBody>
      </p:sp>
      <p:pic>
        <p:nvPicPr>
          <p:cNvPr id="27" name="Google Shape;106;p6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C07280AF-D402-571C-65AC-3E6B323DED2B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9208" y="4317040"/>
            <a:ext cx="974829" cy="285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2FD99E0-D205-8F11-564A-32340B88F6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93" y="2351690"/>
            <a:ext cx="1215516" cy="22790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E4E944C-7A46-115D-2041-B2EB736DE2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608" y="2270981"/>
            <a:ext cx="639902" cy="45238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2C03883-CAAC-293E-E044-B2434E66D9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967" y="2234281"/>
            <a:ext cx="1274707" cy="39463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8ADDEFA-393F-9669-7F65-B006E7DB1B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78" y="2171866"/>
            <a:ext cx="729830" cy="587558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C7D2A88F-E56A-4245-1162-3B2C305D0B52}"/>
              </a:ext>
            </a:extLst>
          </p:cNvPr>
          <p:cNvSpPr/>
          <p:nvPr/>
        </p:nvSpPr>
        <p:spPr>
          <a:xfrm>
            <a:off x="749035" y="708177"/>
            <a:ext cx="1828801" cy="2729721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5916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1;p6">
            <a:extLst>
              <a:ext uri="{FF2B5EF4-FFF2-40B4-BE49-F238E27FC236}">
                <a16:creationId xmlns:a16="http://schemas.microsoft.com/office/drawing/2014/main" id="{625C024F-D8C9-E999-5147-C521ACBDA0C3}"/>
              </a:ext>
            </a:extLst>
          </p:cNvPr>
          <p:cNvSpPr txBox="1"/>
          <p:nvPr/>
        </p:nvSpPr>
        <p:spPr>
          <a:xfrm>
            <a:off x="1875830" y="1308083"/>
            <a:ext cx="5422306" cy="583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noProof="0" dirty="0">
                <a:latin typeface="Calibri"/>
                <a:ea typeface="Calibri"/>
                <a:cs typeface="Calibri"/>
                <a:sym typeface="Calibri"/>
              </a:rPr>
              <a:t>Analysis of relevant aspects for SUP and PRF implementation and current practices for waste management in different ports</a:t>
            </a:r>
            <a:endParaRPr lang="en-GB" sz="1400" noProof="0" dirty="0"/>
          </a:p>
        </p:txBody>
      </p:sp>
      <p:sp>
        <p:nvSpPr>
          <p:cNvPr id="3" name="Google Shape;102;p6">
            <a:extLst>
              <a:ext uri="{FF2B5EF4-FFF2-40B4-BE49-F238E27FC236}">
                <a16:creationId xmlns:a16="http://schemas.microsoft.com/office/drawing/2014/main" id="{33F74074-F896-5567-F0CB-E17C2C7F06A2}"/>
              </a:ext>
            </a:extLst>
          </p:cNvPr>
          <p:cNvSpPr/>
          <p:nvPr/>
        </p:nvSpPr>
        <p:spPr>
          <a:xfrm>
            <a:off x="550662" y="1260783"/>
            <a:ext cx="1285874" cy="619289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1</a:t>
            </a:r>
            <a:endParaRPr lang="en-GB" sz="1400" noProof="0" dirty="0"/>
          </a:p>
        </p:txBody>
      </p:sp>
      <p:sp>
        <p:nvSpPr>
          <p:cNvPr id="4" name="Google Shape;103;p6">
            <a:extLst>
              <a:ext uri="{FF2B5EF4-FFF2-40B4-BE49-F238E27FC236}">
                <a16:creationId xmlns:a16="http://schemas.microsoft.com/office/drawing/2014/main" id="{0CE66C64-396A-40BC-1C24-4B1E0DB48635}"/>
              </a:ext>
            </a:extLst>
          </p:cNvPr>
          <p:cNvSpPr/>
          <p:nvPr/>
        </p:nvSpPr>
        <p:spPr>
          <a:xfrm>
            <a:off x="528687" y="2037548"/>
            <a:ext cx="1285875" cy="619290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2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104;p6">
            <a:extLst>
              <a:ext uri="{FF2B5EF4-FFF2-40B4-BE49-F238E27FC236}">
                <a16:creationId xmlns:a16="http://schemas.microsoft.com/office/drawing/2014/main" id="{3CB76CBE-4F6D-A3C0-F63A-82C63B08DE40}"/>
              </a:ext>
            </a:extLst>
          </p:cNvPr>
          <p:cNvSpPr/>
          <p:nvPr/>
        </p:nvSpPr>
        <p:spPr>
          <a:xfrm>
            <a:off x="539694" y="2814314"/>
            <a:ext cx="1285874" cy="619290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3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05;p6">
            <a:extLst>
              <a:ext uri="{FF2B5EF4-FFF2-40B4-BE49-F238E27FC236}">
                <a16:creationId xmlns:a16="http://schemas.microsoft.com/office/drawing/2014/main" id="{4A18E5FE-C76B-549E-E7FE-70CB119004EC}"/>
              </a:ext>
            </a:extLst>
          </p:cNvPr>
          <p:cNvSpPr/>
          <p:nvPr/>
        </p:nvSpPr>
        <p:spPr>
          <a:xfrm>
            <a:off x="528687" y="3591081"/>
            <a:ext cx="1285874" cy="509880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4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110;p6">
            <a:extLst>
              <a:ext uri="{FF2B5EF4-FFF2-40B4-BE49-F238E27FC236}">
                <a16:creationId xmlns:a16="http://schemas.microsoft.com/office/drawing/2014/main" id="{30B3E8D1-726D-8FC0-54A4-ED64EDE9E93D}"/>
              </a:ext>
            </a:extLst>
          </p:cNvPr>
          <p:cNvSpPr txBox="1"/>
          <p:nvPr/>
        </p:nvSpPr>
        <p:spPr>
          <a:xfrm>
            <a:off x="1875830" y="2194328"/>
            <a:ext cx="4420934" cy="33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noProof="0" dirty="0">
                <a:latin typeface="Calibri"/>
                <a:ea typeface="Calibri"/>
                <a:cs typeface="Calibri"/>
                <a:sym typeface="Calibri"/>
              </a:rPr>
              <a:t>Management and Recycling of End-of-Life Fishing gears</a:t>
            </a:r>
          </a:p>
        </p:txBody>
      </p:sp>
      <p:sp>
        <p:nvSpPr>
          <p:cNvPr id="28" name="Google Shape;111;p6">
            <a:extLst>
              <a:ext uri="{FF2B5EF4-FFF2-40B4-BE49-F238E27FC236}">
                <a16:creationId xmlns:a16="http://schemas.microsoft.com/office/drawing/2014/main" id="{5332CC5E-9BB4-FF84-2E64-CF86FAA15DB5}"/>
              </a:ext>
            </a:extLst>
          </p:cNvPr>
          <p:cNvSpPr txBox="1"/>
          <p:nvPr/>
        </p:nvSpPr>
        <p:spPr>
          <a:xfrm>
            <a:off x="1968947" y="3000072"/>
            <a:ext cx="4648874" cy="33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400" noProof="0" dirty="0">
                <a:latin typeface="Calibri"/>
                <a:ea typeface="Calibri"/>
                <a:cs typeface="Calibri"/>
                <a:sym typeface="Calibri"/>
              </a:rPr>
              <a:t>Management of Waste Incidentally Fished and ALDFG</a:t>
            </a:r>
          </a:p>
        </p:txBody>
      </p:sp>
      <p:sp>
        <p:nvSpPr>
          <p:cNvPr id="29" name="Google Shape;112;p6">
            <a:extLst>
              <a:ext uri="{FF2B5EF4-FFF2-40B4-BE49-F238E27FC236}">
                <a16:creationId xmlns:a16="http://schemas.microsoft.com/office/drawing/2014/main" id="{86A80DC9-C993-0666-90B9-969F87637536}"/>
              </a:ext>
            </a:extLst>
          </p:cNvPr>
          <p:cNvSpPr txBox="1"/>
          <p:nvPr/>
        </p:nvSpPr>
        <p:spPr>
          <a:xfrm>
            <a:off x="1968947" y="3677084"/>
            <a:ext cx="2057400" cy="33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noProof="0" dirty="0">
                <a:latin typeface="Calibri"/>
                <a:ea typeface="Calibri"/>
                <a:cs typeface="Calibri"/>
                <a:sym typeface="Calibri"/>
              </a:rPr>
              <a:t>Socio-economic analysis</a:t>
            </a:r>
          </a:p>
        </p:txBody>
      </p:sp>
      <p:sp>
        <p:nvSpPr>
          <p:cNvPr id="10" name="Google Shape;100;p6">
            <a:extLst>
              <a:ext uri="{FF2B5EF4-FFF2-40B4-BE49-F238E27FC236}">
                <a16:creationId xmlns:a16="http://schemas.microsoft.com/office/drawing/2014/main" id="{E8B450D4-9250-802E-B89C-BE03414E8597}"/>
              </a:ext>
            </a:extLst>
          </p:cNvPr>
          <p:cNvSpPr txBox="1"/>
          <p:nvPr/>
        </p:nvSpPr>
        <p:spPr>
          <a:xfrm>
            <a:off x="1370516" y="184322"/>
            <a:ext cx="7005918" cy="560240"/>
          </a:xfrm>
          <a:prstGeom prst="rect">
            <a:avLst/>
          </a:prstGeom>
          <a:solidFill>
            <a:schemeClr val="accent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45713" tIns="22850" rIns="45713" bIns="22850" anchor="ctr" anchorCtr="0">
            <a:no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GB" noProof="0" dirty="0">
                <a:sym typeface="Quattrocento Sans"/>
              </a:rPr>
              <a:t> </a:t>
            </a:r>
          </a:p>
          <a:p>
            <a:r>
              <a:rPr lang="en-GB" noProof="0" dirty="0">
                <a:sym typeface="Quattrocento Sans"/>
              </a:rPr>
              <a:t>WP1: Prevention by improving waste management and Recycling</a:t>
            </a:r>
          </a:p>
          <a:p>
            <a:endParaRPr lang="en-GB" noProof="0" dirty="0"/>
          </a:p>
        </p:txBody>
      </p:sp>
      <p:pic>
        <p:nvPicPr>
          <p:cNvPr id="11" name="Google Shape;87;p5" descr="Une image contenant plein air, bateau, eau, filet de pêche&#10;&#10;Description générée automatiquement">
            <a:extLst>
              <a:ext uri="{FF2B5EF4-FFF2-40B4-BE49-F238E27FC236}">
                <a16:creationId xmlns:a16="http://schemas.microsoft.com/office/drawing/2014/main" id="{BC274A88-0FE9-216C-9C2D-536DFD3C9E1D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68"/>
          <a:stretch/>
        </p:blipFill>
        <p:spPr>
          <a:xfrm>
            <a:off x="7004347" y="1104323"/>
            <a:ext cx="1081073" cy="73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8;p5" descr="Une image contenant plein air, sol, filet, art&#10;&#10;Description générée automatiquement">
            <a:extLst>
              <a:ext uri="{FF2B5EF4-FFF2-40B4-BE49-F238E27FC236}">
                <a16:creationId xmlns:a16="http://schemas.microsoft.com/office/drawing/2014/main" id="{919D94FD-26B1-16C3-97D3-8B3BAC440CA1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9309" y="2964040"/>
            <a:ext cx="1343782" cy="793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6;p4" descr="Une image contenant boisson gazeuse, vase, intérieur&#10;&#10;Description générée automatiquement">
            <a:extLst>
              <a:ext uri="{FF2B5EF4-FFF2-40B4-BE49-F238E27FC236}">
                <a16:creationId xmlns:a16="http://schemas.microsoft.com/office/drawing/2014/main" id="{D4091E61-FECF-FFF4-B200-1FF5A0097AF7}"/>
              </a:ext>
            </a:extLst>
          </p:cNvPr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4033" y="1982015"/>
            <a:ext cx="1223307" cy="813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150F7BF-788F-3FF4-E890-7F67516BE3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8539" y="3447337"/>
            <a:ext cx="994576" cy="99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731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8247C-0677-31C1-8B4F-0D93E2D58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0;p6">
            <a:extLst>
              <a:ext uri="{FF2B5EF4-FFF2-40B4-BE49-F238E27FC236}">
                <a16:creationId xmlns:a16="http://schemas.microsoft.com/office/drawing/2014/main" id="{58D7387E-CEF3-DEF1-0734-06E60FC234D5}"/>
              </a:ext>
            </a:extLst>
          </p:cNvPr>
          <p:cNvSpPr txBox="1"/>
          <p:nvPr/>
        </p:nvSpPr>
        <p:spPr>
          <a:xfrm>
            <a:off x="1370516" y="184322"/>
            <a:ext cx="7005918" cy="560240"/>
          </a:xfrm>
          <a:prstGeom prst="rect">
            <a:avLst/>
          </a:prstGeom>
          <a:solidFill>
            <a:schemeClr val="accent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45713" tIns="22850" rIns="45713" bIns="22850" anchor="ctr" anchorCtr="0">
            <a:no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GB" noProof="0" dirty="0">
                <a:sym typeface="Quattrocento Sans"/>
              </a:rPr>
              <a:t> </a:t>
            </a:r>
          </a:p>
          <a:p>
            <a:r>
              <a:rPr lang="en-GB" noProof="0" dirty="0">
                <a:sym typeface="Quattrocento Sans"/>
              </a:rPr>
              <a:t>WP1: Prevention by improving waste management and Recycling</a:t>
            </a:r>
          </a:p>
          <a:p>
            <a:endParaRPr lang="en-GB" noProof="0" dirty="0"/>
          </a:p>
        </p:txBody>
      </p:sp>
      <p:pic>
        <p:nvPicPr>
          <p:cNvPr id="3" name="Google Shape;218;p10" descr="Une image contenant texte, Police, capture d’écran, affiche&#10;&#10;Le contenu généré par l’IA peut être incorrect.">
            <a:extLst>
              <a:ext uri="{FF2B5EF4-FFF2-40B4-BE49-F238E27FC236}">
                <a16:creationId xmlns:a16="http://schemas.microsoft.com/office/drawing/2014/main" id="{870DC44B-C5B6-108B-FF10-1EB80E05F27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284" y="952510"/>
            <a:ext cx="1204564" cy="1436177"/>
          </a:xfrm>
          <a:prstGeom prst="rect">
            <a:avLst/>
          </a:prstGeom>
          <a:noFill/>
          <a:ln w="9525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5" name="Google Shape;143;p6">
            <a:extLst>
              <a:ext uri="{FF2B5EF4-FFF2-40B4-BE49-F238E27FC236}">
                <a16:creationId xmlns:a16="http://schemas.microsoft.com/office/drawing/2014/main" id="{AE6670BE-84CD-C75C-61B3-B366BB017B1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1049" y="951175"/>
            <a:ext cx="1185091" cy="1436177"/>
          </a:xfrm>
          <a:prstGeom prst="rect">
            <a:avLst/>
          </a:prstGeom>
          <a:noFill/>
          <a:ln w="9525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grpSp>
        <p:nvGrpSpPr>
          <p:cNvPr id="10" name="Google Shape;973;g361669779ea_0_380">
            <a:extLst>
              <a:ext uri="{FF2B5EF4-FFF2-40B4-BE49-F238E27FC236}">
                <a16:creationId xmlns:a16="http://schemas.microsoft.com/office/drawing/2014/main" id="{2D2D096A-9169-1F08-6917-EC976870EC95}"/>
              </a:ext>
            </a:extLst>
          </p:cNvPr>
          <p:cNvGrpSpPr/>
          <p:nvPr/>
        </p:nvGrpSpPr>
        <p:grpSpPr>
          <a:xfrm>
            <a:off x="2928491" y="819404"/>
            <a:ext cx="3133829" cy="2055312"/>
            <a:chOff x="825259" y="1318829"/>
            <a:chExt cx="5408771" cy="3448599"/>
          </a:xfrm>
        </p:grpSpPr>
        <p:pic>
          <p:nvPicPr>
            <p:cNvPr id="11" name="Google Shape;974;g361669779ea_0_380">
              <a:extLst>
                <a:ext uri="{FF2B5EF4-FFF2-40B4-BE49-F238E27FC236}">
                  <a16:creationId xmlns:a16="http://schemas.microsoft.com/office/drawing/2014/main" id="{2A49DBB1-8A90-1265-0BFB-A43296CA7C8C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125792" y="1318829"/>
              <a:ext cx="2108238" cy="118950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</p:pic>
        <p:pic>
          <p:nvPicPr>
            <p:cNvPr id="12" name="Google Shape;975;g361669779ea_0_380">
              <a:extLst>
                <a:ext uri="{FF2B5EF4-FFF2-40B4-BE49-F238E27FC236}">
                  <a16:creationId xmlns:a16="http://schemas.microsoft.com/office/drawing/2014/main" id="{9FB97C76-3E6F-8316-CD8F-007218C1B1D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603207" y="1708380"/>
              <a:ext cx="2123841" cy="1189501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</p:pic>
        <p:pic>
          <p:nvPicPr>
            <p:cNvPr id="13" name="Google Shape;976;g361669779ea_0_380">
              <a:extLst>
                <a:ext uri="{FF2B5EF4-FFF2-40B4-BE49-F238E27FC236}">
                  <a16:creationId xmlns:a16="http://schemas.microsoft.com/office/drawing/2014/main" id="{E60A6C73-4BA1-5319-F082-7CD11892AE2A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926334" y="2063994"/>
              <a:ext cx="2119033" cy="1193006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</p:pic>
        <p:pic>
          <p:nvPicPr>
            <p:cNvPr id="14" name="Google Shape;977;g361669779ea_0_380">
              <a:extLst>
                <a:ext uri="{FF2B5EF4-FFF2-40B4-BE49-F238E27FC236}">
                  <a16:creationId xmlns:a16="http://schemas.microsoft.com/office/drawing/2014/main" id="{8BEA01A6-6E6F-94BE-148B-B3FE349308CC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357449" y="2411792"/>
              <a:ext cx="2119033" cy="1189501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</p:pic>
        <p:pic>
          <p:nvPicPr>
            <p:cNvPr id="15" name="Google Shape;978;g361669779ea_0_380">
              <a:extLst>
                <a:ext uri="{FF2B5EF4-FFF2-40B4-BE49-F238E27FC236}">
                  <a16:creationId xmlns:a16="http://schemas.microsoft.com/office/drawing/2014/main" id="{BBC1AD5F-B9C1-505A-B482-07C756E0272A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891289" y="2794889"/>
              <a:ext cx="2119034" cy="1193007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</p:pic>
        <p:pic>
          <p:nvPicPr>
            <p:cNvPr id="16" name="Google Shape;979;g361669779ea_0_380">
              <a:extLst>
                <a:ext uri="{FF2B5EF4-FFF2-40B4-BE49-F238E27FC236}">
                  <a16:creationId xmlns:a16="http://schemas.microsoft.com/office/drawing/2014/main" id="{EED5F6F8-D909-D205-637C-9C699AE491C3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379676" y="3158125"/>
              <a:ext cx="2115897" cy="1193006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</p:pic>
        <p:pic>
          <p:nvPicPr>
            <p:cNvPr id="17" name="Google Shape;980;g361669779ea_0_380">
              <a:extLst>
                <a:ext uri="{FF2B5EF4-FFF2-40B4-BE49-F238E27FC236}">
                  <a16:creationId xmlns:a16="http://schemas.microsoft.com/office/drawing/2014/main" id="{AB643403-85F1-3FA3-0F46-3FD03A5EB2A0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25259" y="3574422"/>
              <a:ext cx="2117773" cy="1193006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</p:pic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0F0FFA6A-FE31-6A17-BF12-7B4193671E7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0920" y="2531594"/>
            <a:ext cx="1239468" cy="1778736"/>
          </a:xfrm>
          <a:prstGeom prst="rect">
            <a:avLst/>
          </a:prstGeom>
        </p:spPr>
      </p:pic>
      <p:sp>
        <p:nvSpPr>
          <p:cNvPr id="21" name="Botón de acción: Sonido 20">
            <a:hlinkClick r:id="" action="ppaction://noaction" highlightClick="1">
              <a:snd r:embed="rId13" name="applause.wav"/>
            </a:hlinkClick>
            <a:extLst>
              <a:ext uri="{FF2B5EF4-FFF2-40B4-BE49-F238E27FC236}">
                <a16:creationId xmlns:a16="http://schemas.microsoft.com/office/drawing/2014/main" id="{761AEF5E-6E35-5AC4-98D5-FAC2C106CBFA}"/>
              </a:ext>
            </a:extLst>
          </p:cNvPr>
          <p:cNvSpPr/>
          <p:nvPr/>
        </p:nvSpPr>
        <p:spPr>
          <a:xfrm>
            <a:off x="5701520" y="3291548"/>
            <a:ext cx="504265" cy="327370"/>
          </a:xfrm>
          <a:prstGeom prst="actionButtonSou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78BDAD6-951D-89AA-A671-DEB29BDE25BF}"/>
              </a:ext>
            </a:extLst>
          </p:cNvPr>
          <p:cNvSpPr txBox="1"/>
          <p:nvPr/>
        </p:nvSpPr>
        <p:spPr>
          <a:xfrm>
            <a:off x="6313876" y="3179573"/>
            <a:ext cx="2689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2 </a:t>
            </a:r>
            <a:r>
              <a:rPr lang="es-ES" sz="1400" dirty="0" err="1"/>
              <a:t>webinars</a:t>
            </a:r>
            <a:r>
              <a:rPr lang="es-ES" sz="1400" dirty="0"/>
              <a:t> (SUP &amp; EPR; PRF &amp; </a:t>
            </a:r>
            <a:r>
              <a:rPr lang="es-ES" sz="1400" dirty="0" err="1"/>
              <a:t>FfL</a:t>
            </a:r>
            <a:r>
              <a:rPr lang="es-ES" sz="1400" dirty="0"/>
              <a:t>) </a:t>
            </a:r>
          </a:p>
          <a:p>
            <a:r>
              <a:rPr lang="es-ES" sz="1400" dirty="0"/>
              <a:t>4 Local </a:t>
            </a:r>
            <a:r>
              <a:rPr lang="es-ES" sz="1400" dirty="0" err="1"/>
              <a:t>Workhops</a:t>
            </a:r>
            <a:r>
              <a:rPr lang="es-ES" sz="1400" dirty="0"/>
              <a:t> (2026)</a:t>
            </a:r>
          </a:p>
        </p:txBody>
      </p:sp>
      <p:sp>
        <p:nvSpPr>
          <p:cNvPr id="26" name="Botón de acción: Sonido 25">
            <a:hlinkClick r:id="" action="ppaction://noaction" highlightClick="1">
              <a:snd r:embed="rId13" name="applause.wav"/>
            </a:hlinkClick>
            <a:extLst>
              <a:ext uri="{FF2B5EF4-FFF2-40B4-BE49-F238E27FC236}">
                <a16:creationId xmlns:a16="http://schemas.microsoft.com/office/drawing/2014/main" id="{DC2596B8-8F1E-2F55-98FA-E820BF84A409}"/>
              </a:ext>
            </a:extLst>
          </p:cNvPr>
          <p:cNvSpPr/>
          <p:nvPr/>
        </p:nvSpPr>
        <p:spPr>
          <a:xfrm>
            <a:off x="5701520" y="4005374"/>
            <a:ext cx="504265" cy="327370"/>
          </a:xfrm>
          <a:prstGeom prst="actionButtonSou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87DA909-7D53-7A41-88EB-B659A7A74665}"/>
              </a:ext>
            </a:extLst>
          </p:cNvPr>
          <p:cNvSpPr txBox="1"/>
          <p:nvPr/>
        </p:nvSpPr>
        <p:spPr>
          <a:xfrm>
            <a:off x="6313877" y="3702793"/>
            <a:ext cx="26892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/>
              <a:t>Pilot</a:t>
            </a:r>
            <a:r>
              <a:rPr lang="es-ES" sz="1400" dirty="0"/>
              <a:t> </a:t>
            </a:r>
            <a:r>
              <a:rPr lang="es-ES" sz="1400" dirty="0" err="1"/>
              <a:t>actions</a:t>
            </a:r>
            <a:r>
              <a:rPr lang="es-ES" sz="1400" dirty="0"/>
              <a:t> </a:t>
            </a:r>
            <a:r>
              <a:rPr lang="es-ES" sz="1400" dirty="0" err="1"/>
              <a:t>to</a:t>
            </a:r>
            <a:r>
              <a:rPr lang="es-ES" sz="1400" dirty="0"/>
              <a:t> test </a:t>
            </a:r>
            <a:r>
              <a:rPr lang="es-ES" sz="1400" dirty="0" err="1"/>
              <a:t>waste</a:t>
            </a:r>
            <a:r>
              <a:rPr lang="es-ES" sz="1400" dirty="0"/>
              <a:t> </a:t>
            </a:r>
            <a:r>
              <a:rPr lang="es-ES" sz="1400" dirty="0" err="1"/>
              <a:t>management</a:t>
            </a:r>
            <a:r>
              <a:rPr lang="es-ES" sz="1400" dirty="0"/>
              <a:t> </a:t>
            </a:r>
            <a:r>
              <a:rPr lang="es-ES" sz="1400" dirty="0" err="1"/>
              <a:t>practices</a:t>
            </a:r>
            <a:endParaRPr lang="es-E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SUP &amp; EPR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PRF &amp; </a:t>
            </a:r>
            <a:r>
              <a:rPr lang="es-ES" sz="1400" dirty="0" err="1"/>
              <a:t>FfL</a:t>
            </a:r>
            <a:endParaRPr lang="es-ES" sz="1400" dirty="0"/>
          </a:p>
        </p:txBody>
      </p:sp>
      <p:sp>
        <p:nvSpPr>
          <p:cNvPr id="28" name="Pergamino: vertical 27">
            <a:extLst>
              <a:ext uri="{FF2B5EF4-FFF2-40B4-BE49-F238E27FC236}">
                <a16:creationId xmlns:a16="http://schemas.microsoft.com/office/drawing/2014/main" id="{BDEDBB12-10D7-4CA9-B14B-2BCAB3126032}"/>
              </a:ext>
            </a:extLst>
          </p:cNvPr>
          <p:cNvSpPr/>
          <p:nvPr/>
        </p:nvSpPr>
        <p:spPr>
          <a:xfrm>
            <a:off x="5357793" y="1973381"/>
            <a:ext cx="1185091" cy="1116426"/>
          </a:xfrm>
          <a:prstGeom prst="vertic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Socio </a:t>
            </a:r>
            <a:r>
              <a:rPr lang="es-ES" sz="1400" dirty="0" err="1"/>
              <a:t>economic</a:t>
            </a:r>
            <a:r>
              <a:rPr lang="es-ES" sz="1400" dirty="0"/>
              <a:t> </a:t>
            </a:r>
            <a:r>
              <a:rPr lang="es-ES" sz="1400" dirty="0" err="1"/>
              <a:t>study</a:t>
            </a:r>
            <a:endParaRPr lang="es-ES" sz="1400" dirty="0"/>
          </a:p>
          <a:p>
            <a:pPr algn="ctr"/>
            <a:r>
              <a:rPr lang="es-ES" sz="1400" dirty="0"/>
              <a:t>SUP</a:t>
            </a:r>
          </a:p>
        </p:txBody>
      </p:sp>
      <p:pic>
        <p:nvPicPr>
          <p:cNvPr id="29" name="Google Shape;1139;g35ed88a9ef0_0_9">
            <a:extLst>
              <a:ext uri="{FF2B5EF4-FFF2-40B4-BE49-F238E27FC236}">
                <a16:creationId xmlns:a16="http://schemas.microsoft.com/office/drawing/2014/main" id="{210021E6-B6C9-9FD1-34F2-CE621727DF43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542884" y="1993477"/>
            <a:ext cx="2523460" cy="1116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47;p6" descr="Une image contenant texte, Police, cercle, logo&#10;&#10;Le contenu généré par l’IA peut être incorrect.">
            <a:extLst>
              <a:ext uri="{FF2B5EF4-FFF2-40B4-BE49-F238E27FC236}">
                <a16:creationId xmlns:a16="http://schemas.microsoft.com/office/drawing/2014/main" id="{E4877DE9-4580-C501-31BB-D5D518FE2A48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48233" y="35882"/>
            <a:ext cx="857120" cy="85712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689F4C5-5F80-8FB4-D934-49132D93B10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85862" y="2511498"/>
            <a:ext cx="1268674" cy="179883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742CA3F-D1ED-4465-894A-C718D5D925E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00442" y="3146675"/>
            <a:ext cx="2428295" cy="12811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8542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1;p6">
            <a:extLst>
              <a:ext uri="{FF2B5EF4-FFF2-40B4-BE49-F238E27FC236}">
                <a16:creationId xmlns:a16="http://schemas.microsoft.com/office/drawing/2014/main" id="{625C024F-D8C9-E999-5147-C521ACBDA0C3}"/>
              </a:ext>
            </a:extLst>
          </p:cNvPr>
          <p:cNvSpPr txBox="1"/>
          <p:nvPr/>
        </p:nvSpPr>
        <p:spPr>
          <a:xfrm>
            <a:off x="1875830" y="1308083"/>
            <a:ext cx="5422306" cy="583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noProof="0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Advancing new methods and tools to survey and monitor macro marine litter</a:t>
            </a:r>
            <a:endParaRPr lang="en-GB" sz="1400" noProof="0" dirty="0"/>
          </a:p>
        </p:txBody>
      </p:sp>
      <p:sp>
        <p:nvSpPr>
          <p:cNvPr id="3" name="Google Shape;102;p6">
            <a:extLst>
              <a:ext uri="{FF2B5EF4-FFF2-40B4-BE49-F238E27FC236}">
                <a16:creationId xmlns:a16="http://schemas.microsoft.com/office/drawing/2014/main" id="{33F74074-F896-5567-F0CB-E17C2C7F06A2}"/>
              </a:ext>
            </a:extLst>
          </p:cNvPr>
          <p:cNvSpPr/>
          <p:nvPr/>
        </p:nvSpPr>
        <p:spPr>
          <a:xfrm>
            <a:off x="550662" y="1260783"/>
            <a:ext cx="1285874" cy="619289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1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103;p6">
            <a:extLst>
              <a:ext uri="{FF2B5EF4-FFF2-40B4-BE49-F238E27FC236}">
                <a16:creationId xmlns:a16="http://schemas.microsoft.com/office/drawing/2014/main" id="{0CE66C64-396A-40BC-1C24-4B1E0DB48635}"/>
              </a:ext>
            </a:extLst>
          </p:cNvPr>
          <p:cNvSpPr/>
          <p:nvPr/>
        </p:nvSpPr>
        <p:spPr>
          <a:xfrm>
            <a:off x="528687" y="2037548"/>
            <a:ext cx="1285875" cy="619290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2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104;p6">
            <a:extLst>
              <a:ext uri="{FF2B5EF4-FFF2-40B4-BE49-F238E27FC236}">
                <a16:creationId xmlns:a16="http://schemas.microsoft.com/office/drawing/2014/main" id="{3CB76CBE-4F6D-A3C0-F63A-82C63B08DE40}"/>
              </a:ext>
            </a:extLst>
          </p:cNvPr>
          <p:cNvSpPr/>
          <p:nvPr/>
        </p:nvSpPr>
        <p:spPr>
          <a:xfrm>
            <a:off x="539694" y="2814314"/>
            <a:ext cx="1285874" cy="619290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3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05;p6">
            <a:extLst>
              <a:ext uri="{FF2B5EF4-FFF2-40B4-BE49-F238E27FC236}">
                <a16:creationId xmlns:a16="http://schemas.microsoft.com/office/drawing/2014/main" id="{4A18E5FE-C76B-549E-E7FE-70CB119004EC}"/>
              </a:ext>
            </a:extLst>
          </p:cNvPr>
          <p:cNvSpPr/>
          <p:nvPr/>
        </p:nvSpPr>
        <p:spPr>
          <a:xfrm>
            <a:off x="528687" y="3591081"/>
            <a:ext cx="1285874" cy="509880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4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110;p6">
            <a:extLst>
              <a:ext uri="{FF2B5EF4-FFF2-40B4-BE49-F238E27FC236}">
                <a16:creationId xmlns:a16="http://schemas.microsoft.com/office/drawing/2014/main" id="{30B3E8D1-726D-8FC0-54A4-ED64EDE9E93D}"/>
              </a:ext>
            </a:extLst>
          </p:cNvPr>
          <p:cNvSpPr txBox="1"/>
          <p:nvPr/>
        </p:nvSpPr>
        <p:spPr>
          <a:xfrm>
            <a:off x="1875830" y="2194328"/>
            <a:ext cx="4420934" cy="33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noProof="0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Improved microplastics monitoring</a:t>
            </a:r>
            <a:endParaRPr lang="en-GB" sz="1400" noProof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11;p6">
            <a:extLst>
              <a:ext uri="{FF2B5EF4-FFF2-40B4-BE49-F238E27FC236}">
                <a16:creationId xmlns:a16="http://schemas.microsoft.com/office/drawing/2014/main" id="{5332CC5E-9BB4-FF84-2E64-CF86FAA15DB5}"/>
              </a:ext>
            </a:extLst>
          </p:cNvPr>
          <p:cNvSpPr txBox="1"/>
          <p:nvPr/>
        </p:nvSpPr>
        <p:spPr>
          <a:xfrm>
            <a:off x="1876117" y="2884515"/>
            <a:ext cx="4648874" cy="583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400" b="0" i="0" u="none" strike="noStrike" cap="none" noProof="0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Identification of activity and geographical sources of marine litter</a:t>
            </a:r>
            <a:endParaRPr lang="en-GB" sz="1400" noProof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0;p6">
            <a:extLst>
              <a:ext uri="{FF2B5EF4-FFF2-40B4-BE49-F238E27FC236}">
                <a16:creationId xmlns:a16="http://schemas.microsoft.com/office/drawing/2014/main" id="{E8B450D4-9250-802E-B89C-BE03414E8597}"/>
              </a:ext>
            </a:extLst>
          </p:cNvPr>
          <p:cNvSpPr txBox="1"/>
          <p:nvPr/>
        </p:nvSpPr>
        <p:spPr>
          <a:xfrm>
            <a:off x="1099356" y="184322"/>
            <a:ext cx="7005918" cy="560293"/>
          </a:xfrm>
          <a:prstGeom prst="rect">
            <a:avLst/>
          </a:prstGeom>
          <a:solidFill>
            <a:schemeClr val="accent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45713" tIns="22850" rIns="45713" bIns="22850" anchor="ctr" anchorCtr="0">
            <a:no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GB" noProof="0" dirty="0">
                <a:sym typeface="Quattrocento Sans"/>
              </a:rPr>
              <a:t> WP2: Assessing and Monitoring micro and macro litter contamination</a:t>
            </a:r>
            <a:endParaRPr lang="en-GB" noProof="0" dirty="0"/>
          </a:p>
        </p:txBody>
      </p:sp>
      <p:pic>
        <p:nvPicPr>
          <p:cNvPr id="5" name="Google Shape;114;p10">
            <a:extLst>
              <a:ext uri="{FF2B5EF4-FFF2-40B4-BE49-F238E27FC236}">
                <a16:creationId xmlns:a16="http://schemas.microsoft.com/office/drawing/2014/main" id="{DCF8BF15-C88A-BBAB-9BB8-5428A4190B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37430" y="797476"/>
            <a:ext cx="1285874" cy="1021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2">
            <a:extLst>
              <a:ext uri="{FF2B5EF4-FFF2-40B4-BE49-F238E27FC236}">
                <a16:creationId xmlns:a16="http://schemas.microsoft.com/office/drawing/2014/main" id="{5A479792-00ED-6053-ABCD-013704594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315" y="1992109"/>
            <a:ext cx="3686214" cy="748992"/>
          </a:xfrm>
          <a:prstGeom prst="rect">
            <a:avLst/>
          </a:prstGeom>
        </p:spPr>
      </p:pic>
      <p:grpSp>
        <p:nvGrpSpPr>
          <p:cNvPr id="13" name="Google Shape;710;p47">
            <a:extLst>
              <a:ext uri="{FF2B5EF4-FFF2-40B4-BE49-F238E27FC236}">
                <a16:creationId xmlns:a16="http://schemas.microsoft.com/office/drawing/2014/main" id="{252ED0E6-DB9D-541A-A1FD-21CABEA1F540}"/>
              </a:ext>
            </a:extLst>
          </p:cNvPr>
          <p:cNvGrpSpPr/>
          <p:nvPr/>
        </p:nvGrpSpPr>
        <p:grpSpPr>
          <a:xfrm>
            <a:off x="6445422" y="2982294"/>
            <a:ext cx="2443647" cy="455179"/>
            <a:chOff x="104415" y="4288621"/>
            <a:chExt cx="17775707" cy="4568956"/>
          </a:xfrm>
        </p:grpSpPr>
        <p:pic>
          <p:nvPicPr>
            <p:cNvPr id="16" name="Google Shape;711;p47">
              <a:extLst>
                <a:ext uri="{FF2B5EF4-FFF2-40B4-BE49-F238E27FC236}">
                  <a16:creationId xmlns:a16="http://schemas.microsoft.com/office/drawing/2014/main" id="{8D7F7578-190D-6AB6-ACF8-296A8D7214A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8187" r="9347" b="8936"/>
            <a:stretch/>
          </p:blipFill>
          <p:spPr>
            <a:xfrm>
              <a:off x="104415" y="4288621"/>
              <a:ext cx="2677903" cy="22177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712;p47">
              <a:extLst>
                <a:ext uri="{FF2B5EF4-FFF2-40B4-BE49-F238E27FC236}">
                  <a16:creationId xmlns:a16="http://schemas.microsoft.com/office/drawing/2014/main" id="{07CCA9CA-35ED-5622-7BA1-D5D91E637541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4901665" y="6623734"/>
              <a:ext cx="2978457" cy="22338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713;p47">
              <a:extLst>
                <a:ext uri="{FF2B5EF4-FFF2-40B4-BE49-F238E27FC236}">
                  <a16:creationId xmlns:a16="http://schemas.microsoft.com/office/drawing/2014/main" id="{2952CE32-B69A-6411-7E27-756AF2CB0761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l="9041" t="1578" r="3346" b="5501"/>
            <a:stretch/>
          </p:blipFill>
          <p:spPr>
            <a:xfrm rot="5400000">
              <a:off x="2620077" y="6885280"/>
              <a:ext cx="2197017" cy="17475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714;p47">
              <a:extLst>
                <a:ext uri="{FF2B5EF4-FFF2-40B4-BE49-F238E27FC236}">
                  <a16:creationId xmlns:a16="http://schemas.microsoft.com/office/drawing/2014/main" id="{2D844EA3-1BBF-3D19-4DE9-A204048FDDD1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>
              <a:off x="11791624" y="4288621"/>
              <a:ext cx="2978457" cy="22338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715;p47">
              <a:extLst>
                <a:ext uri="{FF2B5EF4-FFF2-40B4-BE49-F238E27FC236}">
                  <a16:creationId xmlns:a16="http://schemas.microsoft.com/office/drawing/2014/main" id="{954537A0-9967-031D-6BB8-0E199DCA9E54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1791624" y="6623734"/>
              <a:ext cx="2978457" cy="22338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716;p47">
              <a:extLst>
                <a:ext uri="{FF2B5EF4-FFF2-40B4-BE49-F238E27FC236}">
                  <a16:creationId xmlns:a16="http://schemas.microsoft.com/office/drawing/2014/main" id="{9A1CBE16-E347-C332-3555-06DA7212F80B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 l="6852"/>
            <a:stretch/>
          </p:blipFill>
          <p:spPr>
            <a:xfrm rot="5400000">
              <a:off x="4216923" y="4732599"/>
              <a:ext cx="4557390" cy="36694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717;p47">
              <a:extLst>
                <a:ext uri="{FF2B5EF4-FFF2-40B4-BE49-F238E27FC236}">
                  <a16:creationId xmlns:a16="http://schemas.microsoft.com/office/drawing/2014/main" id="{72E9F9F7-62D7-403E-49D6-6C66B7C6C646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 r="4820"/>
            <a:stretch/>
          </p:blipFill>
          <p:spPr>
            <a:xfrm rot="5400000">
              <a:off x="2609691" y="4554006"/>
              <a:ext cx="2217792" cy="1747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718;p47">
              <a:extLst>
                <a:ext uri="{FF2B5EF4-FFF2-40B4-BE49-F238E27FC236}">
                  <a16:creationId xmlns:a16="http://schemas.microsoft.com/office/drawing/2014/main" id="{9CC0F34D-035B-7CD8-5FE7-BEFB42DB79B5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 l="10348"/>
            <a:stretch/>
          </p:blipFill>
          <p:spPr>
            <a:xfrm>
              <a:off x="142328" y="6654117"/>
              <a:ext cx="2633945" cy="22034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719;p47">
              <a:extLst>
                <a:ext uri="{FF2B5EF4-FFF2-40B4-BE49-F238E27FC236}">
                  <a16:creationId xmlns:a16="http://schemas.microsoft.com/office/drawing/2014/main" id="{B51F5FF9-AC2B-AA13-445D-4EC92DA9AF8F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 b="1855"/>
            <a:stretch/>
          </p:blipFill>
          <p:spPr>
            <a:xfrm>
              <a:off x="14907133" y="4288621"/>
              <a:ext cx="2972989" cy="21883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720;p47">
              <a:extLst>
                <a:ext uri="{FF2B5EF4-FFF2-40B4-BE49-F238E27FC236}">
                  <a16:creationId xmlns:a16="http://schemas.microsoft.com/office/drawing/2014/main" id="{3CF16F80-087A-C7CF-7B59-29974ACD6ACB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 r="9402"/>
            <a:stretch/>
          </p:blipFill>
          <p:spPr>
            <a:xfrm>
              <a:off x="8513787" y="4288621"/>
              <a:ext cx="3094386" cy="45540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" name="Imagen 29">
            <a:extLst>
              <a:ext uri="{FF2B5EF4-FFF2-40B4-BE49-F238E27FC236}">
                <a16:creationId xmlns:a16="http://schemas.microsoft.com/office/drawing/2014/main" id="{EDBC54FA-9927-23F5-2AA2-673D0B96CE3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19594" y="3593875"/>
            <a:ext cx="1132435" cy="1251639"/>
          </a:xfrm>
          <a:prstGeom prst="rect">
            <a:avLst/>
          </a:prstGeom>
        </p:spPr>
      </p:pic>
      <p:sp>
        <p:nvSpPr>
          <p:cNvPr id="29" name="Google Shape;112;p6">
            <a:extLst>
              <a:ext uri="{FF2B5EF4-FFF2-40B4-BE49-F238E27FC236}">
                <a16:creationId xmlns:a16="http://schemas.microsoft.com/office/drawing/2014/main" id="{86A80DC9-C993-0666-90B9-969F87637536}"/>
              </a:ext>
            </a:extLst>
          </p:cNvPr>
          <p:cNvSpPr txBox="1"/>
          <p:nvPr/>
        </p:nvSpPr>
        <p:spPr>
          <a:xfrm>
            <a:off x="1854955" y="3688067"/>
            <a:ext cx="6407487" cy="33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 noProof="0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Comprehensive assessment of macro and </a:t>
            </a:r>
            <a:r>
              <a:rPr lang="en-GB" sz="1400" b="0" i="0" u="none" strike="noStrike" cap="none" noProof="0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microlitter</a:t>
            </a:r>
            <a:r>
              <a:rPr lang="en-GB" sz="1400" b="0" i="0" u="none" strike="noStrike" cap="none" noProof="0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pollution in the Atlantic Area</a:t>
            </a:r>
            <a:endParaRPr lang="en-GB" sz="1400" noProof="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7077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C838F-8D31-DDD6-067C-0CEEBEEE5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0;p6">
            <a:extLst>
              <a:ext uri="{FF2B5EF4-FFF2-40B4-BE49-F238E27FC236}">
                <a16:creationId xmlns:a16="http://schemas.microsoft.com/office/drawing/2014/main" id="{EDE784B0-B6A8-3A4C-421F-E2AC1A028AD9}"/>
              </a:ext>
            </a:extLst>
          </p:cNvPr>
          <p:cNvSpPr txBox="1"/>
          <p:nvPr/>
        </p:nvSpPr>
        <p:spPr>
          <a:xfrm>
            <a:off x="1069041" y="162101"/>
            <a:ext cx="7005918" cy="560293"/>
          </a:xfrm>
          <a:prstGeom prst="rect">
            <a:avLst/>
          </a:prstGeom>
          <a:solidFill>
            <a:schemeClr val="accent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45713" tIns="22850" rIns="45713" bIns="22850" anchor="ctr" anchorCtr="0">
            <a:no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GB" noProof="0" dirty="0">
                <a:sym typeface="Quattrocento Sans"/>
              </a:rPr>
              <a:t> WP2: Assessing and Monitoring micro and macro litter contamination</a:t>
            </a:r>
            <a:endParaRPr lang="en-GB" noProof="0" dirty="0"/>
          </a:p>
        </p:txBody>
      </p:sp>
      <p:pic>
        <p:nvPicPr>
          <p:cNvPr id="9" name="Google Shape;138;p26" descr="A pink and black submarine&#10;&#10;Description automatically generated">
            <a:extLst>
              <a:ext uri="{FF2B5EF4-FFF2-40B4-BE49-F238E27FC236}">
                <a16:creationId xmlns:a16="http://schemas.microsoft.com/office/drawing/2014/main" id="{C6B00393-370D-A3A9-41E6-BF55E20B05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72" y="2182969"/>
            <a:ext cx="1671044" cy="507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4;p10">
            <a:extLst>
              <a:ext uri="{FF2B5EF4-FFF2-40B4-BE49-F238E27FC236}">
                <a16:creationId xmlns:a16="http://schemas.microsoft.com/office/drawing/2014/main" id="{A61C127F-59FA-26D7-4B8C-56AD4C741C14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35" b="96887" l="3667" r="96000">
                        <a14:foregroundMark x1="12000" y1="40467" x2="15333" y2="71984"/>
                        <a14:foregroundMark x1="7667" y1="38521" x2="3667" y2="45914"/>
                        <a14:foregroundMark x1="57000" y1="28016" x2="57000" y2="28016"/>
                        <a14:foregroundMark x1="67000" y1="7782" x2="67000" y2="7782"/>
                        <a14:foregroundMark x1="68667" y1="2335" x2="68667" y2="2335"/>
                        <a14:foregroundMark x1="89000" y1="36965" x2="96333" y2="16732"/>
                        <a14:foregroundMark x1="35000" y1="96887" x2="49000" y2="87549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17502" y="1597340"/>
            <a:ext cx="687022" cy="616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7;p27" descr="A machine with several round objects&#10;&#10;Description automatically generated">
            <a:extLst>
              <a:ext uri="{FF2B5EF4-FFF2-40B4-BE49-F238E27FC236}">
                <a16:creationId xmlns:a16="http://schemas.microsoft.com/office/drawing/2014/main" id="{17F03AC7-F0D2-DEED-64B9-9BDDCC493F7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1711296" y="1732421"/>
            <a:ext cx="1105223" cy="78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36;p30">
            <a:extLst>
              <a:ext uri="{FF2B5EF4-FFF2-40B4-BE49-F238E27FC236}">
                <a16:creationId xmlns:a16="http://schemas.microsoft.com/office/drawing/2014/main" id="{6426A35B-B8FB-D110-A27F-66EE489092E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2134" y="2843666"/>
            <a:ext cx="503380" cy="507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37;p30">
            <a:extLst>
              <a:ext uri="{FF2B5EF4-FFF2-40B4-BE49-F238E27FC236}">
                <a16:creationId xmlns:a16="http://schemas.microsoft.com/office/drawing/2014/main" id="{B43E9E38-884A-E449-6336-DCC2245898F4}"/>
              </a:ext>
            </a:extLst>
          </p:cNvPr>
          <p:cNvPicPr preferRelativeResize="0"/>
          <p:nvPr/>
        </p:nvPicPr>
        <p:blipFill rotWithShape="1"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557" b="77014" l="10000" r="90000">
                        <a14:foregroundMark x1="38514" y1="36486" x2="62838" y2="33108"/>
                      </a14:backgroundRemoval>
                    </a14:imgEffect>
                  </a14:imgLayer>
                </a14:imgProps>
              </a:ext>
            </a:extLst>
          </a:blip>
          <a:srcRect b="14429"/>
          <a:stretch/>
        </p:blipFill>
        <p:spPr>
          <a:xfrm>
            <a:off x="1265060" y="2741048"/>
            <a:ext cx="821691" cy="7114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" name="Grupo 32">
            <a:extLst>
              <a:ext uri="{FF2B5EF4-FFF2-40B4-BE49-F238E27FC236}">
                <a16:creationId xmlns:a16="http://schemas.microsoft.com/office/drawing/2014/main" id="{BE602D21-93E8-B79C-071B-AF0F8D07724A}"/>
              </a:ext>
            </a:extLst>
          </p:cNvPr>
          <p:cNvGrpSpPr/>
          <p:nvPr/>
        </p:nvGrpSpPr>
        <p:grpSpPr>
          <a:xfrm>
            <a:off x="1225826" y="3442911"/>
            <a:ext cx="1073079" cy="795443"/>
            <a:chOff x="7356455" y="3039172"/>
            <a:chExt cx="1531016" cy="895333"/>
          </a:xfrm>
        </p:grpSpPr>
        <p:pic>
          <p:nvPicPr>
            <p:cNvPr id="37" name="Google Shape;239;p30" descr="A screenshot of a cellphone&#10;&#10;Description automatically generated">
              <a:extLst>
                <a:ext uri="{FF2B5EF4-FFF2-40B4-BE49-F238E27FC236}">
                  <a16:creationId xmlns:a16="http://schemas.microsoft.com/office/drawing/2014/main" id="{62BFB72E-ADB9-6E56-C708-D4702132EF95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356455" y="3039172"/>
              <a:ext cx="1305865" cy="602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8" name="Google Shape;240;p30">
              <a:extLst>
                <a:ext uri="{FF2B5EF4-FFF2-40B4-BE49-F238E27FC236}">
                  <a16:creationId xmlns:a16="http://schemas.microsoft.com/office/drawing/2014/main" id="{98C823C4-AB5C-3AFA-B2E7-785553BD6A0B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7460761" y="3158054"/>
              <a:ext cx="1305865" cy="602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9" name="Google Shape;241;p30">
              <a:extLst>
                <a:ext uri="{FF2B5EF4-FFF2-40B4-BE49-F238E27FC236}">
                  <a16:creationId xmlns:a16="http://schemas.microsoft.com/office/drawing/2014/main" id="{6EA7C415-C0BA-9202-DF34-F96A1895D294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581606" y="3331705"/>
              <a:ext cx="1305865" cy="602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4" name="Google Shape;242;p30">
            <a:extLst>
              <a:ext uri="{FF2B5EF4-FFF2-40B4-BE49-F238E27FC236}">
                <a16:creationId xmlns:a16="http://schemas.microsoft.com/office/drawing/2014/main" id="{BBB9E8DC-2806-49AB-9E4F-D970AA5B4ACB}"/>
              </a:ext>
            </a:extLst>
          </p:cNvPr>
          <p:cNvSpPr/>
          <p:nvPr/>
        </p:nvSpPr>
        <p:spPr>
          <a:xfrm>
            <a:off x="989111" y="2961777"/>
            <a:ext cx="394522" cy="26040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" name="Google Shape;243;p30">
            <a:extLst>
              <a:ext uri="{FF2B5EF4-FFF2-40B4-BE49-F238E27FC236}">
                <a16:creationId xmlns:a16="http://schemas.microsoft.com/office/drawing/2014/main" id="{DDA96FD1-706F-DA70-8737-F1823CE2E6B2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02409" y="3523518"/>
            <a:ext cx="747896" cy="475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2" name="Grupo 41">
            <a:extLst>
              <a:ext uri="{FF2B5EF4-FFF2-40B4-BE49-F238E27FC236}">
                <a16:creationId xmlns:a16="http://schemas.microsoft.com/office/drawing/2014/main" id="{182E6FE4-F85B-A2E8-CDEB-44AB6E6D0F89}"/>
              </a:ext>
            </a:extLst>
          </p:cNvPr>
          <p:cNvGrpSpPr/>
          <p:nvPr/>
        </p:nvGrpSpPr>
        <p:grpSpPr>
          <a:xfrm>
            <a:off x="3147209" y="1469996"/>
            <a:ext cx="2169256" cy="1759608"/>
            <a:chOff x="1996803" y="2147503"/>
            <a:chExt cx="2547943" cy="2265082"/>
          </a:xfrm>
        </p:grpSpPr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98BF02A3-7D01-EE97-F372-A8896040F5CE}"/>
                </a:ext>
              </a:extLst>
            </p:cNvPr>
            <p:cNvSpPr txBox="1"/>
            <p:nvPr/>
          </p:nvSpPr>
          <p:spPr>
            <a:xfrm>
              <a:off x="1996803" y="2949456"/>
              <a:ext cx="985444" cy="2854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800" i="1" dirty="0"/>
                <a:t>Manta trawl</a:t>
              </a:r>
            </a:p>
          </p:txBody>
        </p:sp>
        <p:sp>
          <p:nvSpPr>
            <p:cNvPr id="44" name="CuadroTexto 43">
              <a:extLst>
                <a:ext uri="{FF2B5EF4-FFF2-40B4-BE49-F238E27FC236}">
                  <a16:creationId xmlns:a16="http://schemas.microsoft.com/office/drawing/2014/main" id="{5732A92E-5F44-6C19-6266-64BCD52577F6}"/>
                </a:ext>
              </a:extLst>
            </p:cNvPr>
            <p:cNvSpPr txBox="1"/>
            <p:nvPr/>
          </p:nvSpPr>
          <p:spPr>
            <a:xfrm>
              <a:off x="3128457" y="3474697"/>
              <a:ext cx="1416289" cy="937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dirty="0"/>
                <a:t>Coupling real-time water volume sampler to surface particle sampling systems</a:t>
              </a:r>
            </a:p>
          </p:txBody>
        </p:sp>
        <p:pic>
          <p:nvPicPr>
            <p:cNvPr id="45" name="Imagen 44">
              <a:extLst>
                <a:ext uri="{FF2B5EF4-FFF2-40B4-BE49-F238E27FC236}">
                  <a16:creationId xmlns:a16="http://schemas.microsoft.com/office/drawing/2014/main" id="{357EBFBE-2C0B-81C8-2E46-EEC55F8A8A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073083" y="2147503"/>
              <a:ext cx="1382678" cy="801953"/>
            </a:xfrm>
            <a:prstGeom prst="rect">
              <a:avLst/>
            </a:prstGeom>
          </p:spPr>
        </p:pic>
        <p:pic>
          <p:nvPicPr>
            <p:cNvPr id="46" name="Imagen 45">
              <a:extLst>
                <a:ext uri="{FF2B5EF4-FFF2-40B4-BE49-F238E27FC236}">
                  <a16:creationId xmlns:a16="http://schemas.microsoft.com/office/drawing/2014/main" id="{8CA9DDC4-CC54-E22F-F6B8-E81282C76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l="13954"/>
            <a:stretch>
              <a:fillRect/>
            </a:stretch>
          </p:blipFill>
          <p:spPr>
            <a:xfrm>
              <a:off x="3178397" y="2672743"/>
              <a:ext cx="1366348" cy="801953"/>
            </a:xfrm>
            <a:prstGeom prst="rect">
              <a:avLst/>
            </a:prstGeom>
          </p:spPr>
        </p:pic>
        <p:pic>
          <p:nvPicPr>
            <p:cNvPr id="47" name="Imagen 46">
              <a:extLst>
                <a:ext uri="{FF2B5EF4-FFF2-40B4-BE49-F238E27FC236}">
                  <a16:creationId xmlns:a16="http://schemas.microsoft.com/office/drawing/2014/main" id="{FEBC3E45-C62F-C84E-C9B0-22847815D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121243" y="3424028"/>
              <a:ext cx="938853" cy="953522"/>
            </a:xfrm>
            <a:prstGeom prst="rect">
              <a:avLst/>
            </a:prstGeom>
          </p:spPr>
        </p:pic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A3040103-8BD9-36AA-D392-6D96DF4FAD44}"/>
              </a:ext>
            </a:extLst>
          </p:cNvPr>
          <p:cNvGrpSpPr/>
          <p:nvPr/>
        </p:nvGrpSpPr>
        <p:grpSpPr>
          <a:xfrm>
            <a:off x="2603133" y="3477492"/>
            <a:ext cx="3152254" cy="670932"/>
            <a:chOff x="869161" y="1332722"/>
            <a:chExt cx="3779309" cy="670932"/>
          </a:xfrm>
        </p:grpSpPr>
        <p:sp>
          <p:nvSpPr>
            <p:cNvPr id="49" name="Rectángulo: esquinas redondeadas 48">
              <a:extLst>
                <a:ext uri="{FF2B5EF4-FFF2-40B4-BE49-F238E27FC236}">
                  <a16:creationId xmlns:a16="http://schemas.microsoft.com/office/drawing/2014/main" id="{694EBBC2-234A-10EA-7657-3A5B8CE846EF}"/>
                </a:ext>
              </a:extLst>
            </p:cNvPr>
            <p:cNvSpPr/>
            <p:nvPr/>
          </p:nvSpPr>
          <p:spPr>
            <a:xfrm>
              <a:off x="869161" y="1332722"/>
              <a:ext cx="3779309" cy="67093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CuadroTexto 50">
              <a:extLst>
                <a:ext uri="{FF2B5EF4-FFF2-40B4-BE49-F238E27FC236}">
                  <a16:creationId xmlns:a16="http://schemas.microsoft.com/office/drawing/2014/main" id="{BB35E6A3-13BD-9B8B-B4B1-E484B2C0F5CC}"/>
                </a:ext>
              </a:extLst>
            </p:cNvPr>
            <p:cNvSpPr txBox="1"/>
            <p:nvPr/>
          </p:nvSpPr>
          <p:spPr>
            <a:xfrm>
              <a:off x="991847" y="1434751"/>
              <a:ext cx="35542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/>
                <a:t>Harmonised</a:t>
              </a:r>
              <a:r>
                <a:rPr lang="en-US" sz="1200" dirty="0"/>
                <a:t> guidelines for microplastics monitoring (sampling, sample preparation…)</a:t>
              </a:r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91AAB531-1631-C10A-510F-A9C72155A29A}"/>
              </a:ext>
            </a:extLst>
          </p:cNvPr>
          <p:cNvGrpSpPr/>
          <p:nvPr/>
        </p:nvGrpSpPr>
        <p:grpSpPr>
          <a:xfrm>
            <a:off x="3153838" y="863702"/>
            <a:ext cx="2571046" cy="486266"/>
            <a:chOff x="55003" y="1242710"/>
            <a:chExt cx="3498442" cy="486266"/>
          </a:xfrm>
        </p:grpSpPr>
        <p:sp>
          <p:nvSpPr>
            <p:cNvPr id="55" name="Rectángulo: esquinas redondeadas 54">
              <a:extLst>
                <a:ext uri="{FF2B5EF4-FFF2-40B4-BE49-F238E27FC236}">
                  <a16:creationId xmlns:a16="http://schemas.microsoft.com/office/drawing/2014/main" id="{9A3F32A8-C84F-B833-9E68-C9C14032B583}"/>
                </a:ext>
              </a:extLst>
            </p:cNvPr>
            <p:cNvSpPr/>
            <p:nvPr/>
          </p:nvSpPr>
          <p:spPr>
            <a:xfrm>
              <a:off x="55003" y="1242710"/>
              <a:ext cx="3498442" cy="486266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id="{AFB3181C-2CA2-BE88-AFE7-FFA03664C8C4}"/>
                </a:ext>
              </a:extLst>
            </p:cNvPr>
            <p:cNvSpPr txBox="1"/>
            <p:nvPr/>
          </p:nvSpPr>
          <p:spPr>
            <a:xfrm>
              <a:off x="132547" y="1260436"/>
              <a:ext cx="33487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Low-cost methodology developed for microplastic sampling in water</a:t>
              </a:r>
            </a:p>
          </p:txBody>
        </p:sp>
      </p:grpSp>
      <p:pic>
        <p:nvPicPr>
          <p:cNvPr id="59" name="Google Shape;607;g36165c2a195_0_0">
            <a:extLst>
              <a:ext uri="{FF2B5EF4-FFF2-40B4-BE49-F238E27FC236}">
                <a16:creationId xmlns:a16="http://schemas.microsoft.com/office/drawing/2014/main" id="{FE9C4C5C-C4F4-403A-9ABF-B5A1B6B824CA}"/>
              </a:ext>
            </a:extLst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942910" y="785682"/>
            <a:ext cx="1170247" cy="895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21;p74">
            <a:extLst>
              <a:ext uri="{FF2B5EF4-FFF2-40B4-BE49-F238E27FC236}">
                <a16:creationId xmlns:a16="http://schemas.microsoft.com/office/drawing/2014/main" id="{B132B587-B500-79A1-BB10-80C06599A945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 l="18003" t="24562" r="51706"/>
          <a:stretch/>
        </p:blipFill>
        <p:spPr>
          <a:xfrm>
            <a:off x="5832417" y="1802908"/>
            <a:ext cx="1313161" cy="74684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CuadroTexto 61">
            <a:extLst>
              <a:ext uri="{FF2B5EF4-FFF2-40B4-BE49-F238E27FC236}">
                <a16:creationId xmlns:a16="http://schemas.microsoft.com/office/drawing/2014/main" id="{8E10950C-ABE5-EA27-8FA5-7797F6AF1147}"/>
              </a:ext>
            </a:extLst>
          </p:cNvPr>
          <p:cNvSpPr txBox="1"/>
          <p:nvPr/>
        </p:nvSpPr>
        <p:spPr>
          <a:xfrm>
            <a:off x="7076828" y="898781"/>
            <a:ext cx="1572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Analytical methods to quantify small microplastics in sediment matrices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DFD212C2-926C-4004-77A8-7862EE97143C}"/>
              </a:ext>
            </a:extLst>
          </p:cNvPr>
          <p:cNvSpPr txBox="1"/>
          <p:nvPr/>
        </p:nvSpPr>
        <p:spPr>
          <a:xfrm>
            <a:off x="7107269" y="1816475"/>
            <a:ext cx="1732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dirty="0"/>
              <a:t>Methods based on imagery coupled with artificial intelligence to quantify large microplastics (1-5 mm)</a:t>
            </a:r>
          </a:p>
        </p:txBody>
      </p:sp>
      <p:sp>
        <p:nvSpPr>
          <p:cNvPr id="68" name="Rectángulo: esquinas redondeadas 67">
            <a:extLst>
              <a:ext uri="{FF2B5EF4-FFF2-40B4-BE49-F238E27FC236}">
                <a16:creationId xmlns:a16="http://schemas.microsoft.com/office/drawing/2014/main" id="{7AB12F0E-B23F-8AFA-6074-D4490EA384D0}"/>
              </a:ext>
            </a:extLst>
          </p:cNvPr>
          <p:cNvSpPr/>
          <p:nvPr/>
        </p:nvSpPr>
        <p:spPr>
          <a:xfrm>
            <a:off x="107933" y="857328"/>
            <a:ext cx="2922078" cy="523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BB48FA23-8069-02A6-BD5F-134667EB63A6}"/>
              </a:ext>
            </a:extLst>
          </p:cNvPr>
          <p:cNvSpPr txBox="1"/>
          <p:nvPr/>
        </p:nvSpPr>
        <p:spPr>
          <a:xfrm>
            <a:off x="107933" y="889517"/>
            <a:ext cx="2922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Seafloor litter data acquisition methods and collaborative tool for image annotation</a:t>
            </a:r>
          </a:p>
        </p:txBody>
      </p:sp>
      <p:grpSp>
        <p:nvGrpSpPr>
          <p:cNvPr id="72" name="Grupo 71">
            <a:extLst>
              <a:ext uri="{FF2B5EF4-FFF2-40B4-BE49-F238E27FC236}">
                <a16:creationId xmlns:a16="http://schemas.microsoft.com/office/drawing/2014/main" id="{21DE2B8B-6B29-AEA0-20A9-8DC3A4A83CA2}"/>
              </a:ext>
            </a:extLst>
          </p:cNvPr>
          <p:cNvGrpSpPr/>
          <p:nvPr/>
        </p:nvGrpSpPr>
        <p:grpSpPr>
          <a:xfrm>
            <a:off x="5524859" y="2624251"/>
            <a:ext cx="3513217" cy="709380"/>
            <a:chOff x="673775" y="1242709"/>
            <a:chExt cx="3513217" cy="709380"/>
          </a:xfrm>
        </p:grpSpPr>
        <p:sp>
          <p:nvSpPr>
            <p:cNvPr id="73" name="Rectángulo: esquinas redondeadas 72">
              <a:extLst>
                <a:ext uri="{FF2B5EF4-FFF2-40B4-BE49-F238E27FC236}">
                  <a16:creationId xmlns:a16="http://schemas.microsoft.com/office/drawing/2014/main" id="{C97198B0-9E50-6CF4-AE46-C8AADF70927C}"/>
                </a:ext>
              </a:extLst>
            </p:cNvPr>
            <p:cNvSpPr/>
            <p:nvPr/>
          </p:nvSpPr>
          <p:spPr>
            <a:xfrm>
              <a:off x="674624" y="1242709"/>
              <a:ext cx="3512368" cy="70938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5" name="CuadroTexto 74">
              <a:extLst>
                <a:ext uri="{FF2B5EF4-FFF2-40B4-BE49-F238E27FC236}">
                  <a16:creationId xmlns:a16="http://schemas.microsoft.com/office/drawing/2014/main" id="{9C8ABCC3-A560-A3DC-F6C2-415447131593}"/>
                </a:ext>
              </a:extLst>
            </p:cNvPr>
            <p:cNvSpPr txBox="1"/>
            <p:nvPr/>
          </p:nvSpPr>
          <p:spPr>
            <a:xfrm>
              <a:off x="673775" y="1267311"/>
              <a:ext cx="3498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Methodology for identification of activities and geographical sources of marine litter sources</a:t>
              </a:r>
            </a:p>
            <a:p>
              <a:pPr algn="ctr"/>
              <a:r>
                <a:rPr lang="en-US" sz="1200" dirty="0"/>
                <a:t>OSPAR  Regions (III and IV) (2 WORKSHOPS) </a:t>
              </a:r>
            </a:p>
          </p:txBody>
        </p:sp>
      </p:grpSp>
      <p:pic>
        <p:nvPicPr>
          <p:cNvPr id="77" name="Google Shape;811;g36125960a0a_3_22">
            <a:extLst>
              <a:ext uri="{FF2B5EF4-FFF2-40B4-BE49-F238E27FC236}">
                <a16:creationId xmlns:a16="http://schemas.microsoft.com/office/drawing/2014/main" id="{2FEB4D1E-3337-A62A-FAF3-F076D3A7D6D3}"/>
              </a:ext>
            </a:extLst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369467" y="3414500"/>
            <a:ext cx="1598910" cy="1647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824;g361a0c510d6_0_11">
            <a:extLst>
              <a:ext uri="{FF2B5EF4-FFF2-40B4-BE49-F238E27FC236}">
                <a16:creationId xmlns:a16="http://schemas.microsoft.com/office/drawing/2014/main" id="{BB07A61F-9463-12C0-2851-087983046777}"/>
              </a:ext>
            </a:extLst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107916" y="3428609"/>
            <a:ext cx="1157394" cy="1081588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9" name="CuadroTexto 78">
            <a:extLst>
              <a:ext uri="{FF2B5EF4-FFF2-40B4-BE49-F238E27FC236}">
                <a16:creationId xmlns:a16="http://schemas.microsoft.com/office/drawing/2014/main" id="{F0B52C95-B66C-46B3-9FAB-09F7BB9B3AF5}"/>
              </a:ext>
            </a:extLst>
          </p:cNvPr>
          <p:cNvSpPr txBox="1"/>
          <p:nvPr/>
        </p:nvSpPr>
        <p:spPr>
          <a:xfrm>
            <a:off x="1225826" y="4335792"/>
            <a:ext cx="48955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err="1">
                <a:solidFill>
                  <a:srgbClr val="0070C0"/>
                </a:solidFill>
              </a:rPr>
              <a:t>Organisation</a:t>
            </a:r>
            <a:r>
              <a:rPr lang="en-US" sz="1200" dirty="0">
                <a:solidFill>
                  <a:srgbClr val="0070C0"/>
                </a:solidFill>
              </a:rPr>
              <a:t> of Workshop in Lisbon (March-April 2026) !!</a:t>
            </a:r>
          </a:p>
        </p:txBody>
      </p:sp>
      <p:sp>
        <p:nvSpPr>
          <p:cNvPr id="2" name="Botón de acción: Sonido 1">
            <a:hlinkClick r:id="" action="ppaction://noaction" highlightClick="1">
              <a:snd r:embed="rId20" name="applause.wav"/>
            </a:hlinkClick>
            <a:extLst>
              <a:ext uri="{FF2B5EF4-FFF2-40B4-BE49-F238E27FC236}">
                <a16:creationId xmlns:a16="http://schemas.microsoft.com/office/drawing/2014/main" id="{8F62CB0B-7432-8630-1362-5382E9E6EB4D}"/>
              </a:ext>
            </a:extLst>
          </p:cNvPr>
          <p:cNvSpPr/>
          <p:nvPr/>
        </p:nvSpPr>
        <p:spPr>
          <a:xfrm>
            <a:off x="736978" y="4327422"/>
            <a:ext cx="504265" cy="327370"/>
          </a:xfrm>
          <a:prstGeom prst="actionButtonSou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Google Shape;147;p6" descr="Une image contenant texte, Police, cercle, logo&#10;&#10;Le contenu généré par l’IA peut être incorrect.">
            <a:extLst>
              <a:ext uri="{FF2B5EF4-FFF2-40B4-BE49-F238E27FC236}">
                <a16:creationId xmlns:a16="http://schemas.microsoft.com/office/drawing/2014/main" id="{E7BE0C2C-57D9-5157-AB4B-1B6183A4D143}"/>
              </a:ext>
            </a:extLst>
          </p:cNvPr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87547" y="68071"/>
            <a:ext cx="702072" cy="686512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049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1;p6">
            <a:extLst>
              <a:ext uri="{FF2B5EF4-FFF2-40B4-BE49-F238E27FC236}">
                <a16:creationId xmlns:a16="http://schemas.microsoft.com/office/drawing/2014/main" id="{625C024F-D8C9-E999-5147-C521ACBDA0C3}"/>
              </a:ext>
            </a:extLst>
          </p:cNvPr>
          <p:cNvSpPr txBox="1"/>
          <p:nvPr/>
        </p:nvSpPr>
        <p:spPr>
          <a:xfrm>
            <a:off x="1836536" y="1387029"/>
            <a:ext cx="5422306" cy="33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noProof="0" dirty="0">
                <a:latin typeface="Calibri"/>
                <a:cs typeface="Calibri"/>
              </a:rPr>
              <a:t>Increased knowledge regarding the degradation mechanisms of plastics</a:t>
            </a:r>
            <a:endParaRPr lang="en-GB" sz="1400" noProof="0" dirty="0"/>
          </a:p>
        </p:txBody>
      </p:sp>
      <p:sp>
        <p:nvSpPr>
          <p:cNvPr id="3" name="Google Shape;102;p6">
            <a:extLst>
              <a:ext uri="{FF2B5EF4-FFF2-40B4-BE49-F238E27FC236}">
                <a16:creationId xmlns:a16="http://schemas.microsoft.com/office/drawing/2014/main" id="{33F74074-F896-5567-F0CB-E17C2C7F06A2}"/>
              </a:ext>
            </a:extLst>
          </p:cNvPr>
          <p:cNvSpPr/>
          <p:nvPr/>
        </p:nvSpPr>
        <p:spPr>
          <a:xfrm>
            <a:off x="550662" y="1260783"/>
            <a:ext cx="1285874" cy="619289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1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103;p6">
            <a:extLst>
              <a:ext uri="{FF2B5EF4-FFF2-40B4-BE49-F238E27FC236}">
                <a16:creationId xmlns:a16="http://schemas.microsoft.com/office/drawing/2014/main" id="{0CE66C64-396A-40BC-1C24-4B1E0DB48635}"/>
              </a:ext>
            </a:extLst>
          </p:cNvPr>
          <p:cNvSpPr/>
          <p:nvPr/>
        </p:nvSpPr>
        <p:spPr>
          <a:xfrm>
            <a:off x="528687" y="2037548"/>
            <a:ext cx="1285875" cy="619290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2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104;p6">
            <a:extLst>
              <a:ext uri="{FF2B5EF4-FFF2-40B4-BE49-F238E27FC236}">
                <a16:creationId xmlns:a16="http://schemas.microsoft.com/office/drawing/2014/main" id="{3CB76CBE-4F6D-A3C0-F63A-82C63B08DE40}"/>
              </a:ext>
            </a:extLst>
          </p:cNvPr>
          <p:cNvSpPr/>
          <p:nvPr/>
        </p:nvSpPr>
        <p:spPr>
          <a:xfrm>
            <a:off x="539694" y="2814314"/>
            <a:ext cx="1285874" cy="619290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3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05;p6">
            <a:extLst>
              <a:ext uri="{FF2B5EF4-FFF2-40B4-BE49-F238E27FC236}">
                <a16:creationId xmlns:a16="http://schemas.microsoft.com/office/drawing/2014/main" id="{4A18E5FE-C76B-549E-E7FE-70CB119004EC}"/>
              </a:ext>
            </a:extLst>
          </p:cNvPr>
          <p:cNvSpPr/>
          <p:nvPr/>
        </p:nvSpPr>
        <p:spPr>
          <a:xfrm>
            <a:off x="528687" y="3591081"/>
            <a:ext cx="1285874" cy="509880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4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110;p6">
            <a:extLst>
              <a:ext uri="{FF2B5EF4-FFF2-40B4-BE49-F238E27FC236}">
                <a16:creationId xmlns:a16="http://schemas.microsoft.com/office/drawing/2014/main" id="{30B3E8D1-726D-8FC0-54A4-ED64EDE9E93D}"/>
              </a:ext>
            </a:extLst>
          </p:cNvPr>
          <p:cNvSpPr txBox="1"/>
          <p:nvPr/>
        </p:nvSpPr>
        <p:spPr>
          <a:xfrm>
            <a:off x="1875830" y="2153045"/>
            <a:ext cx="4420934" cy="33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noProof="0" dirty="0">
                <a:latin typeface="Calibri"/>
                <a:cs typeface="Calibri"/>
              </a:rPr>
              <a:t>Improved modelling of macro and microplastics</a:t>
            </a:r>
            <a:endParaRPr lang="en-GB" sz="1400" noProof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11;p6">
            <a:extLst>
              <a:ext uri="{FF2B5EF4-FFF2-40B4-BE49-F238E27FC236}">
                <a16:creationId xmlns:a16="http://schemas.microsoft.com/office/drawing/2014/main" id="{5332CC5E-9BB4-FF84-2E64-CF86FAA15DB5}"/>
              </a:ext>
            </a:extLst>
          </p:cNvPr>
          <p:cNvSpPr txBox="1"/>
          <p:nvPr/>
        </p:nvSpPr>
        <p:spPr>
          <a:xfrm>
            <a:off x="1875830" y="2955022"/>
            <a:ext cx="4648874" cy="33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400" noProof="0" dirty="0">
                <a:latin typeface="Calibri"/>
                <a:cs typeface="Calibri"/>
              </a:rPr>
              <a:t>Modelling drift behaviour of nets, ropes and fishing tools</a:t>
            </a:r>
            <a:endParaRPr lang="en-GB" sz="1400" noProof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0;p6">
            <a:extLst>
              <a:ext uri="{FF2B5EF4-FFF2-40B4-BE49-F238E27FC236}">
                <a16:creationId xmlns:a16="http://schemas.microsoft.com/office/drawing/2014/main" id="{E8B450D4-9250-802E-B89C-BE03414E8597}"/>
              </a:ext>
            </a:extLst>
          </p:cNvPr>
          <p:cNvSpPr txBox="1"/>
          <p:nvPr/>
        </p:nvSpPr>
        <p:spPr>
          <a:xfrm>
            <a:off x="1069041" y="192502"/>
            <a:ext cx="7005918" cy="648334"/>
          </a:xfrm>
          <a:prstGeom prst="rect">
            <a:avLst/>
          </a:prstGeom>
          <a:solidFill>
            <a:schemeClr val="accent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45713" tIns="22850" rIns="45713" bIns="22850" anchor="ctr" anchorCtr="0">
            <a:no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GB" dirty="0">
                <a:sym typeface="Quattrocento Sans"/>
              </a:rPr>
              <a:t> WP3: Modelling approaches from micro and macro litter: from modelling outputs to sources and </a:t>
            </a:r>
            <a:r>
              <a:rPr lang="en-GB">
                <a:sym typeface="Quattrocento Sans"/>
              </a:rPr>
              <a:t>hotspots </a:t>
            </a:r>
            <a:endParaRPr lang="en-GB" dirty="0"/>
          </a:p>
        </p:txBody>
      </p:sp>
      <p:sp>
        <p:nvSpPr>
          <p:cNvPr id="29" name="Google Shape;112;p6">
            <a:extLst>
              <a:ext uri="{FF2B5EF4-FFF2-40B4-BE49-F238E27FC236}">
                <a16:creationId xmlns:a16="http://schemas.microsoft.com/office/drawing/2014/main" id="{86A80DC9-C993-0666-90B9-969F87637536}"/>
              </a:ext>
            </a:extLst>
          </p:cNvPr>
          <p:cNvSpPr txBox="1"/>
          <p:nvPr/>
        </p:nvSpPr>
        <p:spPr>
          <a:xfrm>
            <a:off x="1875830" y="3534693"/>
            <a:ext cx="6407487" cy="566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indent="0">
              <a:spcBef>
                <a:spcPct val="20000"/>
              </a:spcBef>
            </a:pPr>
            <a:r>
              <a:rPr lang="en-GB" sz="1400" noProof="0" dirty="0">
                <a:latin typeface="Calibri"/>
                <a:cs typeface="Calibri"/>
              </a:rPr>
              <a:t>Improving the usability of Marine Litter </a:t>
            </a:r>
            <a:r>
              <a:rPr lang="en-GB" sz="1400" noProof="0" dirty="0" err="1">
                <a:latin typeface="Calibri"/>
                <a:cs typeface="Calibri"/>
              </a:rPr>
              <a:t>Lagrangian</a:t>
            </a:r>
            <a:r>
              <a:rPr lang="en-GB" sz="1400" noProof="0" dirty="0">
                <a:latin typeface="Calibri"/>
                <a:cs typeface="Calibri"/>
              </a:rPr>
              <a:t> model by end-user and stakeholders.</a:t>
            </a:r>
          </a:p>
        </p:txBody>
      </p:sp>
      <p:pic>
        <p:nvPicPr>
          <p:cNvPr id="9" name="Imagen 8" descr="Gráfico, Histograma&#10;&#10;Descripción generada automáticamente">
            <a:extLst>
              <a:ext uri="{FF2B5EF4-FFF2-40B4-BE49-F238E27FC236}">
                <a16:creationId xmlns:a16="http://schemas.microsoft.com/office/drawing/2014/main" id="{FB886A7E-B50E-6A0F-5B6B-9C3F797CA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780" y="1212058"/>
            <a:ext cx="1658346" cy="687813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49AC7763-176F-BED7-12E5-56B56072D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377" y="1915076"/>
            <a:ext cx="1714465" cy="947064"/>
          </a:xfrm>
          <a:prstGeom prst="rect">
            <a:avLst/>
          </a:prstGeom>
        </p:spPr>
      </p:pic>
      <p:pic>
        <p:nvPicPr>
          <p:cNvPr id="12" name="Picture 4" descr="ALDFG">
            <a:extLst>
              <a:ext uri="{FF2B5EF4-FFF2-40B4-BE49-F238E27FC236}">
                <a16:creationId xmlns:a16="http://schemas.microsoft.com/office/drawing/2014/main" id="{49FFC6EC-51E3-101C-E57C-202D91124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140" y="2248664"/>
            <a:ext cx="1058173" cy="141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Qgis - Using Coordinate Capture Plugin - YouTube">
            <a:extLst>
              <a:ext uri="{FF2B5EF4-FFF2-40B4-BE49-F238E27FC236}">
                <a16:creationId xmlns:a16="http://schemas.microsoft.com/office/drawing/2014/main" id="{67B9AAE5-C606-DB5E-F97C-05E13647A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651" y="4010173"/>
            <a:ext cx="1423783" cy="79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709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09BE8-1537-7020-5D83-89DE62BD5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0;p6">
            <a:extLst>
              <a:ext uri="{FF2B5EF4-FFF2-40B4-BE49-F238E27FC236}">
                <a16:creationId xmlns:a16="http://schemas.microsoft.com/office/drawing/2014/main" id="{01B5D6DF-6B74-47BB-0996-2A06BD9DAD16}"/>
              </a:ext>
            </a:extLst>
          </p:cNvPr>
          <p:cNvSpPr txBox="1"/>
          <p:nvPr/>
        </p:nvSpPr>
        <p:spPr>
          <a:xfrm>
            <a:off x="1069041" y="148448"/>
            <a:ext cx="7005918" cy="648334"/>
          </a:xfrm>
          <a:prstGeom prst="rect">
            <a:avLst/>
          </a:prstGeom>
          <a:solidFill>
            <a:schemeClr val="accent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45713" tIns="22850" rIns="45713" bIns="22850" anchor="ctr" anchorCtr="0">
            <a:no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GB" dirty="0">
                <a:sym typeface="Quattrocento Sans"/>
              </a:rPr>
              <a:t> WP3: Modelling approaches from micro and macro litter: from modelling outputs to sources and </a:t>
            </a:r>
            <a:r>
              <a:rPr lang="en-GB">
                <a:sym typeface="Quattrocento Sans"/>
              </a:rPr>
              <a:t>hotspots </a:t>
            </a:r>
            <a:endParaRPr lang="en-GB" dirty="0"/>
          </a:p>
        </p:txBody>
      </p:sp>
      <p:pic>
        <p:nvPicPr>
          <p:cNvPr id="9" name="Imagen 8" descr="Gráfico, Histograma&#10;&#10;Descripción generada automáticamente">
            <a:extLst>
              <a:ext uri="{FF2B5EF4-FFF2-40B4-BE49-F238E27FC236}">
                <a16:creationId xmlns:a16="http://schemas.microsoft.com/office/drawing/2014/main" id="{DB0C0DAB-9160-541A-1381-1CBD413DC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42" y="1065903"/>
            <a:ext cx="2283411" cy="947064"/>
          </a:xfrm>
          <a:prstGeom prst="rect">
            <a:avLst/>
          </a:prstGeom>
        </p:spPr>
      </p:pic>
      <p:pic>
        <p:nvPicPr>
          <p:cNvPr id="5" name="Imagem 29">
            <a:extLst>
              <a:ext uri="{FF2B5EF4-FFF2-40B4-BE49-F238E27FC236}">
                <a16:creationId xmlns:a16="http://schemas.microsoft.com/office/drawing/2014/main" id="{F4F4CC5E-15D1-62F8-A137-A3BA2016B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07" y="2602587"/>
            <a:ext cx="3606193" cy="1796719"/>
          </a:xfrm>
          <a:prstGeom prst="rect">
            <a:avLst/>
          </a:prstGeom>
        </p:spPr>
      </p:pic>
      <p:pic>
        <p:nvPicPr>
          <p:cNvPr id="8" name="Picture 2" descr="Image 3, Image">
            <a:extLst>
              <a:ext uri="{FF2B5EF4-FFF2-40B4-BE49-F238E27FC236}">
                <a16:creationId xmlns:a16="http://schemas.microsoft.com/office/drawing/2014/main" id="{D9607258-3C3F-3716-0C59-0F16C7D870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2" t="1" b="66659"/>
          <a:stretch/>
        </p:blipFill>
        <p:spPr bwMode="auto">
          <a:xfrm>
            <a:off x="3639913" y="2412857"/>
            <a:ext cx="1536067" cy="122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3">
            <a:extLst>
              <a:ext uri="{FF2B5EF4-FFF2-40B4-BE49-F238E27FC236}">
                <a16:creationId xmlns:a16="http://schemas.microsoft.com/office/drawing/2014/main" id="{8264FFF0-9B96-5A4A-6947-EE9DB895DCBA}"/>
              </a:ext>
            </a:extLst>
          </p:cNvPr>
          <p:cNvGrpSpPr/>
          <p:nvPr/>
        </p:nvGrpSpPr>
        <p:grpSpPr>
          <a:xfrm>
            <a:off x="54925" y="2877702"/>
            <a:ext cx="1162990" cy="1324072"/>
            <a:chOff x="7968344" y="3009384"/>
            <a:chExt cx="5048615" cy="6193131"/>
          </a:xfrm>
        </p:grpSpPr>
        <p:pic>
          <p:nvPicPr>
            <p:cNvPr id="15" name="Picture 4" descr="Image 8, Image">
              <a:extLst>
                <a:ext uri="{FF2B5EF4-FFF2-40B4-BE49-F238E27FC236}">
                  <a16:creationId xmlns:a16="http://schemas.microsoft.com/office/drawing/2014/main" id="{D8777D9F-EE3D-1EB3-D192-593C417D5C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26" b="19643"/>
            <a:stretch/>
          </p:blipFill>
          <p:spPr bwMode="auto">
            <a:xfrm>
              <a:off x="8104415" y="3009384"/>
              <a:ext cx="4912544" cy="4734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6" descr="Image 8, Image">
              <a:extLst>
                <a:ext uri="{FF2B5EF4-FFF2-40B4-BE49-F238E27FC236}">
                  <a16:creationId xmlns:a16="http://schemas.microsoft.com/office/drawing/2014/main" id="{1995E9A8-8ECD-3EBC-C09B-39DDEFA4FA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72" t="82176" r="28893"/>
            <a:stretch/>
          </p:blipFill>
          <p:spPr bwMode="auto">
            <a:xfrm>
              <a:off x="7968344" y="8059942"/>
              <a:ext cx="4912544" cy="1142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3CC4870-0FB8-BFE6-A8C7-6DC5787491E2}"/>
              </a:ext>
            </a:extLst>
          </p:cNvPr>
          <p:cNvSpPr txBox="1"/>
          <p:nvPr/>
        </p:nvSpPr>
        <p:spPr>
          <a:xfrm>
            <a:off x="319464" y="2007438"/>
            <a:ext cx="43601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Updated version of the MOHID-</a:t>
            </a:r>
            <a:r>
              <a:rPr lang="en-GB" sz="1000" b="1" dirty="0" err="1"/>
              <a:t>Lagrangian</a:t>
            </a:r>
            <a:r>
              <a:rPr lang="en-GB" sz="1000" b="1" dirty="0"/>
              <a:t> model </a:t>
            </a:r>
            <a:r>
              <a:rPr lang="en-GB" sz="1000" dirty="0"/>
              <a:t>including degradation and beaching, and developing </a:t>
            </a:r>
            <a:r>
              <a:rPr lang="en-GB" sz="1000" b="1" dirty="0"/>
              <a:t>Connection matrices </a:t>
            </a:r>
            <a:r>
              <a:rPr lang="en-GB" sz="1000" dirty="0"/>
              <a:t>between plastics located in the coastal areas and the most likely sources</a:t>
            </a:r>
            <a:endParaRPr lang="es-ES" sz="10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4D99A1D-77FF-56C3-8240-E8C1EE48E5B2}"/>
              </a:ext>
            </a:extLst>
          </p:cNvPr>
          <p:cNvSpPr txBox="1"/>
          <p:nvPr/>
        </p:nvSpPr>
        <p:spPr>
          <a:xfrm>
            <a:off x="2869108" y="876627"/>
            <a:ext cx="1879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Experimental </a:t>
            </a:r>
            <a:r>
              <a:rPr lang="es-ES" dirty="0" err="1"/>
              <a:t>work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degradation</a:t>
            </a:r>
            <a:r>
              <a:rPr lang="es-ES" dirty="0"/>
              <a:t> (</a:t>
            </a:r>
            <a:r>
              <a:rPr lang="es-ES" dirty="0" err="1"/>
              <a:t>equations</a:t>
            </a:r>
            <a:r>
              <a:rPr lang="es-ES" dirty="0"/>
              <a:t>)</a:t>
            </a:r>
          </a:p>
        </p:txBody>
      </p:sp>
      <p:pic>
        <p:nvPicPr>
          <p:cNvPr id="19" name="Picture 3" descr="A graph showing a line of green and red&#10;&#10;AI-generated content may be incorrect.">
            <a:extLst>
              <a:ext uri="{FF2B5EF4-FFF2-40B4-BE49-F238E27FC236}">
                <a16:creationId xmlns:a16="http://schemas.microsoft.com/office/drawing/2014/main" id="{0849E5D5-4ED2-E3E8-D47C-AFF39264FB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349791" y="1259422"/>
            <a:ext cx="2686329" cy="1343165"/>
          </a:xfrm>
          <a:prstGeom prst="rect">
            <a:avLst/>
          </a:prstGeom>
        </p:spPr>
      </p:pic>
      <p:pic>
        <p:nvPicPr>
          <p:cNvPr id="20" name="Picture 11" descr="A map of the north and south america&#10;&#10;AI-generated content may be incorrect.">
            <a:extLst>
              <a:ext uri="{FF2B5EF4-FFF2-40B4-BE49-F238E27FC236}">
                <a16:creationId xmlns:a16="http://schemas.microsoft.com/office/drawing/2014/main" id="{8914F3DA-6BAA-56B7-8964-12A67C184EB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499" r="16045"/>
          <a:stretch>
            <a:fillRect/>
          </a:stretch>
        </p:blipFill>
        <p:spPr>
          <a:xfrm flipH="1">
            <a:off x="4748976" y="1259422"/>
            <a:ext cx="1556460" cy="1507090"/>
          </a:xfrm>
          <a:prstGeom prst="rect">
            <a:avLst/>
          </a:prstGeom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EFBF0569-67A8-9E16-D082-E36944EA4824}"/>
              </a:ext>
            </a:extLst>
          </p:cNvPr>
          <p:cNvGrpSpPr/>
          <p:nvPr/>
        </p:nvGrpSpPr>
        <p:grpSpPr>
          <a:xfrm>
            <a:off x="6681071" y="3795383"/>
            <a:ext cx="2260285" cy="1271408"/>
            <a:chOff x="12872933" y="3802643"/>
            <a:chExt cx="4520569" cy="2542815"/>
          </a:xfrm>
        </p:grpSpPr>
        <p:pic>
          <p:nvPicPr>
            <p:cNvPr id="22" name="Picture 4" descr="QGIS plugin development with Python">
              <a:extLst>
                <a:ext uri="{FF2B5EF4-FFF2-40B4-BE49-F238E27FC236}">
                  <a16:creationId xmlns:a16="http://schemas.microsoft.com/office/drawing/2014/main" id="{FABB1852-341C-A71B-A292-5588AE75E1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59356" y="5334995"/>
              <a:ext cx="2448970" cy="10104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QGIS Plugins: The Lifeblood of Open Source GIS - GIS Geography">
              <a:extLst>
                <a:ext uri="{FF2B5EF4-FFF2-40B4-BE49-F238E27FC236}">
                  <a16:creationId xmlns:a16="http://schemas.microsoft.com/office/drawing/2014/main" id="{3468D45D-60CC-5C57-3FDA-E1287FA1E0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72933" y="3802643"/>
              <a:ext cx="2535716" cy="127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Qgis - Using Coordinate Capture Plugin - YouTube">
              <a:extLst>
                <a:ext uri="{FF2B5EF4-FFF2-40B4-BE49-F238E27FC236}">
                  <a16:creationId xmlns:a16="http://schemas.microsoft.com/office/drawing/2014/main" id="{E897AC7C-B267-43CA-C3AB-31500F906D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13448" y="4768721"/>
              <a:ext cx="2270393" cy="127567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8" descr="Quantarctica, an integrated mapping environment for Antarctica, the  Southern Ocean, and sub-Antarctic islands - ScienceDirect">
              <a:extLst>
                <a:ext uri="{FF2B5EF4-FFF2-40B4-BE49-F238E27FC236}">
                  <a16:creationId xmlns:a16="http://schemas.microsoft.com/office/drawing/2014/main" id="{D4AC35AE-1B87-5BFF-F6D0-4CCDE3EB84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62193" y="3805377"/>
              <a:ext cx="1931309" cy="132455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4">
            <a:extLst>
              <a:ext uri="{FF2B5EF4-FFF2-40B4-BE49-F238E27FC236}">
                <a16:creationId xmlns:a16="http://schemas.microsoft.com/office/drawing/2014/main" id="{BF0029D7-5695-12EC-97B6-6CDBB7415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969" y="2805873"/>
            <a:ext cx="2932934" cy="95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8B15843-542C-85F2-16BF-CC668D56C626}"/>
              </a:ext>
            </a:extLst>
          </p:cNvPr>
          <p:cNvSpPr txBox="1"/>
          <p:nvPr/>
        </p:nvSpPr>
        <p:spPr>
          <a:xfrm>
            <a:off x="4679575" y="898425"/>
            <a:ext cx="1842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Biofouling</a:t>
            </a:r>
            <a:r>
              <a:rPr lang="es-ES" dirty="0"/>
              <a:t> </a:t>
            </a:r>
            <a:r>
              <a:rPr lang="es-ES" dirty="0" err="1"/>
              <a:t>study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AD0BBF2-8207-0E23-B20E-6D35CB56D190}"/>
              </a:ext>
            </a:extLst>
          </p:cNvPr>
          <p:cNvSpPr txBox="1"/>
          <p:nvPr/>
        </p:nvSpPr>
        <p:spPr>
          <a:xfrm>
            <a:off x="5527206" y="4029974"/>
            <a:ext cx="1133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Platform</a:t>
            </a:r>
            <a:endParaRPr lang="es-ES" dirty="0"/>
          </a:p>
        </p:txBody>
      </p:sp>
      <p:pic>
        <p:nvPicPr>
          <p:cNvPr id="4" name="Google Shape;147;p6" descr="Une image contenant texte, Police, cercle, logo&#10;&#10;Le contenu généré par l’IA peut être incorrect.">
            <a:extLst>
              <a:ext uri="{FF2B5EF4-FFF2-40B4-BE49-F238E27FC236}">
                <a16:creationId xmlns:a16="http://schemas.microsoft.com/office/drawing/2014/main" id="{485567F2-F6D7-DECF-7754-D961F26F87A5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6270" y="126070"/>
            <a:ext cx="857120" cy="85712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0911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1;p6">
            <a:extLst>
              <a:ext uri="{FF2B5EF4-FFF2-40B4-BE49-F238E27FC236}">
                <a16:creationId xmlns:a16="http://schemas.microsoft.com/office/drawing/2014/main" id="{625C024F-D8C9-E999-5147-C521ACBDA0C3}"/>
              </a:ext>
            </a:extLst>
          </p:cNvPr>
          <p:cNvSpPr txBox="1"/>
          <p:nvPr/>
        </p:nvSpPr>
        <p:spPr>
          <a:xfrm>
            <a:off x="1836536" y="1320215"/>
            <a:ext cx="5422306" cy="583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noProof="0" dirty="0">
                <a:latin typeface="Calibri"/>
                <a:cs typeface="Calibri"/>
              </a:rPr>
              <a:t>Development and testing of actions plan for ALDFG detection, mapping and retrieval</a:t>
            </a:r>
            <a:endParaRPr lang="en-GB" sz="1400" noProof="0" dirty="0"/>
          </a:p>
        </p:txBody>
      </p:sp>
      <p:sp>
        <p:nvSpPr>
          <p:cNvPr id="3" name="Google Shape;102;p6">
            <a:extLst>
              <a:ext uri="{FF2B5EF4-FFF2-40B4-BE49-F238E27FC236}">
                <a16:creationId xmlns:a16="http://schemas.microsoft.com/office/drawing/2014/main" id="{33F74074-F896-5567-F0CB-E17C2C7F06A2}"/>
              </a:ext>
            </a:extLst>
          </p:cNvPr>
          <p:cNvSpPr/>
          <p:nvPr/>
        </p:nvSpPr>
        <p:spPr>
          <a:xfrm>
            <a:off x="528687" y="1260783"/>
            <a:ext cx="1285874" cy="619289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1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103;p6">
            <a:extLst>
              <a:ext uri="{FF2B5EF4-FFF2-40B4-BE49-F238E27FC236}">
                <a16:creationId xmlns:a16="http://schemas.microsoft.com/office/drawing/2014/main" id="{0CE66C64-396A-40BC-1C24-4B1E0DB48635}"/>
              </a:ext>
            </a:extLst>
          </p:cNvPr>
          <p:cNvSpPr/>
          <p:nvPr/>
        </p:nvSpPr>
        <p:spPr>
          <a:xfrm>
            <a:off x="528687" y="2037548"/>
            <a:ext cx="1285875" cy="619290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2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104;p6">
            <a:extLst>
              <a:ext uri="{FF2B5EF4-FFF2-40B4-BE49-F238E27FC236}">
                <a16:creationId xmlns:a16="http://schemas.microsoft.com/office/drawing/2014/main" id="{3CB76CBE-4F6D-A3C0-F63A-82C63B08DE40}"/>
              </a:ext>
            </a:extLst>
          </p:cNvPr>
          <p:cNvSpPr/>
          <p:nvPr/>
        </p:nvSpPr>
        <p:spPr>
          <a:xfrm>
            <a:off x="528687" y="2814314"/>
            <a:ext cx="1285874" cy="619290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3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05;p6">
            <a:extLst>
              <a:ext uri="{FF2B5EF4-FFF2-40B4-BE49-F238E27FC236}">
                <a16:creationId xmlns:a16="http://schemas.microsoft.com/office/drawing/2014/main" id="{4A18E5FE-C76B-549E-E7FE-70CB119004EC}"/>
              </a:ext>
            </a:extLst>
          </p:cNvPr>
          <p:cNvSpPr/>
          <p:nvPr/>
        </p:nvSpPr>
        <p:spPr>
          <a:xfrm>
            <a:off x="528687" y="3591081"/>
            <a:ext cx="1285874" cy="570784"/>
          </a:xfrm>
          <a:prstGeom prst="roundRect">
            <a:avLst>
              <a:gd name="adj" fmla="val 16667"/>
            </a:avLst>
          </a:prstGeom>
          <a:solidFill>
            <a:srgbClr val="5BB8B2"/>
          </a:solidFill>
          <a:ln w="25400" cap="flat" cmpd="sng">
            <a:solidFill>
              <a:srgbClr val="A4D8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GB" sz="14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Activity 4</a:t>
            </a:r>
            <a:endParaRPr lang="en-GB" sz="14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110;p6">
            <a:extLst>
              <a:ext uri="{FF2B5EF4-FFF2-40B4-BE49-F238E27FC236}">
                <a16:creationId xmlns:a16="http://schemas.microsoft.com/office/drawing/2014/main" id="{30B3E8D1-726D-8FC0-54A4-ED64EDE9E93D}"/>
              </a:ext>
            </a:extLst>
          </p:cNvPr>
          <p:cNvSpPr txBox="1"/>
          <p:nvPr/>
        </p:nvSpPr>
        <p:spPr>
          <a:xfrm>
            <a:off x="1875830" y="2183391"/>
            <a:ext cx="5560394" cy="33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noProof="0" dirty="0">
                <a:latin typeface="Calibri"/>
                <a:cs typeface="Calibri"/>
              </a:rPr>
              <a:t>Testing of WP1 outcomes on Fishing for Litter by developing pilot actions</a:t>
            </a:r>
            <a:endParaRPr lang="en-GB" sz="1400" noProof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11;p6">
            <a:extLst>
              <a:ext uri="{FF2B5EF4-FFF2-40B4-BE49-F238E27FC236}">
                <a16:creationId xmlns:a16="http://schemas.microsoft.com/office/drawing/2014/main" id="{5332CC5E-9BB4-FF84-2E64-CF86FAA15DB5}"/>
              </a:ext>
            </a:extLst>
          </p:cNvPr>
          <p:cNvSpPr txBox="1"/>
          <p:nvPr/>
        </p:nvSpPr>
        <p:spPr>
          <a:xfrm>
            <a:off x="1875830" y="2916530"/>
            <a:ext cx="5788994" cy="33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400" noProof="0" dirty="0">
                <a:latin typeface="Calibri"/>
                <a:cs typeface="Calibri"/>
              </a:rPr>
              <a:t>Marine litter removal in coastal accumulation sites, including remote areas</a:t>
            </a:r>
            <a:endParaRPr lang="en-GB" sz="1400" noProof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0;p6">
            <a:extLst>
              <a:ext uri="{FF2B5EF4-FFF2-40B4-BE49-F238E27FC236}">
                <a16:creationId xmlns:a16="http://schemas.microsoft.com/office/drawing/2014/main" id="{E8B450D4-9250-802E-B89C-BE03414E8597}"/>
              </a:ext>
            </a:extLst>
          </p:cNvPr>
          <p:cNvSpPr txBox="1"/>
          <p:nvPr/>
        </p:nvSpPr>
        <p:spPr>
          <a:xfrm>
            <a:off x="1370516" y="184322"/>
            <a:ext cx="7005918" cy="648334"/>
          </a:xfrm>
          <a:prstGeom prst="rect">
            <a:avLst/>
          </a:prstGeom>
          <a:solidFill>
            <a:schemeClr val="accent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45713" tIns="22850" rIns="45713" bIns="22850" anchor="ctr" anchorCtr="0">
            <a:no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GB" dirty="0">
                <a:sym typeface="Quattrocento Sans"/>
              </a:rPr>
              <a:t> WP4: Reducing marine </a:t>
            </a:r>
            <a:r>
              <a:rPr lang="en-GB">
                <a:sym typeface="Quattrocento Sans"/>
              </a:rPr>
              <a:t>litter </a:t>
            </a:r>
            <a:endParaRPr lang="en-GB" dirty="0"/>
          </a:p>
        </p:txBody>
      </p:sp>
      <p:sp>
        <p:nvSpPr>
          <p:cNvPr id="29" name="Google Shape;112;p6">
            <a:extLst>
              <a:ext uri="{FF2B5EF4-FFF2-40B4-BE49-F238E27FC236}">
                <a16:creationId xmlns:a16="http://schemas.microsoft.com/office/drawing/2014/main" id="{86A80DC9-C993-0666-90B9-969F87637536}"/>
              </a:ext>
            </a:extLst>
          </p:cNvPr>
          <p:cNvSpPr txBox="1"/>
          <p:nvPr/>
        </p:nvSpPr>
        <p:spPr>
          <a:xfrm>
            <a:off x="1836536" y="3638140"/>
            <a:ext cx="6407487" cy="35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indent="0">
              <a:spcBef>
                <a:spcPct val="20000"/>
              </a:spcBef>
            </a:pPr>
            <a:r>
              <a:rPr lang="en-GB" sz="1400" noProof="0" dirty="0">
                <a:latin typeface="Calibri"/>
                <a:cs typeface="Calibri"/>
              </a:rPr>
              <a:t>Removal of microplastics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C475D9F-33E7-4125-AB3A-17BA482F7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7464" y="988594"/>
            <a:ext cx="1492320" cy="1036402"/>
          </a:xfrm>
          <a:prstGeom prst="rect">
            <a:avLst/>
          </a:prstGeom>
        </p:spPr>
      </p:pic>
      <p:pic>
        <p:nvPicPr>
          <p:cNvPr id="8" name="Image 13">
            <a:extLst>
              <a:ext uri="{FF2B5EF4-FFF2-40B4-BE49-F238E27FC236}">
                <a16:creationId xmlns:a16="http://schemas.microsoft.com/office/drawing/2014/main" id="{5ED7EBAB-0400-46E7-875F-98CBE1C9DB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4889" y="2602775"/>
            <a:ext cx="1405466" cy="1238829"/>
          </a:xfrm>
          <a:prstGeom prst="rect">
            <a:avLst/>
          </a:prstGeom>
        </p:spPr>
      </p:pic>
      <p:sp>
        <p:nvSpPr>
          <p:cNvPr id="17" name="Rectángulo 16" descr="Uma imagem com neve&#10;&#10;Descrição gerada automaticamente com confiança baixa">
            <a:extLst>
              <a:ext uri="{FF2B5EF4-FFF2-40B4-BE49-F238E27FC236}">
                <a16:creationId xmlns:a16="http://schemas.microsoft.com/office/drawing/2014/main" id="{3A1F2FD2-31BD-1ABB-993C-5DA44DA85BE8}"/>
              </a:ext>
            </a:extLst>
          </p:cNvPr>
          <p:cNvSpPr/>
          <p:nvPr/>
        </p:nvSpPr>
        <p:spPr>
          <a:xfrm>
            <a:off x="3842539" y="3481374"/>
            <a:ext cx="927788" cy="742230"/>
          </a:xfrm>
          <a:prstGeom prst="rect">
            <a:avLst/>
          </a:prstGeom>
          <a:blipFill>
            <a:blip r:embed="rId4"/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noProof="0" dirty="0"/>
          </a:p>
        </p:txBody>
      </p:sp>
      <p:sp>
        <p:nvSpPr>
          <p:cNvPr id="19" name="Rectángulo 18" descr="Uma imagem com arte, agulha&#10;&#10;Descrição gerada automaticamente com confiança média">
            <a:extLst>
              <a:ext uri="{FF2B5EF4-FFF2-40B4-BE49-F238E27FC236}">
                <a16:creationId xmlns:a16="http://schemas.microsoft.com/office/drawing/2014/main" id="{CF84FD63-5646-EB57-4BC1-0A14197BAD4A}"/>
              </a:ext>
            </a:extLst>
          </p:cNvPr>
          <p:cNvSpPr/>
          <p:nvPr/>
        </p:nvSpPr>
        <p:spPr>
          <a:xfrm>
            <a:off x="4819231" y="3477675"/>
            <a:ext cx="927788" cy="742230"/>
          </a:xfrm>
          <a:prstGeom prst="rect">
            <a:avLst/>
          </a:prstGeom>
          <a:blipFill>
            <a:blip r:embed="rId5"/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27945"/>
              <a:satOff val="-1424"/>
              <a:lumOff val="5464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noProof="0" dirty="0"/>
          </a:p>
        </p:txBody>
      </p:sp>
      <p:sp>
        <p:nvSpPr>
          <p:cNvPr id="21" name="Rectángulo 20" descr="Uma imagem com desenhos de criança, desenho, neve&#10;&#10;Descrição gerada automaticamente">
            <a:extLst>
              <a:ext uri="{FF2B5EF4-FFF2-40B4-BE49-F238E27FC236}">
                <a16:creationId xmlns:a16="http://schemas.microsoft.com/office/drawing/2014/main" id="{CD543E96-5FF6-1A97-BB58-D865224F9EBF}"/>
              </a:ext>
            </a:extLst>
          </p:cNvPr>
          <p:cNvSpPr/>
          <p:nvPr/>
        </p:nvSpPr>
        <p:spPr>
          <a:xfrm>
            <a:off x="5795923" y="3481374"/>
            <a:ext cx="927788" cy="742230"/>
          </a:xfrm>
          <a:prstGeom prst="rect">
            <a:avLst/>
          </a:prstGeom>
          <a:blipFill>
            <a:blip r:embed="rId6"/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55889"/>
              <a:satOff val="-2847"/>
              <a:lumOff val="10927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33914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544AF-42CB-E1AD-087B-F0A54278F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0;p6">
            <a:extLst>
              <a:ext uri="{FF2B5EF4-FFF2-40B4-BE49-F238E27FC236}">
                <a16:creationId xmlns:a16="http://schemas.microsoft.com/office/drawing/2014/main" id="{7EC7D783-0006-9D12-3355-97A5C116CE1F}"/>
              </a:ext>
            </a:extLst>
          </p:cNvPr>
          <p:cNvSpPr txBox="1"/>
          <p:nvPr/>
        </p:nvSpPr>
        <p:spPr>
          <a:xfrm>
            <a:off x="1370516" y="184322"/>
            <a:ext cx="7005918" cy="648334"/>
          </a:xfrm>
          <a:prstGeom prst="rect">
            <a:avLst/>
          </a:prstGeom>
          <a:solidFill>
            <a:schemeClr val="accent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45713" tIns="22850" rIns="45713" bIns="22850" anchor="ctr" anchorCtr="0">
            <a:no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GB" dirty="0">
                <a:sym typeface="Quattrocento Sans"/>
              </a:rPr>
              <a:t> WP4: Reducing marine litter </a:t>
            </a:r>
            <a:endParaRPr lang="en-GB" dirty="0"/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86D08DAA-5601-02A2-9A13-6C843C2E90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703" b="16824"/>
          <a:stretch>
            <a:fillRect/>
          </a:stretch>
        </p:blipFill>
        <p:spPr>
          <a:xfrm>
            <a:off x="1593889" y="1346194"/>
            <a:ext cx="1717782" cy="101090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A482C92A-20BE-9A40-DBEF-1019F301AD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40201" y="1275407"/>
            <a:ext cx="1528874" cy="11301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id="{5DC2E8F1-7A4E-4486-39FA-C11479F62FC6}"/>
              </a:ext>
            </a:extLst>
          </p:cNvPr>
          <p:cNvSpPr txBox="1"/>
          <p:nvPr/>
        </p:nvSpPr>
        <p:spPr>
          <a:xfrm>
            <a:off x="2835896" y="864200"/>
            <a:ext cx="4624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Pilot</a:t>
            </a:r>
            <a:r>
              <a:rPr lang="es-ES" dirty="0"/>
              <a:t> </a:t>
            </a:r>
            <a:r>
              <a:rPr lang="es-ES" dirty="0" err="1"/>
              <a:t>actions</a:t>
            </a:r>
            <a:r>
              <a:rPr lang="es-ES" dirty="0"/>
              <a:t> &amp; </a:t>
            </a:r>
            <a:r>
              <a:rPr lang="es-ES" dirty="0" err="1"/>
              <a:t>laboratory</a:t>
            </a:r>
            <a:r>
              <a:rPr lang="es-ES" dirty="0"/>
              <a:t> </a:t>
            </a:r>
            <a:r>
              <a:rPr lang="es-ES" dirty="0" err="1"/>
              <a:t>work</a:t>
            </a:r>
            <a:r>
              <a:rPr lang="es-ES" dirty="0"/>
              <a:t>   </a:t>
            </a:r>
          </a:p>
        </p:txBody>
      </p:sp>
      <p:pic>
        <p:nvPicPr>
          <p:cNvPr id="2" name="Google Shape;696;g361789d24fe_0_18">
            <a:extLst>
              <a:ext uri="{FF2B5EF4-FFF2-40B4-BE49-F238E27FC236}">
                <a16:creationId xmlns:a16="http://schemas.microsoft.com/office/drawing/2014/main" id="{CA931C3B-0DF5-802E-74E9-6711758837DE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8480" y="1346194"/>
            <a:ext cx="1676400" cy="993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D42DEB2-CE9C-FFCE-2C3F-12A3553155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18" y="2728240"/>
            <a:ext cx="1480686" cy="207457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528BCD3-8A9F-4F79-D70A-2D8543479F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5044" y="2470883"/>
            <a:ext cx="1455848" cy="207711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EFA3031-38A3-4A3B-A4CF-7E883944F2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3268" y="2487784"/>
            <a:ext cx="1435205" cy="20371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BF6BA8C-5574-5503-C71B-3087C29AB4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0516" y="3206683"/>
            <a:ext cx="2164528" cy="12129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7D65FAFC-4885-CE8D-E1A3-012D36B6F06F}"/>
              </a:ext>
            </a:extLst>
          </p:cNvPr>
          <p:cNvSpPr/>
          <p:nvPr/>
        </p:nvSpPr>
        <p:spPr>
          <a:xfrm>
            <a:off x="528320" y="2415260"/>
            <a:ext cx="474133" cy="44308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5DBCBAA8-55B5-C4A1-2E39-16D6E1B2E071}"/>
              </a:ext>
            </a:extLst>
          </p:cNvPr>
          <p:cNvSpPr/>
          <p:nvPr/>
        </p:nvSpPr>
        <p:spPr>
          <a:xfrm>
            <a:off x="2243400" y="2593251"/>
            <a:ext cx="474133" cy="44308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lecha: hacia abajo 14">
            <a:extLst>
              <a:ext uri="{FF2B5EF4-FFF2-40B4-BE49-F238E27FC236}">
                <a16:creationId xmlns:a16="http://schemas.microsoft.com/office/drawing/2014/main" id="{C22F77C4-3C9B-A422-2F75-127B3FC79C24}"/>
              </a:ext>
            </a:extLst>
          </p:cNvPr>
          <p:cNvSpPr/>
          <p:nvPr/>
        </p:nvSpPr>
        <p:spPr>
          <a:xfrm>
            <a:off x="4573307" y="2193716"/>
            <a:ext cx="474133" cy="44308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F8AB96FE-8F4C-20F3-3C5A-D048BC757E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1731" y="1762641"/>
            <a:ext cx="1876759" cy="2657023"/>
          </a:xfrm>
          <a:prstGeom prst="rect">
            <a:avLst/>
          </a:prstGeom>
        </p:spPr>
      </p:pic>
      <p:pic>
        <p:nvPicPr>
          <p:cNvPr id="18" name="Imagem 10" descr="Uma imagem com garrafa, ferramenta, interior, recipiente&#10;&#10;Descrição gerada automaticamente">
            <a:extLst>
              <a:ext uri="{FF2B5EF4-FFF2-40B4-BE49-F238E27FC236}">
                <a16:creationId xmlns:a16="http://schemas.microsoft.com/office/drawing/2014/main" id="{7208A853-F996-72FF-D070-60B0B6D089F5}"/>
              </a:ext>
            </a:extLst>
          </p:cNvPr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djmqZx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Fu4sgA8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B/EwAAnhE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BbuLIAf39/AO7s4QPMzMwAwMD/AH9/fwAAAAAAAAAAAAAAAAD///8AAAAAACEAAAAYAAAAFAAAAB0BAAAWCAAA9A8AAAYYAAAAAAAAJgAAAAgAAAD//////////w=="/>
              </a:ext>
            </a:extLst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54322" y="3684960"/>
            <a:ext cx="1244224" cy="1336255"/>
          </a:xfrm>
          <a:prstGeom prst="rect">
            <a:avLst/>
          </a:prstGeom>
          <a:noFill/>
          <a:ln w="38100" cap="flat" cmpd="sng" algn="ctr">
            <a:noFill/>
            <a:prstDash val="solid"/>
            <a:headEnd type="none"/>
            <a:tailEnd type="none"/>
          </a:ln>
          <a:effectLst/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DC1372ED-F719-65F0-2CB3-97676AC4DAFC}"/>
              </a:ext>
            </a:extLst>
          </p:cNvPr>
          <p:cNvSpPr txBox="1"/>
          <p:nvPr/>
        </p:nvSpPr>
        <p:spPr>
          <a:xfrm>
            <a:off x="318401" y="4753931"/>
            <a:ext cx="893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ALDFG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604E1EB-BC5F-063B-3181-D58DCFE0A350}"/>
              </a:ext>
            </a:extLst>
          </p:cNvPr>
          <p:cNvSpPr txBox="1"/>
          <p:nvPr/>
        </p:nvSpPr>
        <p:spPr>
          <a:xfrm>
            <a:off x="2152649" y="4398593"/>
            <a:ext cx="893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FfL</a:t>
            </a:r>
            <a:r>
              <a:rPr lang="es-ES" dirty="0"/>
              <a:t>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3E64DE5-1069-2CBE-7696-EF001B5E0440}"/>
              </a:ext>
            </a:extLst>
          </p:cNvPr>
          <p:cNvSpPr txBox="1"/>
          <p:nvPr/>
        </p:nvSpPr>
        <p:spPr>
          <a:xfrm>
            <a:off x="3822621" y="3994003"/>
            <a:ext cx="2383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Removal</a:t>
            </a:r>
            <a:r>
              <a:rPr lang="es-ES" dirty="0"/>
              <a:t> and </a:t>
            </a:r>
            <a:r>
              <a:rPr lang="es-ES" dirty="0" err="1"/>
              <a:t>clean</a:t>
            </a:r>
            <a:r>
              <a:rPr lang="es-ES" dirty="0"/>
              <a:t> up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92A8BFE9-7321-28C2-1D96-E38A429F7D11}"/>
              </a:ext>
            </a:extLst>
          </p:cNvPr>
          <p:cNvSpPr txBox="1"/>
          <p:nvPr/>
        </p:nvSpPr>
        <p:spPr>
          <a:xfrm>
            <a:off x="6358098" y="1328090"/>
            <a:ext cx="2528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Fibers</a:t>
            </a:r>
            <a:r>
              <a:rPr lang="es-ES" dirty="0"/>
              <a:t> and </a:t>
            </a:r>
            <a:r>
              <a:rPr lang="es-ES" dirty="0" err="1"/>
              <a:t>microplastics</a:t>
            </a:r>
            <a:endParaRPr lang="es-ES" dirty="0"/>
          </a:p>
        </p:txBody>
      </p:sp>
      <p:pic>
        <p:nvPicPr>
          <p:cNvPr id="7" name="Google Shape;147;p6" descr="Une image contenant texte, Police, cercle, logo&#10;&#10;Le contenu généré par l’IA peut être incorrect.">
            <a:extLst>
              <a:ext uri="{FF2B5EF4-FFF2-40B4-BE49-F238E27FC236}">
                <a16:creationId xmlns:a16="http://schemas.microsoft.com/office/drawing/2014/main" id="{DDF45474-DAE5-18D4-1A74-C21DDBE0DAC5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48233" y="116735"/>
            <a:ext cx="857120" cy="85712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463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/>
          <p:nvPr/>
        </p:nvSpPr>
        <p:spPr>
          <a:xfrm>
            <a:off x="546653" y="4274655"/>
            <a:ext cx="1828800" cy="4191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endParaRPr lang="en-GB" sz="900" noProof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851453" y="95250"/>
            <a:ext cx="8034130" cy="727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96875"/>
              </a:lnSpc>
            </a:pPr>
            <a:r>
              <a:rPr lang="en-GB" sz="2400" b="1" noProof="0" dirty="0">
                <a:solidFill>
                  <a:srgbClr val="002060"/>
                </a:solidFill>
                <a:ea typeface="Quattrocento Sans"/>
                <a:cs typeface="Quattrocento Sans"/>
                <a:sym typeface="Quattrocento Sans"/>
              </a:rPr>
              <a:t> </a:t>
            </a:r>
            <a:r>
              <a:rPr lang="en-GB" sz="2300" b="1" noProof="0" dirty="0">
                <a:solidFill>
                  <a:srgbClr val="5BB8B2"/>
                </a:solidFill>
                <a:latin typeface="Calibri"/>
                <a:ea typeface="+mj-ea"/>
                <a:cs typeface="Calibri"/>
                <a:sym typeface="Quattrocento Sans"/>
              </a:rPr>
              <a:t>Work Packages &amp; Deliverables &amp; Pilot Actions &amp; WSs</a:t>
            </a:r>
            <a:endParaRPr lang="en-GB" sz="2300" b="1" noProof="0" dirty="0">
              <a:solidFill>
                <a:srgbClr val="5BB8B2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102" name="Google Shape;102;p6"/>
          <p:cNvSpPr/>
          <p:nvPr/>
        </p:nvSpPr>
        <p:spPr>
          <a:xfrm>
            <a:off x="851453" y="1052505"/>
            <a:ext cx="1420505" cy="41910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r>
              <a:rPr lang="en-GB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WP1</a:t>
            </a:r>
            <a:endParaRPr lang="en-GB" sz="16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2797396" y="1052505"/>
            <a:ext cx="1420505" cy="41910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r>
              <a:rPr lang="en-GB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WP2</a:t>
            </a:r>
            <a:endParaRPr lang="en-GB" sz="900" noProof="0" dirty="0"/>
          </a:p>
        </p:txBody>
      </p:sp>
      <p:sp>
        <p:nvSpPr>
          <p:cNvPr id="104" name="Google Shape;104;p6"/>
          <p:cNvSpPr/>
          <p:nvPr/>
        </p:nvSpPr>
        <p:spPr>
          <a:xfrm>
            <a:off x="4653492" y="1048110"/>
            <a:ext cx="1420505" cy="41910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r>
              <a:rPr lang="en-GB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WP3</a:t>
            </a:r>
            <a:endParaRPr lang="en-GB" sz="16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6599436" y="1045544"/>
            <a:ext cx="1420505" cy="42166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algn="ctr"/>
            <a:r>
              <a:rPr lang="en-GB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WP4 </a:t>
            </a:r>
            <a:endParaRPr lang="en-GB" sz="1600" b="1" noProof="0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Flecha derecha 3"/>
          <p:cNvSpPr/>
          <p:nvPr/>
        </p:nvSpPr>
        <p:spPr>
          <a:xfrm>
            <a:off x="4351767" y="1876550"/>
            <a:ext cx="2769779" cy="503583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noProof="0" dirty="0">
                <a:solidFill>
                  <a:schemeClr val="tx1"/>
                </a:solidFill>
              </a:rPr>
              <a:t>Pilot actions </a:t>
            </a:r>
          </a:p>
        </p:txBody>
      </p:sp>
      <p:sp>
        <p:nvSpPr>
          <p:cNvPr id="11" name="Flecha derecha 10"/>
          <p:cNvSpPr/>
          <p:nvPr/>
        </p:nvSpPr>
        <p:spPr>
          <a:xfrm>
            <a:off x="4472534" y="3477567"/>
            <a:ext cx="2859622" cy="503583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noProof="0" dirty="0">
                <a:solidFill>
                  <a:schemeClr val="tx1"/>
                </a:solidFill>
              </a:rPr>
              <a:t>Workshops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7255411" y="1783133"/>
            <a:ext cx="1469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/>
              <a:t>Testing and implementation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7294779" y="3434045"/>
            <a:ext cx="1621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/>
              <a:t>Awareness raising and knowledge transfer</a:t>
            </a:r>
          </a:p>
        </p:txBody>
      </p:sp>
      <p:sp>
        <p:nvSpPr>
          <p:cNvPr id="7" name="Flecha arriba y abajo 6"/>
          <p:cNvSpPr/>
          <p:nvPr/>
        </p:nvSpPr>
        <p:spPr>
          <a:xfrm>
            <a:off x="7854320" y="2377181"/>
            <a:ext cx="271670" cy="98712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noProof="0" dirty="0"/>
          </a:p>
        </p:txBody>
      </p:sp>
      <p:grpSp>
        <p:nvGrpSpPr>
          <p:cNvPr id="14" name="Grupo 13"/>
          <p:cNvGrpSpPr/>
          <p:nvPr/>
        </p:nvGrpSpPr>
        <p:grpSpPr>
          <a:xfrm>
            <a:off x="4383508" y="2564296"/>
            <a:ext cx="1355814" cy="857626"/>
            <a:chOff x="1177170" y="5457289"/>
            <a:chExt cx="4712857" cy="3343811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C6EB2D50-CB2A-F598-A37F-FDB5EE0A3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1393509" y="7261535"/>
              <a:ext cx="1024986" cy="1077162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0231052F-2121-3DEA-51E1-C0886635F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 rot="865788">
              <a:off x="4427976" y="7352465"/>
              <a:ext cx="991168" cy="975681"/>
            </a:xfrm>
            <a:prstGeom prst="rect">
              <a:avLst/>
            </a:prstGeom>
          </p:spPr>
        </p:pic>
        <p:pic>
          <p:nvPicPr>
            <p:cNvPr id="17" name="Picture 2" descr="Puerto - Iconos gratis de industria">
              <a:extLst>
                <a:ext uri="{FF2B5EF4-FFF2-40B4-BE49-F238E27FC236}">
                  <a16:creationId xmlns:a16="http://schemas.microsoft.com/office/drawing/2014/main" id="{5CE7FE1B-280B-7E67-1297-866AD04E45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4359" y="5641375"/>
              <a:ext cx="1077162" cy="1077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Barco de pesca - Iconos gratis de transporte">
              <a:extLst>
                <a:ext uri="{FF2B5EF4-FFF2-40B4-BE49-F238E27FC236}">
                  <a16:creationId xmlns:a16="http://schemas.microsoft.com/office/drawing/2014/main" id="{12E0B04E-6FA0-2A6B-9F00-F53513F58B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7171" y="5479832"/>
              <a:ext cx="1380751" cy="1380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50D6DCDB-13F7-F6D8-71E2-C7CB7E1B3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7408" y="5768965"/>
              <a:ext cx="1044623" cy="1044623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86F5E324-C794-A954-EE78-6C898F110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1"/>
                </a:ext>
              </a:extLst>
            </a:blip>
            <a:stretch>
              <a:fillRect/>
            </a:stretch>
          </p:blipFill>
          <p:spPr>
            <a:xfrm>
              <a:off x="2433235" y="7261535"/>
              <a:ext cx="1639141" cy="1174718"/>
            </a:xfrm>
            <a:prstGeom prst="rect">
              <a:avLst/>
            </a:prstGeom>
          </p:spPr>
        </p:pic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1A950658-17B3-6C94-141E-0499253A6CF8}"/>
                </a:ext>
              </a:extLst>
            </p:cNvPr>
            <p:cNvSpPr/>
            <p:nvPr/>
          </p:nvSpPr>
          <p:spPr>
            <a:xfrm>
              <a:off x="1177170" y="5457289"/>
              <a:ext cx="4712857" cy="334381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noProof="0" dirty="0"/>
            </a:p>
          </p:txBody>
        </p:sp>
      </p:grpSp>
      <p:pic>
        <p:nvPicPr>
          <p:cNvPr id="23" name="Imagen 22">
            <a:extLst>
              <a:ext uri="{FF2B5EF4-FFF2-40B4-BE49-F238E27FC236}">
                <a16:creationId xmlns:a16="http://schemas.microsoft.com/office/drawing/2014/main" id="{8155ADD5-DA5F-03AB-C9A0-F3D15082A5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1630" y="2586615"/>
            <a:ext cx="604465" cy="4404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81035" y="3074438"/>
            <a:ext cx="1247061" cy="303387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035" y="2575398"/>
            <a:ext cx="588883" cy="443394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232" y="3977833"/>
            <a:ext cx="889055" cy="666791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47253" y="3967885"/>
            <a:ext cx="619013" cy="676739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47231" y="4066036"/>
            <a:ext cx="857662" cy="572791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381DB66A-E744-0C6C-859A-BCED9E50558F}"/>
              </a:ext>
            </a:extLst>
          </p:cNvPr>
          <p:cNvSpPr txBox="1"/>
          <p:nvPr/>
        </p:nvSpPr>
        <p:spPr>
          <a:xfrm>
            <a:off x="531585" y="1726332"/>
            <a:ext cx="3671248" cy="29238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noProof="0" dirty="0"/>
              <a:t>54 Deliverables</a:t>
            </a:r>
          </a:p>
          <a:p>
            <a:pPr algn="ctr"/>
            <a:endParaRPr lang="en-GB" sz="1200" b="1" noProof="0" dirty="0"/>
          </a:p>
          <a:p>
            <a:pPr algn="just"/>
            <a:r>
              <a:rPr lang="en-GB" sz="1200" b="1" noProof="0" dirty="0"/>
              <a:t>Guidelines, manuals, good practices</a:t>
            </a:r>
            <a:r>
              <a:rPr lang="en-GB" sz="1200" noProof="0" dirty="0"/>
              <a:t>, </a:t>
            </a:r>
            <a:r>
              <a:rPr lang="en-GB" sz="1200" b="1" noProof="0" dirty="0"/>
              <a:t>lifecycle studies</a:t>
            </a:r>
          </a:p>
          <a:p>
            <a:pPr algn="just"/>
            <a:endParaRPr lang="en-GB" sz="1200" noProof="0" dirty="0"/>
          </a:p>
          <a:p>
            <a:pPr algn="just"/>
            <a:r>
              <a:rPr lang="en-GB" sz="1200" b="1" noProof="0" dirty="0"/>
              <a:t>Tools, protocols, solutions and action plans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200" noProof="0" dirty="0"/>
              <a:t>Monitoring and modelling (micro, macro, ALDFG)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200" noProof="0" dirty="0"/>
              <a:t>Marine litter sources and hotspots identification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200" noProof="0" dirty="0"/>
              <a:t>Waste management best practices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200" noProof="0" dirty="0"/>
              <a:t>End of life fishing gears recycling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200" noProof="0" dirty="0"/>
              <a:t>ALDFG mapping and retrieval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200" noProof="0" dirty="0"/>
              <a:t>Fishing for litter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200" noProof="0" dirty="0"/>
              <a:t>Clean-up and removal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200" noProof="0" dirty="0"/>
              <a:t>Socio economic studies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GB" sz="1200" noProof="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GB" sz="1200" noProof="0" dirty="0"/>
          </a:p>
        </p:txBody>
      </p:sp>
    </p:spTree>
    <p:extLst>
      <p:ext uri="{BB962C8B-B14F-4D97-AF65-F5344CB8AC3E}">
        <p14:creationId xmlns:p14="http://schemas.microsoft.com/office/powerpoint/2010/main" val="1499697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0;p6">
            <a:extLst>
              <a:ext uri="{FF2B5EF4-FFF2-40B4-BE49-F238E27FC236}">
                <a16:creationId xmlns:a16="http://schemas.microsoft.com/office/drawing/2014/main" id="{B42968F2-1E5E-7DD5-A54F-77764B38865F}"/>
              </a:ext>
            </a:extLst>
          </p:cNvPr>
          <p:cNvSpPr txBox="1"/>
          <p:nvPr/>
        </p:nvSpPr>
        <p:spPr>
          <a:xfrm>
            <a:off x="1069041" y="207756"/>
            <a:ext cx="7005918" cy="648334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GB" noProof="0" dirty="0">
                <a:sym typeface="Quattrocento Sans"/>
              </a:rPr>
              <a:t> Communication</a:t>
            </a:r>
            <a:endParaRPr lang="en-GB" noProof="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AAA7086-E90B-2DCB-610A-716FAF2375C3}"/>
              </a:ext>
            </a:extLst>
          </p:cNvPr>
          <p:cNvSpPr/>
          <p:nvPr/>
        </p:nvSpPr>
        <p:spPr>
          <a:xfrm>
            <a:off x="231114" y="1252409"/>
            <a:ext cx="2680869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lnSpc>
                <a:spcPct val="150000"/>
              </a:lnSpc>
            </a:pPr>
            <a:r>
              <a:rPr lang="en-GB" sz="1400" noProof="0" dirty="0"/>
              <a:t>Web domain: </a:t>
            </a:r>
            <a:r>
              <a:rPr lang="en-GB" sz="1400" noProof="0" dirty="0">
                <a:solidFill>
                  <a:srgbClr val="0000FF"/>
                </a:solidFill>
                <a:hlinkClick r:id="rId2"/>
              </a:rPr>
              <a:t>www.freelitterat.eu</a:t>
            </a:r>
            <a:endParaRPr lang="en-GB" sz="1400" noProof="0" dirty="0">
              <a:solidFill>
                <a:srgbClr val="0000FF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B4B3EDD-F7C8-8DBB-0863-C97601973F95}"/>
              </a:ext>
            </a:extLst>
          </p:cNvPr>
          <p:cNvSpPr/>
          <p:nvPr/>
        </p:nvSpPr>
        <p:spPr>
          <a:xfrm>
            <a:off x="5121267" y="964597"/>
            <a:ext cx="1788438" cy="2941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justLow">
              <a:lnSpc>
                <a:spcPct val="80000"/>
              </a:lnSpc>
              <a:buClr>
                <a:srgbClr val="5BB8B2"/>
              </a:buClr>
              <a:buFont typeface="Arial" panose="020B0604020202020204" pitchFamily="34" charset="0"/>
              <a:buChar char="•"/>
            </a:pPr>
            <a:r>
              <a:rPr lang="en-GB" sz="1600" b="1" noProof="0" dirty="0"/>
              <a:t>X: @</a:t>
            </a:r>
            <a:r>
              <a:rPr lang="en-GB" sz="1600" b="1" noProof="0" dirty="0">
                <a:solidFill>
                  <a:schemeClr val="accent2"/>
                </a:solidFill>
              </a:rPr>
              <a:t>FreeLitterAT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0A30BFE-7363-8DED-92A3-CF833CD67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333" y="1258780"/>
            <a:ext cx="1724250" cy="13817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42CB1CA-001C-C151-DE28-8B6E9045D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3390" y="1485061"/>
            <a:ext cx="1727823" cy="140961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7AD94066-1CCC-FB74-A796-F24E54D616EC}"/>
              </a:ext>
            </a:extLst>
          </p:cNvPr>
          <p:cNvSpPr/>
          <p:nvPr/>
        </p:nvSpPr>
        <p:spPr>
          <a:xfrm>
            <a:off x="4873475" y="2973481"/>
            <a:ext cx="2668231" cy="3194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justLow">
              <a:lnSpc>
                <a:spcPct val="80000"/>
              </a:lnSpc>
              <a:buClr>
                <a:srgbClr val="5BB8B2"/>
              </a:buClr>
              <a:buFont typeface="Arial" panose="020B0604020202020204" pitchFamily="34" charset="0"/>
              <a:buChar char="•"/>
            </a:pPr>
            <a:r>
              <a:rPr lang="en-GB" b="1" noProof="0" dirty="0"/>
              <a:t>Instagram: @</a:t>
            </a:r>
            <a:r>
              <a:rPr lang="en-GB" b="1" noProof="0" dirty="0">
                <a:solidFill>
                  <a:schemeClr val="accent2"/>
                </a:solidFill>
              </a:rPr>
              <a:t>freelitterat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35C425A-898E-3E68-0CCA-CCF71C6CA8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5457" y="3313227"/>
            <a:ext cx="1884110" cy="1215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BB2FE7B-0BCC-91D5-E28E-A5E1104BE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8776" y="3759251"/>
            <a:ext cx="1884110" cy="120695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C4ED3E1-1AE7-C547-97E3-72D6EEB445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114" y="2054254"/>
            <a:ext cx="4425073" cy="207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48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A33D8-0C57-D820-8342-E179BFF41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0;p6">
            <a:extLst>
              <a:ext uri="{FF2B5EF4-FFF2-40B4-BE49-F238E27FC236}">
                <a16:creationId xmlns:a16="http://schemas.microsoft.com/office/drawing/2014/main" id="{8C83D09E-12BC-865C-EE10-CE649924225D}"/>
              </a:ext>
            </a:extLst>
          </p:cNvPr>
          <p:cNvSpPr txBox="1"/>
          <p:nvPr/>
        </p:nvSpPr>
        <p:spPr>
          <a:xfrm>
            <a:off x="1370516" y="184322"/>
            <a:ext cx="7005918" cy="648334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13" tIns="22850" rIns="45713" bIns="22850" anchor="ctr" anchorCtr="0">
            <a:no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GB" noProof="0" dirty="0">
                <a:sym typeface="Quattrocento Sans"/>
              </a:rPr>
              <a:t> Capitalisation</a:t>
            </a:r>
            <a:endParaRPr lang="en-GB" noProof="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96123D5-31C9-52A7-8EF1-6D20EF7E82ED}"/>
              </a:ext>
            </a:extLst>
          </p:cNvPr>
          <p:cNvSpPr/>
          <p:nvPr/>
        </p:nvSpPr>
        <p:spPr>
          <a:xfrm>
            <a:off x="261623" y="1508686"/>
            <a:ext cx="4248874" cy="199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Low">
              <a:lnSpc>
                <a:spcPct val="200000"/>
              </a:lnSpc>
              <a:buClr>
                <a:srgbClr val="5BB8B2"/>
              </a:buClr>
              <a:buFont typeface="Arial" panose="020B0604020202020204" pitchFamily="34" charset="0"/>
              <a:buChar char="•"/>
            </a:pPr>
            <a:r>
              <a:rPr lang="en-GB" sz="1600" b="1" u="sng" noProof="0" dirty="0"/>
              <a:t>Main capitalisation activities</a:t>
            </a:r>
            <a:r>
              <a:rPr lang="en-GB" sz="1600" b="1" noProof="0" dirty="0"/>
              <a:t>:</a:t>
            </a:r>
          </a:p>
          <a:p>
            <a:pPr algn="justLow">
              <a:lnSpc>
                <a:spcPct val="200000"/>
              </a:lnSpc>
              <a:buClr>
                <a:srgbClr val="5BB8B2"/>
              </a:buClr>
            </a:pPr>
            <a:endParaRPr lang="en-GB" sz="500" b="1" noProof="0" dirty="0"/>
          </a:p>
          <a:p>
            <a:pPr marL="628650" lvl="1" indent="-171450" algn="justLow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noProof="0" dirty="0">
                <a:solidFill>
                  <a:srgbClr val="5BB8B2"/>
                </a:solidFill>
              </a:rPr>
              <a:t>Interactions with OSPAR ICG-ML</a:t>
            </a:r>
          </a:p>
          <a:p>
            <a:pPr marL="628650" lvl="1" indent="-171450" algn="justLow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noProof="0" dirty="0">
                <a:solidFill>
                  <a:srgbClr val="5BB8B2"/>
                </a:solidFill>
              </a:rPr>
              <a:t>Interactions with MSFD-TG ML</a:t>
            </a:r>
          </a:p>
          <a:p>
            <a:pPr marL="628650" lvl="1" indent="-171450" algn="justLow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noProof="0" dirty="0">
                <a:solidFill>
                  <a:srgbClr val="5BB8B2"/>
                </a:solidFill>
              </a:rPr>
              <a:t>Interactions with the Atlantic Strategy (Pillar IV)</a:t>
            </a:r>
          </a:p>
          <a:p>
            <a:pPr marL="628650" lvl="1" indent="-171450" algn="justLow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noProof="0" dirty="0">
                <a:solidFill>
                  <a:srgbClr val="5BB8B2"/>
                </a:solidFill>
              </a:rPr>
              <a:t>Interactions with CPMR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6992F64-327E-DE26-FE94-473F8F770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673" y="1507746"/>
            <a:ext cx="3459540" cy="2433362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3F0A8CA-24E9-7478-8D7A-3BE2E8271278}"/>
              </a:ext>
            </a:extLst>
          </p:cNvPr>
          <p:cNvSpPr/>
          <p:nvPr/>
        </p:nvSpPr>
        <p:spPr>
          <a:xfrm>
            <a:off x="4209597" y="942433"/>
            <a:ext cx="1558309" cy="515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Low">
              <a:lnSpc>
                <a:spcPct val="200000"/>
              </a:lnSpc>
              <a:buClr>
                <a:srgbClr val="5BB8B2"/>
              </a:buClr>
              <a:buFont typeface="Arial" panose="020B0604020202020204" pitchFamily="34" charset="0"/>
              <a:buChar char="•"/>
            </a:pPr>
            <a:r>
              <a:rPr lang="en-GB" sz="1600" b="1" u="sng" dirty="0"/>
              <a:t>First results:</a:t>
            </a:r>
            <a:endParaRPr lang="en-GB" sz="1400" noProof="0" dirty="0"/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865D2F39-7094-F956-A1ED-ED274AF3A7D4}"/>
              </a:ext>
            </a:extLst>
          </p:cNvPr>
          <p:cNvGrpSpPr/>
          <p:nvPr/>
        </p:nvGrpSpPr>
        <p:grpSpPr>
          <a:xfrm>
            <a:off x="4438589" y="1548682"/>
            <a:ext cx="869772" cy="313674"/>
            <a:chOff x="4731440" y="1498652"/>
            <a:chExt cx="869772" cy="313674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190AE815-3426-5B13-C17F-BC3595A8A105}"/>
                </a:ext>
              </a:extLst>
            </p:cNvPr>
            <p:cNvSpPr txBox="1"/>
            <p:nvPr/>
          </p:nvSpPr>
          <p:spPr>
            <a:xfrm>
              <a:off x="4926355" y="1504549"/>
              <a:ext cx="674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i="1" dirty="0">
                  <a:solidFill>
                    <a:srgbClr val="5BB8B2"/>
                  </a:solidFill>
                </a:rPr>
                <a:t>Toolkit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6A5DF510-0E55-E1CB-AD08-608B4DB80973}"/>
                </a:ext>
              </a:extLst>
            </p:cNvPr>
            <p:cNvSpPr txBox="1"/>
            <p:nvPr/>
          </p:nvSpPr>
          <p:spPr>
            <a:xfrm>
              <a:off x="4731440" y="1498652"/>
              <a:ext cx="2840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en-GB" sz="1400" b="1" dirty="0">
                  <a:solidFill>
                    <a:srgbClr val="FFC000"/>
                  </a:solidFill>
                  <a:latin typeface="Aptos" panose="020B0004020202020204" pitchFamily="34" charset="0"/>
                </a:rPr>
                <a:t>✓</a:t>
              </a:r>
              <a:endParaRPr lang="en-GB" sz="1400" b="1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C51AD824-1703-B742-7791-CC7562277D19}"/>
              </a:ext>
            </a:extLst>
          </p:cNvPr>
          <p:cNvGrpSpPr/>
          <p:nvPr/>
        </p:nvGrpSpPr>
        <p:grpSpPr>
          <a:xfrm>
            <a:off x="6489889" y="3929587"/>
            <a:ext cx="2414219" cy="310199"/>
            <a:chOff x="6278442" y="3176297"/>
            <a:chExt cx="2414219" cy="310199"/>
          </a:xfrm>
        </p:grpSpPr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8F186231-0C13-A96F-5804-4CA145FFD430}"/>
                </a:ext>
              </a:extLst>
            </p:cNvPr>
            <p:cNvSpPr txBox="1"/>
            <p:nvPr/>
          </p:nvSpPr>
          <p:spPr>
            <a:xfrm>
              <a:off x="6690534" y="3176297"/>
              <a:ext cx="20021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noProof="0" dirty="0">
                  <a:solidFill>
                    <a:schemeClr val="accent3"/>
                  </a:solidFill>
                </a:rPr>
                <a:t>Released: February 2025</a:t>
              </a: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C4C6357C-62C3-E949-C155-59100EB15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78442" y="3197196"/>
              <a:ext cx="369298" cy="289300"/>
            </a:xfrm>
            <a:prstGeom prst="rect">
              <a:avLst/>
            </a:prstGeom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E086264D-C493-F7D4-67B8-C5586C03D651}"/>
              </a:ext>
            </a:extLst>
          </p:cNvPr>
          <p:cNvGrpSpPr/>
          <p:nvPr/>
        </p:nvGrpSpPr>
        <p:grpSpPr>
          <a:xfrm>
            <a:off x="7160710" y="4239786"/>
            <a:ext cx="1743398" cy="320779"/>
            <a:chOff x="6230338" y="1086012"/>
            <a:chExt cx="1743398" cy="320779"/>
          </a:xfrm>
        </p:grpSpPr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B2E02EA4-6036-CE85-0913-C5B03533F782}"/>
                </a:ext>
              </a:extLst>
            </p:cNvPr>
            <p:cNvGrpSpPr/>
            <p:nvPr/>
          </p:nvGrpSpPr>
          <p:grpSpPr>
            <a:xfrm>
              <a:off x="6230338" y="1086012"/>
              <a:ext cx="1743398" cy="307777"/>
              <a:chOff x="6536296" y="1058061"/>
              <a:chExt cx="1743398" cy="307777"/>
            </a:xfrm>
          </p:grpSpPr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861733D7-4062-5DCA-9C6D-68F621389F06}"/>
                  </a:ext>
                </a:extLst>
              </p:cNvPr>
              <p:cNvSpPr txBox="1"/>
              <p:nvPr/>
            </p:nvSpPr>
            <p:spPr>
              <a:xfrm>
                <a:off x="6728361" y="1058061"/>
                <a:ext cx="1551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noProof="0" dirty="0"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Online document</a:t>
                </a:r>
                <a:endParaRPr lang="en-GB" sz="1400" noProof="0" dirty="0"/>
              </a:p>
            </p:txBody>
          </p:sp>
          <p:pic>
            <p:nvPicPr>
              <p:cNvPr id="17" name="Picture 4" descr="Internet icono">
                <a:extLst>
                  <a:ext uri="{FF2B5EF4-FFF2-40B4-BE49-F238E27FC236}">
                    <a16:creationId xmlns:a16="http://schemas.microsoft.com/office/drawing/2014/main" id="{D405DBAE-F7F0-89A0-B259-ECF4C6A18B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36296" y="1133426"/>
                <a:ext cx="178191" cy="1781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B815FC41-BCFB-807A-4C77-C71FD0266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27291" y="1278765"/>
              <a:ext cx="128026" cy="1280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2110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1C2E166-4F0A-5116-8564-5C49445B7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57" y="323850"/>
            <a:ext cx="8881629" cy="462466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445559" y="1430286"/>
            <a:ext cx="607807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GB" sz="1200" b="1" noProof="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CONTACT US</a:t>
            </a:r>
          </a:p>
          <a:p>
            <a:pPr marL="228600" algn="just">
              <a:spcAft>
                <a:spcPts val="0"/>
              </a:spcAft>
            </a:pP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2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20000"/>
              </a:lnSpc>
              <a:spcAft>
                <a:spcPts val="600"/>
              </a:spcAft>
            </a:pP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Coordination team</a:t>
            </a:r>
          </a:p>
          <a:p>
            <a:pPr marL="228600">
              <a:lnSpc>
                <a:spcPct val="120000"/>
              </a:lnSpc>
              <a:spcAft>
                <a:spcPts val="600"/>
              </a:spcAft>
            </a:pP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Centro </a:t>
            </a:r>
            <a:r>
              <a:rPr lang="en-GB" sz="1200" noProof="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Tecnológico</a:t>
            </a: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 Mar – Fundación CETMAR</a:t>
            </a:r>
          </a:p>
          <a:p>
            <a:pPr marL="228600">
              <a:lnSpc>
                <a:spcPct val="120000"/>
              </a:lnSpc>
              <a:spcAft>
                <a:spcPts val="600"/>
              </a:spcAft>
            </a:pP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Email: </a:t>
            </a: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freelitterat@cetmar.org</a:t>
            </a: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sz="1200" noProof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mfernandez@cetmar.org</a:t>
            </a:r>
          </a:p>
          <a:p>
            <a:pPr marL="228600">
              <a:lnSpc>
                <a:spcPct val="120000"/>
              </a:lnSpc>
              <a:spcAft>
                <a:spcPts val="600"/>
              </a:spcAft>
            </a:pP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www.freelitterat.eu</a:t>
            </a: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GB" sz="1200" noProof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construction</a:t>
            </a: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228600">
              <a:lnSpc>
                <a:spcPct val="120000"/>
              </a:lnSpc>
              <a:spcAft>
                <a:spcPts val="600"/>
              </a:spcAft>
            </a:pPr>
            <a:r>
              <a:rPr lang="en-GB" sz="1200" b="1" noProof="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FOLLOW US</a:t>
            </a: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2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Twitter: @Clean_Atlantic  </a:t>
            </a: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https://twitter.com/Clean_Atlantic</a:t>
            </a:r>
            <a:endParaRPr lang="en-GB" sz="12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Instagram:@</a:t>
            </a:r>
            <a:r>
              <a:rPr lang="en-GB" sz="1200" noProof="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cleanatlanticproject</a:t>
            </a: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GB" sz="12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https://www.instagram.com/cleanatlanticproject/</a:t>
            </a:r>
            <a:endParaRPr lang="en-GB" sz="12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en-GB" sz="1200" noProof="0" dirty="0">
                <a:solidFill>
                  <a:srgbClr val="00465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200" b="1" noProof="0" dirty="0">
              <a:solidFill>
                <a:srgbClr val="00465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en-GB" sz="1200" b="1" noProof="0" dirty="0">
                <a:solidFill>
                  <a:srgbClr val="00465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200" b="1" noProof="0" dirty="0">
              <a:solidFill>
                <a:srgbClr val="0046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BD578F5-01C4-D764-5D2A-21B07E70922D}"/>
              </a:ext>
            </a:extLst>
          </p:cNvPr>
          <p:cNvSpPr txBox="1"/>
          <p:nvPr/>
        </p:nvSpPr>
        <p:spPr>
          <a:xfrm>
            <a:off x="3989493" y="792480"/>
            <a:ext cx="337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srgbClr val="FFFF00"/>
                </a:solidFill>
              </a:rPr>
              <a:t>Many</a:t>
            </a:r>
            <a:r>
              <a:rPr lang="es-ES" dirty="0">
                <a:solidFill>
                  <a:srgbClr val="FFFF00"/>
                </a:solidFill>
              </a:rPr>
              <a:t> </a:t>
            </a:r>
            <a:r>
              <a:rPr lang="es-ES" dirty="0" err="1">
                <a:solidFill>
                  <a:srgbClr val="FFFF00"/>
                </a:solidFill>
              </a:rPr>
              <a:t>thanks</a:t>
            </a:r>
            <a:r>
              <a:rPr lang="es-ES" dirty="0">
                <a:solidFill>
                  <a:srgbClr val="FFFF00"/>
                </a:solidFill>
              </a:rPr>
              <a:t> </a:t>
            </a:r>
            <a:r>
              <a:rPr lang="es-ES" dirty="0" err="1">
                <a:solidFill>
                  <a:srgbClr val="FFFF00"/>
                </a:solidFill>
              </a:rPr>
              <a:t>for</a:t>
            </a:r>
            <a:r>
              <a:rPr lang="es-ES" dirty="0">
                <a:solidFill>
                  <a:srgbClr val="FFFF00"/>
                </a:solidFill>
              </a:rPr>
              <a:t> </a:t>
            </a:r>
            <a:r>
              <a:rPr lang="es-ES" dirty="0" err="1">
                <a:solidFill>
                  <a:srgbClr val="FFFF00"/>
                </a:solidFill>
              </a:rPr>
              <a:t>your</a:t>
            </a:r>
            <a:r>
              <a:rPr lang="es-ES" dirty="0">
                <a:solidFill>
                  <a:srgbClr val="FFFF00"/>
                </a:solidFill>
              </a:rPr>
              <a:t> </a:t>
            </a:r>
            <a:r>
              <a:rPr lang="es-ES" dirty="0" err="1">
                <a:solidFill>
                  <a:srgbClr val="FFFF00"/>
                </a:solidFill>
              </a:rPr>
              <a:t>attention</a:t>
            </a:r>
            <a:r>
              <a:rPr lang="es-ES" dirty="0">
                <a:solidFill>
                  <a:srgbClr val="FFFF00"/>
                </a:solidFill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298848249"/>
      </p:ext>
    </p:extLst>
  </p:cSld>
  <p:clrMapOvr>
    <a:masterClrMapping/>
  </p:clrMapOvr>
</p:sld>
</file>

<file path=ppt/theme/theme1.xml><?xml version="1.0" encoding="utf-8"?>
<a:theme xmlns:a="http://schemas.openxmlformats.org/drawingml/2006/main" name="FREE LITTER AT Panoramic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3225</TotalTime>
  <Words>1238</Words>
  <Application>Microsoft Office PowerPoint</Application>
  <PresentationFormat>Presentación en pantalla (16:9)</PresentationFormat>
  <Paragraphs>182</Paragraphs>
  <Slides>17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Aptos</vt:lpstr>
      <vt:lpstr>Arial</vt:lpstr>
      <vt:lpstr>Calibri</vt:lpstr>
      <vt:lpstr>Quattrocento Sans</vt:lpstr>
      <vt:lpstr>Symbol</vt:lpstr>
      <vt:lpstr>FREE LITTER AT Panoramico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* **</dc:creator>
  <cp:lastModifiedBy>María Eugenia Villaverde de Saa</cp:lastModifiedBy>
  <cp:revision>237</cp:revision>
  <dcterms:created xsi:type="dcterms:W3CDTF">2024-02-28T11:25:43Z</dcterms:created>
  <dcterms:modified xsi:type="dcterms:W3CDTF">2025-11-07T11:27:27Z</dcterms:modified>
</cp:coreProperties>
</file>