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89" r:id="rId2"/>
    <p:sldId id="942" r:id="rId3"/>
    <p:sldId id="943" r:id="rId4"/>
    <p:sldId id="958" r:id="rId5"/>
    <p:sldId id="298" r:id="rId6"/>
    <p:sldId id="944" r:id="rId7"/>
    <p:sldId id="339" r:id="rId8"/>
    <p:sldId id="940" r:id="rId9"/>
    <p:sldId id="331" r:id="rId10"/>
    <p:sldId id="957" r:id="rId11"/>
    <p:sldId id="333" r:id="rId12"/>
    <p:sldId id="953" r:id="rId13"/>
    <p:sldId id="956" r:id="rId14"/>
    <p:sldId id="318" r:id="rId15"/>
    <p:sldId id="380" r:id="rId16"/>
    <p:sldId id="40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56B1"/>
    <a:srgbClr val="024EA2"/>
    <a:srgbClr val="024B9C"/>
    <a:srgbClr val="035DC1"/>
    <a:srgbClr val="004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092"/>
        <p:guide pos="384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1.cec.eu.int\MOVE\D\2\010-Subjects\0109-%20Pollution%20prevention\2.%20Port%20Reception%20Facilities\1.%20reporting\reports_passively%20fished%20waste\2023%20data%20-%20MS%20reports\260123%20Report%20on%20Passively%20Fished%20Waste%2020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/>
              <a:t>Passively fished waste</a:t>
            </a:r>
            <a:r>
              <a:rPr lang="en-IE" baseline="0"/>
              <a:t> [tonnes]</a:t>
            </a:r>
            <a:endParaRPr lang="en-IE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Sheet2!$A$2:$A$23</c:f>
              <c:strCache>
                <c:ptCount val="22"/>
                <c:pt idx="0">
                  <c:v>Belgium </c:v>
                </c:pt>
                <c:pt idx="1">
                  <c:v>Bulgaria</c:v>
                </c:pt>
                <c:pt idx="2">
                  <c:v>Croatia </c:v>
                </c:pt>
                <c:pt idx="3">
                  <c:v>Cyprus </c:v>
                </c:pt>
                <c:pt idx="4">
                  <c:v>Denmark </c:v>
                </c:pt>
                <c:pt idx="5">
                  <c:v>Estonia</c:v>
                </c:pt>
                <c:pt idx="6">
                  <c:v>Finland</c:v>
                </c:pt>
                <c:pt idx="7">
                  <c:v>France </c:v>
                </c:pt>
                <c:pt idx="8">
                  <c:v>Germany </c:v>
                </c:pt>
                <c:pt idx="9">
                  <c:v>Greece</c:v>
                </c:pt>
                <c:pt idx="10">
                  <c:v>Ireland </c:v>
                </c:pt>
                <c:pt idx="11">
                  <c:v>Italy </c:v>
                </c:pt>
                <c:pt idx="12">
                  <c:v>Latvia</c:v>
                </c:pt>
                <c:pt idx="13">
                  <c:v>Lithuania </c:v>
                </c:pt>
                <c:pt idx="14">
                  <c:v>Malta</c:v>
                </c:pt>
                <c:pt idx="15">
                  <c:v>Netherlands</c:v>
                </c:pt>
                <c:pt idx="16">
                  <c:v>Poland </c:v>
                </c:pt>
                <c:pt idx="17">
                  <c:v>Portugal </c:v>
                </c:pt>
                <c:pt idx="18">
                  <c:v>Romania </c:v>
                </c:pt>
                <c:pt idx="19">
                  <c:v>Slovenia </c:v>
                </c:pt>
                <c:pt idx="20">
                  <c:v>Spain </c:v>
                </c:pt>
                <c:pt idx="21">
                  <c:v>Sweden </c:v>
                </c:pt>
              </c:strCache>
            </c:strRef>
          </c:cat>
          <c:val>
            <c:numRef>
              <c:f>Sheet2!$B$2:$B$23</c:f>
              <c:numCache>
                <c:formatCode>General</c:formatCode>
                <c:ptCount val="22"/>
                <c:pt idx="0">
                  <c:v>65</c:v>
                </c:pt>
                <c:pt idx="1">
                  <c:v>0</c:v>
                </c:pt>
                <c:pt idx="2">
                  <c:v>0</c:v>
                </c:pt>
                <c:pt idx="4">
                  <c:v>139</c:v>
                </c:pt>
                <c:pt idx="5">
                  <c:v>0</c:v>
                </c:pt>
                <c:pt idx="6">
                  <c:v>34.86</c:v>
                </c:pt>
                <c:pt idx="7">
                  <c:v>112</c:v>
                </c:pt>
                <c:pt idx="8">
                  <c:v>11.49</c:v>
                </c:pt>
                <c:pt idx="9">
                  <c:v>31.44</c:v>
                </c:pt>
                <c:pt idx="10" formatCode="0.00">
                  <c:v>180.798</c:v>
                </c:pt>
                <c:pt idx="12">
                  <c:v>0</c:v>
                </c:pt>
                <c:pt idx="14">
                  <c:v>1.23</c:v>
                </c:pt>
                <c:pt idx="15">
                  <c:v>758</c:v>
                </c:pt>
                <c:pt idx="16">
                  <c:v>2</c:v>
                </c:pt>
                <c:pt idx="17">
                  <c:v>15.76</c:v>
                </c:pt>
                <c:pt idx="18">
                  <c:v>0</c:v>
                </c:pt>
                <c:pt idx="19">
                  <c:v>0</c:v>
                </c:pt>
                <c:pt idx="20">
                  <c:v>217.86</c:v>
                </c:pt>
                <c:pt idx="2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43-4130-9DD6-E41AAACABDE1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Sheet2!$A$2:$A$23</c:f>
              <c:strCache>
                <c:ptCount val="22"/>
                <c:pt idx="0">
                  <c:v>Belgium </c:v>
                </c:pt>
                <c:pt idx="1">
                  <c:v>Bulgaria</c:v>
                </c:pt>
                <c:pt idx="2">
                  <c:v>Croatia </c:v>
                </c:pt>
                <c:pt idx="3">
                  <c:v>Cyprus </c:v>
                </c:pt>
                <c:pt idx="4">
                  <c:v>Denmark </c:v>
                </c:pt>
                <c:pt idx="5">
                  <c:v>Estonia</c:v>
                </c:pt>
                <c:pt idx="6">
                  <c:v>Finland</c:v>
                </c:pt>
                <c:pt idx="7">
                  <c:v>France </c:v>
                </c:pt>
                <c:pt idx="8">
                  <c:v>Germany </c:v>
                </c:pt>
                <c:pt idx="9">
                  <c:v>Greece</c:v>
                </c:pt>
                <c:pt idx="10">
                  <c:v>Ireland </c:v>
                </c:pt>
                <c:pt idx="11">
                  <c:v>Italy </c:v>
                </c:pt>
                <c:pt idx="12">
                  <c:v>Latvia</c:v>
                </c:pt>
                <c:pt idx="13">
                  <c:v>Lithuania </c:v>
                </c:pt>
                <c:pt idx="14">
                  <c:v>Malta</c:v>
                </c:pt>
                <c:pt idx="15">
                  <c:v>Netherlands</c:v>
                </c:pt>
                <c:pt idx="16">
                  <c:v>Poland </c:v>
                </c:pt>
                <c:pt idx="17">
                  <c:v>Portugal </c:v>
                </c:pt>
                <c:pt idx="18">
                  <c:v>Romania </c:v>
                </c:pt>
                <c:pt idx="19">
                  <c:v>Slovenia </c:v>
                </c:pt>
                <c:pt idx="20">
                  <c:v>Spain </c:v>
                </c:pt>
                <c:pt idx="21">
                  <c:v>Sweden </c:v>
                </c:pt>
              </c:strCache>
            </c:strRef>
          </c:cat>
          <c:val>
            <c:numRef>
              <c:f>Sheet2!$C$2:$C$23</c:f>
              <c:numCache>
                <c:formatCode>General</c:formatCode>
                <c:ptCount val="22"/>
                <c:pt idx="0">
                  <c:v>51.31</c:v>
                </c:pt>
                <c:pt idx="1">
                  <c:v>0.8</c:v>
                </c:pt>
                <c:pt idx="2">
                  <c:v>35.6</c:v>
                </c:pt>
                <c:pt idx="3">
                  <c:v>0</c:v>
                </c:pt>
                <c:pt idx="4">
                  <c:v>147</c:v>
                </c:pt>
                <c:pt idx="5">
                  <c:v>0</c:v>
                </c:pt>
                <c:pt idx="6">
                  <c:v>13.5</c:v>
                </c:pt>
                <c:pt idx="7">
                  <c:v>160</c:v>
                </c:pt>
                <c:pt idx="8">
                  <c:v>7.58</c:v>
                </c:pt>
                <c:pt idx="9">
                  <c:v>47.69</c:v>
                </c:pt>
                <c:pt idx="10">
                  <c:v>184.09</c:v>
                </c:pt>
                <c:pt idx="11">
                  <c:v>66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525.42999999999995</c:v>
                </c:pt>
                <c:pt idx="16">
                  <c:v>2.95</c:v>
                </c:pt>
                <c:pt idx="17">
                  <c:v>42.41</c:v>
                </c:pt>
                <c:pt idx="19">
                  <c:v>0</c:v>
                </c:pt>
                <c:pt idx="20">
                  <c:v>144.24</c:v>
                </c:pt>
                <c:pt idx="2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43-4130-9DD6-E41AAACABDE1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Sheet2!$A$2:$A$23</c:f>
              <c:strCache>
                <c:ptCount val="22"/>
                <c:pt idx="0">
                  <c:v>Belgium </c:v>
                </c:pt>
                <c:pt idx="1">
                  <c:v>Bulgaria</c:v>
                </c:pt>
                <c:pt idx="2">
                  <c:v>Croatia </c:v>
                </c:pt>
                <c:pt idx="3">
                  <c:v>Cyprus </c:v>
                </c:pt>
                <c:pt idx="4">
                  <c:v>Denmark </c:v>
                </c:pt>
                <c:pt idx="5">
                  <c:v>Estonia</c:v>
                </c:pt>
                <c:pt idx="6">
                  <c:v>Finland</c:v>
                </c:pt>
                <c:pt idx="7">
                  <c:v>France </c:v>
                </c:pt>
                <c:pt idx="8">
                  <c:v>Germany </c:v>
                </c:pt>
                <c:pt idx="9">
                  <c:v>Greece</c:v>
                </c:pt>
                <c:pt idx="10">
                  <c:v>Ireland </c:v>
                </c:pt>
                <c:pt idx="11">
                  <c:v>Italy </c:v>
                </c:pt>
                <c:pt idx="12">
                  <c:v>Latvia</c:v>
                </c:pt>
                <c:pt idx="13">
                  <c:v>Lithuania </c:v>
                </c:pt>
                <c:pt idx="14">
                  <c:v>Malta</c:v>
                </c:pt>
                <c:pt idx="15">
                  <c:v>Netherlands</c:v>
                </c:pt>
                <c:pt idx="16">
                  <c:v>Poland </c:v>
                </c:pt>
                <c:pt idx="17">
                  <c:v>Portugal </c:v>
                </c:pt>
                <c:pt idx="18">
                  <c:v>Romania </c:v>
                </c:pt>
                <c:pt idx="19">
                  <c:v>Slovenia </c:v>
                </c:pt>
                <c:pt idx="20">
                  <c:v>Spain </c:v>
                </c:pt>
                <c:pt idx="21">
                  <c:v>Sweden </c:v>
                </c:pt>
              </c:strCache>
            </c:strRef>
          </c:cat>
          <c:val>
            <c:numRef>
              <c:f>Sheet2!$D$2:$D$23</c:f>
              <c:numCache>
                <c:formatCode>General</c:formatCode>
                <c:ptCount val="22"/>
                <c:pt idx="0">
                  <c:v>50.84</c:v>
                </c:pt>
                <c:pt idx="1">
                  <c:v>2.1800000000000002</c:v>
                </c:pt>
                <c:pt idx="2">
                  <c:v>37.700000000000003</c:v>
                </c:pt>
                <c:pt idx="3">
                  <c:v>0</c:v>
                </c:pt>
                <c:pt idx="4">
                  <c:v>185</c:v>
                </c:pt>
                <c:pt idx="5">
                  <c:v>0</c:v>
                </c:pt>
                <c:pt idx="6">
                  <c:v>27.62</c:v>
                </c:pt>
                <c:pt idx="7">
                  <c:v>248</c:v>
                </c:pt>
                <c:pt idx="8">
                  <c:v>7.5990000000000002</c:v>
                </c:pt>
                <c:pt idx="9">
                  <c:v>89.405000000000001</c:v>
                </c:pt>
                <c:pt idx="10">
                  <c:v>155.1</c:v>
                </c:pt>
                <c:pt idx="11">
                  <c:v>46.295000000000002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431.99</c:v>
                </c:pt>
                <c:pt idx="16">
                  <c:v>6</c:v>
                </c:pt>
                <c:pt idx="17">
                  <c:v>267.55</c:v>
                </c:pt>
                <c:pt idx="19">
                  <c:v>0</c:v>
                </c:pt>
                <c:pt idx="20">
                  <c:v>152.87</c:v>
                </c:pt>
                <c:pt idx="2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43-4130-9DD6-E41AAACABD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5870544"/>
        <c:axId val="2085867664"/>
      </c:barChart>
      <c:catAx>
        <c:axId val="208587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5867664"/>
        <c:crosses val="autoZero"/>
        <c:auto val="1"/>
        <c:lblAlgn val="ctr"/>
        <c:lblOffset val="100"/>
        <c:noMultiLvlLbl val="0"/>
      </c:catAx>
      <c:valAx>
        <c:axId val="208586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587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9EFE-0303-44F6-9A16-FD3B5E015DB1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04766-77AF-4EBE-9704-229FD5F6AD6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9881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926D1-0013-4A80-B64E-9D824EE65210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F2995-AB43-4B7C-B8CD-9DC7C3692A9C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784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A8428518-54F2-2841-228C-DE40176C03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55662B21-8F8A-5D8C-5320-D6D4BB9FA8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49DCABBC-CEF6-0CA8-F5B5-BCFF09F3E7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7600" b="1">
                <a:solidFill>
                  <a:srgbClr val="FFD62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30250" indent="-280988">
              <a:defRPr sz="7600" b="1">
                <a:solidFill>
                  <a:srgbClr val="FFD62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25538" indent="-223838">
              <a:defRPr sz="7600" b="1">
                <a:solidFill>
                  <a:srgbClr val="FFD62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574800" indent="-223838">
              <a:defRPr sz="7600" b="1">
                <a:solidFill>
                  <a:srgbClr val="FFD62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25650" indent="-223838">
              <a:defRPr sz="7600" b="1">
                <a:solidFill>
                  <a:srgbClr val="FFD62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482850" indent="-223838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40050" indent="-223838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397250" indent="-223838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54450" indent="-223838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58C4275-A3D2-4CD7-ADE2-29512B608D44}" type="slidenum">
              <a:rPr lang="en-GB" altLang="en-US" sz="1200" b="0">
                <a:solidFill>
                  <a:schemeClr val="tx1"/>
                </a:solidFill>
                <a:latin typeface="Arial" panose="020B0604020202020204" pitchFamily="34" charset="0"/>
              </a:rPr>
              <a:pPr/>
              <a:t>7</a:t>
            </a:fld>
            <a:endParaRPr lang="en-GB" altLang="en-US" sz="12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61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2D0CCF4B-72AA-D7F6-132B-A85282E315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F4B7CA72-EE38-FC9D-E7A3-58EC93F5DC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C31E15F3-1523-71BF-6142-B58FE33EA4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809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25538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7480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2565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82850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0050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97250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4450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A97F325-F993-4F9E-AB21-CCECA82B5F4A}" type="slidenum">
              <a:rPr lang="en-GB" altLang="en-US"/>
              <a:pPr>
                <a:spcBef>
                  <a:spcPct val="0"/>
                </a:spcBef>
              </a:pPr>
              <a:t>9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B7B43-557C-DC1B-E858-7D77EEBB0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EEF641-809B-88B6-A5BF-5EE9E88614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3057F1-4367-34D5-4A11-83C2429D62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05424-8440-311D-00A0-0B9AC3E714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052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D5BAFBC7-48EF-C33A-FAC1-B5C8E44BE1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820D1FE1-EAEC-4E52-0630-799A125FF1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646F3223-A61F-403B-1906-1FB6B7E9A0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2809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25538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7480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2565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82850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0050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97250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4450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3DD8FB-A36B-4F68-8817-EAC488869F17}" type="slidenum">
              <a:rPr lang="en-GB" altLang="en-US"/>
              <a:pPr>
                <a:spcBef>
                  <a:spcPct val="0"/>
                </a:spcBef>
              </a:pPr>
              <a:t>11</a:t>
            </a:fld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‹N°›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12192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218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50288"/>
            <a:ext cx="12192000" cy="501834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‹N°›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4"/>
            <a:ext cx="12192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872647"/>
          </a:xfrm>
        </p:spPr>
        <p:txBody>
          <a:bodyPr anchor="t">
            <a:norm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3067468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783535"/>
            <a:ext cx="5040313" cy="528998"/>
          </a:xfrm>
        </p:spPr>
        <p:txBody>
          <a:bodyPr anchor="b" anchorCtr="0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9985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2219"/>
            <a:ext cx="12192000" cy="6059194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5289" y="1078173"/>
            <a:ext cx="12197346" cy="5783239"/>
          </a:xfrm>
          <a:prstGeom prst="rect">
            <a:avLst/>
          </a:prstGeom>
          <a:solidFill>
            <a:srgbClr val="024E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 wrap="none"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 wrap="none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4428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0189" y="1122363"/>
            <a:ext cx="1067603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676038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‹N°›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99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‹N°›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865"/>
            <a:ext cx="1716200" cy="45054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156297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509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‹N°›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236271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604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‹N°›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2362711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339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‹N°›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34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1pPr>
              <a:spcAft>
                <a:spcPts val="1800"/>
              </a:spcAft>
              <a:defRPr/>
            </a:lvl1pPr>
            <a:lvl2pPr>
              <a:spcAft>
                <a:spcPts val="1800"/>
              </a:spcAft>
              <a:defRPr/>
            </a:lvl2pPr>
            <a:lvl3pPr>
              <a:spcAft>
                <a:spcPts val="1800"/>
              </a:spcAft>
              <a:defRPr/>
            </a:lvl3pPr>
            <a:lvl4pPr>
              <a:spcAft>
                <a:spcPts val="1800"/>
              </a:spcAft>
              <a:defRPr/>
            </a:lvl4pPr>
            <a:lvl5pPr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‹N°›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839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3pPr>
              <a:spcBef>
                <a:spcPts val="0"/>
              </a:spcBef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‹N°›</a:t>
            </a:fld>
            <a:endParaRPr lang="en-GB"/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774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6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‹N°›</a:t>
            </a:fld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604979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8371761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101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97331"/>
          </a:xfrm>
        </p:spPr>
        <p:txBody>
          <a:bodyPr wrap="square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noFill/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97331"/>
          </a:xfrm>
        </p:spPr>
        <p:txBody>
          <a:bodyPr wrap="square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‹N°›</a:t>
            </a:fld>
            <a:endParaRPr lang="en-GB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694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‹N°›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301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59635" y="-59635"/>
            <a:ext cx="6155635" cy="6983896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3214048" y="1992573"/>
            <a:ext cx="8550322" cy="361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447" y="743802"/>
            <a:ext cx="544923" cy="5449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8331" y="1992572"/>
            <a:ext cx="8226040" cy="3616657"/>
          </a:xfrm>
          <a:solidFill>
            <a:schemeClr val="bg1"/>
          </a:solidFill>
        </p:spPr>
        <p:txBody>
          <a:bodyPr lIns="360000" tIns="360000" rIns="360000" bIns="360000" anchor="ctr" anchorCtr="0">
            <a:noAutofit/>
          </a:bodyPr>
          <a:lstStyle>
            <a:lvl1pPr marL="0" indent="0">
              <a:buFontTx/>
              <a:buNone/>
              <a:defRPr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4062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half p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7056" y="1825625"/>
            <a:ext cx="4926841" cy="3769957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‹N°›</a:t>
            </a:fld>
            <a:endParaRPr lang="en-GB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817056" y="482860"/>
            <a:ext cx="4669266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6383" y="-46383"/>
            <a:ext cx="6142383" cy="6964017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034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‹N°›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70722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901451" y="2284668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436086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1206774" y="403868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4672139" y="404194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8137503" y="4037437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0107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‹N°›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713869" y="2159957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713868" y="3968881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324547" y="2159956"/>
            <a:ext cx="2461593" cy="1638159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8935227" y="3968880"/>
            <a:ext cx="2520000" cy="1638158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1033617" y="2159957"/>
            <a:ext cx="2520000" cy="1638159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324549" y="3968880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1033617" y="3968881"/>
            <a:ext cx="2520000" cy="1638158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966322" y="2159956"/>
            <a:ext cx="2520000" cy="1638159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8556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429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46643"/>
            <a:ext cx="10515600" cy="782357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38200" y="3630613"/>
            <a:ext cx="10515600" cy="2035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774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1180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"/>
            <a:ext cx="12192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7200" y="3600"/>
            <a:ext cx="2015067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5683251" y="6669360"/>
            <a:ext cx="795867" cy="198438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17" y="1556272"/>
            <a:ext cx="10972800" cy="936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37289"/>
            <a:ext cx="3860800" cy="4841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61DAA-5BBC-4812-876F-0D7C7B9EA75C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09600" y="2564904"/>
            <a:ext cx="109728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8845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‹N°›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988"/>
            <a:ext cx="1715733" cy="4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72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2" r:id="rId2"/>
    <p:sldLayoutId id="2147483657" r:id="rId3"/>
    <p:sldLayoutId id="2147483649" r:id="rId4"/>
    <p:sldLayoutId id="2147483651" r:id="rId5"/>
    <p:sldLayoutId id="2147483669" r:id="rId6"/>
    <p:sldLayoutId id="2147483670" r:id="rId7"/>
    <p:sldLayoutId id="2147483650" r:id="rId8"/>
    <p:sldLayoutId id="2147483660" r:id="rId9"/>
    <p:sldLayoutId id="2147483652" r:id="rId10"/>
    <p:sldLayoutId id="2147483661" r:id="rId11"/>
    <p:sldLayoutId id="2147483653" r:id="rId12"/>
    <p:sldLayoutId id="2147483654" r:id="rId13"/>
    <p:sldLayoutId id="2147483659" r:id="rId14"/>
    <p:sldLayoutId id="2147483658" r:id="rId15"/>
    <p:sldLayoutId id="2147483666" r:id="rId16"/>
    <p:sldLayoutId id="2147483667" r:id="rId17"/>
    <p:sldLayoutId id="2147483668" r:id="rId18"/>
    <p:sldLayoutId id="2147483655" r:id="rId19"/>
    <p:sldLayoutId id="2147483671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port.ec.europa.eu/news/commission-adopts-rules-delivery-waste-ships-eu-ports-2022-01-24_e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ircabc.europa.eu/ui/group/5d1959d1-aaed-49cd-b156-d5a42523f212/library/ba43e940-15c4-4d78-817c-351a6004f29d/detail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ircabc.europa.eu/ui/group/5d1959d1-aaed-49cd-b156-d5a42523f212/library/ba43e940-15c4-4d78-817c-351a6004f29d/detail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544291" y="5166264"/>
            <a:ext cx="6452553" cy="1577973"/>
          </a:xfrm>
        </p:spPr>
        <p:txBody>
          <a:bodyPr/>
          <a:lstStyle/>
          <a:p>
            <a:r>
              <a:rPr lang="en-US" sz="1800" b="1" spc="25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Webinar “Fishing for Litter in the frame of PRF directive: Experiences and Challenges in the Atlantic Area”</a:t>
            </a:r>
          </a:p>
          <a:p>
            <a:r>
              <a:rPr lang="pl-PL"/>
              <a:t>Anna Marczak,</a:t>
            </a:r>
            <a:br>
              <a:rPr lang="fr-BE"/>
            </a:br>
            <a:r>
              <a:rPr lang="fr-BE"/>
              <a:t>European Commission, </a:t>
            </a:r>
            <a:r>
              <a:rPr lang="pl-PL"/>
              <a:t>DG MOVE</a:t>
            </a:r>
            <a:endParaRPr lang="en-GB"/>
          </a:p>
        </p:txBody>
      </p:sp>
      <p:sp>
        <p:nvSpPr>
          <p:cNvPr id="5" name="Title 5"/>
          <p:cNvSpPr>
            <a:spLocks noGrp="1"/>
          </p:cNvSpPr>
          <p:nvPr>
            <p:ph type="ctrTitle"/>
          </p:nvPr>
        </p:nvSpPr>
        <p:spPr>
          <a:xfrm>
            <a:off x="751846" y="1778000"/>
            <a:ext cx="11440154" cy="1018543"/>
          </a:xfrm>
        </p:spPr>
        <p:txBody>
          <a:bodyPr>
            <a:noAutofit/>
          </a:bodyPr>
          <a:lstStyle/>
          <a:p>
            <a:pPr algn="ctr"/>
            <a:r>
              <a:rPr lang="en-US" sz="4800"/>
              <a:t>Port Reception Facilities Directive</a:t>
            </a:r>
            <a:br>
              <a:rPr lang="en-US" sz="4800"/>
            </a:br>
            <a:r>
              <a:rPr lang="en-US" sz="4800"/>
              <a:t>- the frame</a:t>
            </a:r>
            <a:br>
              <a:rPr lang="en-US" sz="4800"/>
            </a:br>
            <a:br>
              <a:rPr lang="en-GB" sz="4800"/>
            </a:br>
            <a:endParaRPr lang="pl-PL" sz="4800"/>
          </a:p>
        </p:txBody>
      </p:sp>
    </p:spTree>
    <p:extLst>
      <p:ext uri="{BB962C8B-B14F-4D97-AF65-F5344CB8AC3E}">
        <p14:creationId xmlns:p14="http://schemas.microsoft.com/office/powerpoint/2010/main" val="2284785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50E63-2918-6003-5C3B-CB57A0369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0B76C6-3085-AF74-99CA-3A071DA90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722" y="71022"/>
            <a:ext cx="10071897" cy="68580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97896AD-3793-1316-8A43-73C53D07B04A}"/>
              </a:ext>
            </a:extLst>
          </p:cNvPr>
          <p:cNvSpPr/>
          <p:nvPr/>
        </p:nvSpPr>
        <p:spPr>
          <a:xfrm>
            <a:off x="3017115" y="958789"/>
            <a:ext cx="8247355" cy="1136342"/>
          </a:xfrm>
          <a:prstGeom prst="ellipse">
            <a:avLst/>
          </a:prstGeom>
          <a:noFill/>
          <a:ln w="76200">
            <a:solidFill>
              <a:schemeClr val="accent6">
                <a:lumMod val="50000"/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5585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7851" y="456537"/>
            <a:ext cx="10156297" cy="1240348"/>
          </a:xfrm>
        </p:spPr>
        <p:txBody>
          <a:bodyPr/>
          <a:lstStyle/>
          <a:p>
            <a:r>
              <a:rPr lang="en-US"/>
              <a:t>MARPOL 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32473" y="3429000"/>
            <a:ext cx="4241158" cy="1620145"/>
          </a:xfrm>
        </p:spPr>
        <p:txBody>
          <a:bodyPr/>
          <a:lstStyle/>
          <a:p>
            <a:r>
              <a:rPr lang="en-US" sz="2200"/>
              <a:t>The </a:t>
            </a:r>
            <a:r>
              <a:rPr lang="en-US" sz="2200" b="1"/>
              <a:t>International</a:t>
            </a:r>
            <a:r>
              <a:rPr lang="en-US" sz="2200"/>
              <a:t> Convention for the Prevention of Pollution from Ships (MARPOL) is the main international convention covering prevention of pollution of the marine environment by ships from operational or accidental causes.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EE962D-DEFB-9680-A795-1D137817E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13" y="2622413"/>
            <a:ext cx="6236541" cy="41114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2FA0BF-EC03-A460-8FD7-1BC1137AA441}"/>
              </a:ext>
            </a:extLst>
          </p:cNvPr>
          <p:cNvSpPr/>
          <p:nvPr/>
        </p:nvSpPr>
        <p:spPr>
          <a:xfrm>
            <a:off x="5357907" y="3886282"/>
            <a:ext cx="1061049" cy="2971718"/>
          </a:xfrm>
          <a:prstGeom prst="rect">
            <a:avLst/>
          </a:prstGeom>
          <a:noFill/>
          <a:ln w="508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64588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813D1A1-A548-A839-1CDA-636D6C758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/>
              <a:t>What is the directive about?</a:t>
            </a:r>
          </a:p>
          <a:p>
            <a:r>
              <a:rPr lang="en-IE"/>
              <a:t>Recent reports about the implementation of the directive</a:t>
            </a:r>
          </a:p>
          <a:p>
            <a:pPr lvl="1"/>
            <a:r>
              <a:rPr lang="en-US"/>
              <a:t>Report concerning activities of the ESSF Waste from Ships sub-group</a:t>
            </a:r>
          </a:p>
          <a:p>
            <a:pPr lvl="1"/>
            <a:r>
              <a:rPr lang="fr-FR"/>
              <a:t>European Maritime Transport Environmental Report </a:t>
            </a:r>
          </a:p>
          <a:p>
            <a:r>
              <a:rPr lang="fr-FR"/>
              <a:t>Next </a:t>
            </a:r>
            <a:r>
              <a:rPr lang="fr-FR" err="1"/>
              <a:t>steps</a:t>
            </a:r>
            <a:endParaRPr lang="en-I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94FD247-EEBF-E45A-2BB7-FA30812D8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3588924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7013" y="436880"/>
            <a:ext cx="10156297" cy="1925831"/>
          </a:xfrm>
        </p:spPr>
        <p:txBody>
          <a:bodyPr/>
          <a:lstStyle/>
          <a:p>
            <a:r>
              <a:rPr lang="en-US"/>
              <a:t>Port Reception Facilities Directive (EU) 2019/883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4067" y="3535532"/>
            <a:ext cx="5737933" cy="3093413"/>
          </a:xfrm>
        </p:spPr>
        <p:txBody>
          <a:bodyPr/>
          <a:lstStyle/>
          <a:p>
            <a:r>
              <a:rPr lang="en-US" sz="2200" b="1"/>
              <a:t>EU</a:t>
            </a:r>
            <a:r>
              <a:rPr lang="en-US" sz="2200"/>
              <a:t> provisions on the </a:t>
            </a:r>
            <a:r>
              <a:rPr lang="en-US" sz="2200" b="1"/>
              <a:t>availability and use </a:t>
            </a:r>
            <a:r>
              <a:rPr lang="en-US" sz="2200"/>
              <a:t>of adequate </a:t>
            </a:r>
            <a:r>
              <a:rPr lang="en-US" sz="2200" b="1"/>
              <a:t>port reception facilities </a:t>
            </a:r>
            <a:r>
              <a:rPr lang="en-US" sz="2200"/>
              <a:t>and the </a:t>
            </a:r>
            <a:r>
              <a:rPr lang="en-US" sz="2200" b="1"/>
              <a:t>delivery of waste</a:t>
            </a:r>
            <a:r>
              <a:rPr lang="en-US" sz="2200"/>
              <a:t> to those facilities.</a:t>
            </a:r>
          </a:p>
          <a:p>
            <a:r>
              <a:rPr lang="en-US" sz="2000"/>
              <a:t>Pollution prevention by offering solutions in ports. </a:t>
            </a:r>
          </a:p>
          <a:p>
            <a:pPr marL="1440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/>
              <a:t>Less waste discharged into the sea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13" y="2439791"/>
            <a:ext cx="5277530" cy="441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317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F1CD1B-7C2E-64AF-C186-F8E543BAD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722" y="1196447"/>
            <a:ext cx="10905699" cy="5175720"/>
          </a:xfrm>
        </p:spPr>
        <p:txBody>
          <a:bodyPr/>
          <a:lstStyle/>
          <a:p>
            <a:pPr marL="914400" lvl="1" indent="-457200">
              <a:buFont typeface="+mj-lt"/>
              <a:buAutoNum type="arabicPeriod"/>
              <a:defRPr/>
            </a:pPr>
            <a:r>
              <a:rPr lang="en-GB" altLang="en-US" sz="2400"/>
              <a:t>Adequacy of port reception facilities: </a:t>
            </a:r>
            <a:r>
              <a:rPr lang="en-GB" altLang="en-US" i="1"/>
              <a:t>requirements on operational and environmental conditions, w</a:t>
            </a:r>
            <a:r>
              <a:rPr lang="en-US" altLang="en-US" i="1" err="1"/>
              <a:t>aste</a:t>
            </a:r>
            <a:r>
              <a:rPr lang="en-US" altLang="en-US" i="1"/>
              <a:t> reception and handling plans</a:t>
            </a:r>
            <a:endParaRPr lang="en-GB" altLang="en-US" i="1"/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GB" altLang="en-US" sz="2400"/>
              <a:t>Delivery of waste from ships:</a:t>
            </a:r>
          </a:p>
          <a:p>
            <a:pPr marL="1371600" lvl="2" indent="-457200">
              <a:buFont typeface="+mj-lt"/>
              <a:buAutoNum type="alphaLcParenR"/>
              <a:defRPr/>
            </a:pPr>
            <a:r>
              <a:rPr lang="en-US" altLang="en-US" sz="2000" i="1"/>
              <a:t>mandatory delivery and notifying about waste</a:t>
            </a:r>
          </a:p>
          <a:p>
            <a:pPr marL="1371600" lvl="2" indent="-457200">
              <a:buFont typeface="+mj-lt"/>
              <a:buAutoNum type="alphaLcParenR"/>
              <a:defRPr/>
            </a:pPr>
            <a:r>
              <a:rPr lang="en-GB" altLang="en-US" sz="2000" i="1"/>
              <a:t>economic incentives (cost recovery system, indirect fee for Garbage)</a:t>
            </a:r>
          </a:p>
          <a:p>
            <a:pPr marL="1371600" lvl="2" indent="-457200">
              <a:buFont typeface="+mj-lt"/>
              <a:buAutoNum type="alphaLcParenR"/>
              <a:defRPr/>
            </a:pPr>
            <a:r>
              <a:rPr lang="en-GB" altLang="en-US" sz="2000" i="1"/>
              <a:t>inspections</a:t>
            </a:r>
          </a:p>
          <a:p>
            <a:pPr marL="1371600" lvl="2" indent="-457200">
              <a:buFont typeface="+mj-lt"/>
              <a:buAutoNum type="alphaLcParenR"/>
              <a:defRPr/>
            </a:pPr>
            <a:r>
              <a:rPr lang="en-GB" altLang="en-US" sz="2000" i="1"/>
              <a:t>exemptions (</a:t>
            </a:r>
            <a:r>
              <a:rPr lang="en-US" altLang="en-US" sz="2000" i="1"/>
              <a:t>e.g. small non-commercial ports are exempted from having a Waste Reception and Handling Plan)</a:t>
            </a:r>
            <a:endParaRPr lang="en-GB" altLang="en-US" sz="2000" i="1"/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GB" altLang="en-US" sz="2400"/>
              <a:t>Administrative provisions</a:t>
            </a:r>
          </a:p>
          <a:p>
            <a:endParaRPr lang="en-IE"/>
          </a:p>
          <a:p>
            <a:endParaRPr lang="en-I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FA3007-3CE3-3C3D-120C-85912347C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722" y="264160"/>
            <a:ext cx="10515600" cy="782357"/>
          </a:xfrm>
        </p:spPr>
        <p:txBody>
          <a:bodyPr/>
          <a:lstStyle/>
          <a:p>
            <a:r>
              <a:rPr lang="en-IE"/>
              <a:t>What is the directive about?</a:t>
            </a:r>
          </a:p>
        </p:txBody>
      </p:sp>
    </p:spTree>
    <p:extLst>
      <p:ext uri="{BB962C8B-B14F-4D97-AF65-F5344CB8AC3E}">
        <p14:creationId xmlns:p14="http://schemas.microsoft.com/office/powerpoint/2010/main" val="2252408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E28BD-B019-59C3-54ED-F3476DC62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82" y="1387474"/>
            <a:ext cx="11455991" cy="4319588"/>
          </a:xfrm>
        </p:spPr>
        <p:txBody>
          <a:bodyPr/>
          <a:lstStyle/>
          <a:p>
            <a:pPr marL="457200" indent="-457200" algn="just">
              <a:buFont typeface="+mj-lt"/>
              <a:buAutoNum type="arabicPeriod"/>
              <a:defRPr/>
            </a:pPr>
            <a:r>
              <a:rPr lang="en-GB"/>
              <a:t>Calculation of sufficient storage capacity</a:t>
            </a:r>
          </a:p>
          <a:p>
            <a:pPr lvl="1" algn="just">
              <a:defRPr/>
            </a:pPr>
            <a:r>
              <a:rPr lang="en-GB" sz="1800"/>
              <a:t>Commission Implementing Regulation (EU)2022/89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n-GB"/>
              <a:t>Criteria for </a:t>
            </a:r>
            <a:r>
              <a:rPr lang="en-US"/>
              <a:t>demonstrating that a ship produces reduced quantities of waste, and manages its waste in a sustainable and environmentally sound manner </a:t>
            </a:r>
          </a:p>
          <a:p>
            <a:pPr lvl="1" algn="just">
              <a:defRPr/>
            </a:pPr>
            <a:r>
              <a:rPr lang="en-GB" sz="1800"/>
              <a:t>Commission Implementing Regulation (EU)2022/91</a:t>
            </a:r>
            <a:endParaRPr lang="en-US" sz="1800"/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n-GB"/>
              <a:t>Risk-based targeting mechanism for inspections </a:t>
            </a:r>
          </a:p>
          <a:p>
            <a:pPr lvl="1" algn="just">
              <a:defRPr/>
            </a:pPr>
            <a:r>
              <a:rPr lang="en-GB" sz="1800"/>
              <a:t>Commission Implementing Regulation (EU)2022/90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n-GB"/>
              <a:t>Methodology for reporting passively fished waste </a:t>
            </a:r>
          </a:p>
          <a:p>
            <a:pPr lvl="1" algn="just">
              <a:defRPr/>
            </a:pPr>
            <a:r>
              <a:rPr lang="en-GB" sz="1800"/>
              <a:t>Commission Implementing Regulation (EU)2022/92 amended by  (EU) 2024/917</a:t>
            </a:r>
          </a:p>
          <a:p>
            <a:pPr marL="0" indent="0" algn="just">
              <a:buNone/>
              <a:defRPr/>
            </a:pPr>
            <a:r>
              <a:rPr lang="en-GB" sz="1200">
                <a:solidFill>
                  <a:srgbClr val="152C5B"/>
                </a:solidFill>
                <a:hlinkClick r:id="rId3"/>
              </a:rPr>
              <a:t>https://transport.ec.europa.eu/news/commission-adopts-rules-delivery-waste-ships-eu-ports-2022-01-24_en </a:t>
            </a:r>
            <a:endParaRPr lang="en-GB" sz="1200">
              <a:solidFill>
                <a:srgbClr val="152C5B"/>
              </a:solidFill>
            </a:endParaRPr>
          </a:p>
          <a:p>
            <a:pPr>
              <a:defRPr/>
            </a:pPr>
            <a:endParaRPr lang="en-GB"/>
          </a:p>
          <a:p>
            <a:pPr>
              <a:defRPr/>
            </a:pPr>
            <a:endParaRPr lang="en-GB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47192A61-584E-0397-0D61-23B5AA7B1E1A}"/>
              </a:ext>
            </a:extLst>
          </p:cNvPr>
          <p:cNvSpPr txBox="1">
            <a:spLocks/>
          </p:cNvSpPr>
          <p:nvPr/>
        </p:nvSpPr>
        <p:spPr>
          <a:xfrm>
            <a:off x="970977" y="2542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Implementing acts under PRF Directive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20A88D-5C14-AEA6-0811-46725D509C9E}"/>
              </a:ext>
            </a:extLst>
          </p:cNvPr>
          <p:cNvSpPr/>
          <p:nvPr/>
        </p:nvSpPr>
        <p:spPr>
          <a:xfrm>
            <a:off x="348343" y="5172891"/>
            <a:ext cx="9605554" cy="1193076"/>
          </a:xfrm>
          <a:prstGeom prst="rect">
            <a:avLst/>
          </a:prstGeom>
          <a:noFill/>
          <a:ln w="508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B2CA81-E8EF-4C08-B5AF-277BACCAA7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7317" y="1571625"/>
            <a:ext cx="11487333" cy="4907552"/>
          </a:xfrm>
        </p:spPr>
        <p:txBody>
          <a:bodyPr/>
          <a:lstStyle/>
          <a:p>
            <a:pPr marL="0" indent="0">
              <a:buNone/>
            </a:pPr>
            <a:r>
              <a:rPr lang="en-US" altLang="en-US"/>
              <a:t>REPORT concerning activities of the ESSF Waste from Ships sub-group (2024)</a:t>
            </a:r>
            <a:endParaRPr lang="en-GB" altLang="en-US"/>
          </a:p>
          <a:p>
            <a:r>
              <a:rPr lang="en-US" altLang="en-US"/>
              <a:t>1.	Assessment of the implementation of the PRF Directive</a:t>
            </a:r>
          </a:p>
          <a:p>
            <a:r>
              <a:rPr lang="en-US" altLang="en-US">
                <a:solidFill>
                  <a:schemeClr val="bg1">
                    <a:lumMod val="65000"/>
                  </a:schemeClr>
                </a:solidFill>
              </a:rPr>
              <a:t>2.	Recommendations on the four implementing acts under PRF Directive</a:t>
            </a:r>
          </a:p>
          <a:p>
            <a:pPr marL="0" indent="0">
              <a:buNone/>
            </a:pPr>
            <a:endParaRPr lang="en-US" altLang="en-US" sz="1200"/>
          </a:p>
          <a:p>
            <a:pPr marL="0" indent="0">
              <a:buNone/>
            </a:pPr>
            <a:endParaRPr lang="en-US" altLang="en-US" sz="1200"/>
          </a:p>
          <a:p>
            <a:pPr marL="0" indent="0">
              <a:buNone/>
            </a:pPr>
            <a:endParaRPr lang="en-US" altLang="en-US" sz="1200"/>
          </a:p>
          <a:p>
            <a:pPr marL="0" indent="0">
              <a:buNone/>
            </a:pPr>
            <a:endParaRPr lang="en-US" altLang="en-US" sz="1200"/>
          </a:p>
          <a:p>
            <a:pPr marL="0" indent="0">
              <a:buNone/>
            </a:pPr>
            <a:endParaRPr lang="en-US" altLang="en-US" sz="1200"/>
          </a:p>
          <a:p>
            <a:pPr marL="0" indent="0">
              <a:buNone/>
            </a:pPr>
            <a:endParaRPr lang="en-US" altLang="en-US" sz="1200"/>
          </a:p>
          <a:p>
            <a:pPr marL="0" indent="0">
              <a:buNone/>
            </a:pPr>
            <a:r>
              <a:rPr lang="en-US" altLang="en-US" sz="1200"/>
              <a:t>Source: </a:t>
            </a:r>
            <a:r>
              <a:rPr lang="en-US" altLang="en-US" sz="1200">
                <a:solidFill>
                  <a:srgbClr val="152C5B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https://circabc.europa.eu/ui/group/5d1959d1-aaed-49cd-b156-d5a42523f212/library/ba43e940-15c4-4d78-817c-351a6004f29d/details</a:t>
            </a:r>
            <a:r>
              <a:rPr lang="en-US" altLang="en-US" sz="1200">
                <a:solidFill>
                  <a:srgbClr val="152C5B"/>
                </a:solidFill>
              </a:rPr>
              <a:t> </a:t>
            </a:r>
          </a:p>
          <a:p>
            <a:endParaRPr lang="en-IE" sz="1200">
              <a:solidFill>
                <a:srgbClr val="152C5B"/>
              </a:solidFill>
            </a:endParaRPr>
          </a:p>
          <a:p>
            <a:pPr lvl="1"/>
            <a:endParaRPr lang="en-IE"/>
          </a:p>
          <a:p>
            <a:pPr lvl="1"/>
            <a:endParaRPr lang="en-IE"/>
          </a:p>
          <a:p>
            <a:pPr lvl="1"/>
            <a:endParaRPr lang="en-I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43DE996-C799-1E78-1533-644A680AB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761" y="378823"/>
            <a:ext cx="10844289" cy="782357"/>
          </a:xfrm>
        </p:spPr>
        <p:txBody>
          <a:bodyPr/>
          <a:lstStyle/>
          <a:p>
            <a:r>
              <a:rPr lang="en-IE"/>
              <a:t>Report on the implementation of the PRF Directive</a:t>
            </a:r>
          </a:p>
        </p:txBody>
      </p:sp>
    </p:spTree>
    <p:extLst>
      <p:ext uri="{BB962C8B-B14F-4D97-AF65-F5344CB8AC3E}">
        <p14:creationId xmlns:p14="http://schemas.microsoft.com/office/powerpoint/2010/main" val="1587474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7F9F8498-C8F1-8D75-F259-0A3DC9049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82" y="1627710"/>
            <a:ext cx="11475278" cy="4877866"/>
          </a:xfrm>
        </p:spPr>
        <p:txBody>
          <a:bodyPr/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PRF Directive has added value because </a:t>
            </a:r>
            <a:r>
              <a:rPr lang="en-GB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waste is delivered by ships to EU ports </a:t>
            </a:r>
            <a:r>
              <a:rPr lang="en-GB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the port reception facilities in the EU are getting upgraded to become </a:t>
            </a:r>
            <a:r>
              <a:rPr lang="en-GB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adequate</a:t>
            </a:r>
            <a:r>
              <a:rPr lang="en-GB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More waste-related information is also available for ship masters and national authorities. However, based on a preliminary assessment of implementation the following areas for improvement were identified:</a:t>
            </a:r>
            <a:endParaRPr lang="en-IE" kern="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lnSpc>
                <a:spcPct val="115000"/>
              </a:lnSpc>
              <a:buFont typeface="+mj-lt"/>
              <a:buAutoNum type="arabicPeriod"/>
            </a:pPr>
            <a:r>
              <a:rPr lang="en-GB" kern="1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more </a:t>
            </a:r>
            <a:r>
              <a:rPr lang="en-GB" b="1" kern="1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inspections</a:t>
            </a:r>
            <a:r>
              <a:rPr lang="en-GB" kern="1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of ships’ waste management are needed to reach the 15% target;</a:t>
            </a:r>
            <a:endParaRPr lang="en-IE" kern="10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15000"/>
              </a:lnSpc>
              <a:buFont typeface="+mj-lt"/>
              <a:buAutoNum type="arabicPeriod"/>
            </a:pPr>
            <a:r>
              <a:rPr lang="en-GB" kern="10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clearer information on waste </a:t>
            </a:r>
            <a:r>
              <a:rPr lang="en-GB" b="1" kern="10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fees</a:t>
            </a:r>
            <a:r>
              <a:rPr lang="en-GB" kern="10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and waste </a:t>
            </a:r>
            <a:r>
              <a:rPr lang="en-GB" b="1" kern="10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plans</a:t>
            </a:r>
            <a:r>
              <a:rPr lang="en-GB" kern="10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is needed in some ports to ensure that ships deliver their waste efficiently;</a:t>
            </a:r>
            <a:endParaRPr lang="en-IE" kern="10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lvl="0" indent="-457200" algn="just">
              <a:lnSpc>
                <a:spcPct val="115000"/>
              </a:lnSpc>
              <a:buFont typeface="+mj-lt"/>
              <a:buAutoNum type="arabicPeriod"/>
            </a:pPr>
            <a:r>
              <a:rPr lang="en-GB" kern="1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more notifications, exemptions and waste receipts are needed to ensure a meaningful </a:t>
            </a:r>
            <a:r>
              <a:rPr lang="en-GB" b="1" kern="1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information</a:t>
            </a:r>
            <a:r>
              <a:rPr lang="en-GB" kern="1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GB" b="1" kern="1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flow</a:t>
            </a:r>
            <a:r>
              <a:rPr lang="en-GB" kern="1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between ships, ports and authorities</a:t>
            </a:r>
            <a:r>
              <a:rPr lang="en-GB" kern="10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IE" kern="10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1508" name="Right Arrow 5">
            <a:extLst>
              <a:ext uri="{FF2B5EF4-FFF2-40B4-BE49-F238E27FC236}">
                <a16:creationId xmlns:a16="http://schemas.microsoft.com/office/drawing/2014/main" id="{D3BDC55F-4F28-A839-4AA0-2D422FD22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4425" y="5876925"/>
            <a:ext cx="977900" cy="484188"/>
          </a:xfrm>
          <a:prstGeom prst="rightArrow">
            <a:avLst>
              <a:gd name="adj1" fmla="val 50000"/>
              <a:gd name="adj2" fmla="val 50024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3175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 sz="14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7600" i="0">
              <a:solidFill>
                <a:srgbClr val="FFD624"/>
              </a:solidFill>
            </a:endParaRPr>
          </a:p>
        </p:txBody>
      </p:sp>
      <p:sp>
        <p:nvSpPr>
          <p:cNvPr id="21509" name="Right Arrow 6">
            <a:extLst>
              <a:ext uri="{FF2B5EF4-FFF2-40B4-BE49-F238E27FC236}">
                <a16:creationId xmlns:a16="http://schemas.microsoft.com/office/drawing/2014/main" id="{D50DA02B-7934-520A-662A-F6F8D3347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0463" y="6021389"/>
            <a:ext cx="977900" cy="484187"/>
          </a:xfrm>
          <a:prstGeom prst="rightArrow">
            <a:avLst>
              <a:gd name="adj1" fmla="val 50000"/>
              <a:gd name="adj2" fmla="val 50024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3175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 sz="14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7600" i="0">
              <a:solidFill>
                <a:srgbClr val="FFD624"/>
              </a:solidFill>
            </a:endParaRPr>
          </a:p>
        </p:txBody>
      </p:sp>
      <p:sp>
        <p:nvSpPr>
          <p:cNvPr id="21510" name="Right Arrow 7">
            <a:extLst>
              <a:ext uri="{FF2B5EF4-FFF2-40B4-BE49-F238E27FC236}">
                <a16:creationId xmlns:a16="http://schemas.microsoft.com/office/drawing/2014/main" id="{445F4E5E-4DAA-3195-4309-75F0C07A6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1600" y="5876925"/>
            <a:ext cx="977900" cy="393700"/>
          </a:xfrm>
          <a:prstGeom prst="rightArrow">
            <a:avLst>
              <a:gd name="adj1" fmla="val 50000"/>
              <a:gd name="adj2" fmla="val 4990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3175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 sz="14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7600" i="0">
              <a:solidFill>
                <a:srgbClr val="FFD624"/>
              </a:solidFill>
            </a:endParaRP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6C9DE707-5ED7-02A9-2B52-FD08A67B2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761" y="378823"/>
            <a:ext cx="10844289" cy="782357"/>
          </a:xfrm>
        </p:spPr>
        <p:txBody>
          <a:bodyPr/>
          <a:lstStyle/>
          <a:p>
            <a:r>
              <a:rPr lang="en-IE"/>
              <a:t>Report on the implementation of the PRF Directive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0C93B-4DC9-2654-F5C8-ED1F36C63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0BAE92-CF76-65CA-DF37-39F71F0A5B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7317" y="1571625"/>
            <a:ext cx="11487333" cy="4907552"/>
          </a:xfrm>
        </p:spPr>
        <p:txBody>
          <a:bodyPr/>
          <a:lstStyle/>
          <a:p>
            <a:pPr marL="0" indent="0">
              <a:buNone/>
            </a:pPr>
            <a:r>
              <a:rPr lang="en-US" altLang="en-US"/>
              <a:t>REPORT concerning activities of the ESSF Waste from Ships sub-group (2024)</a:t>
            </a:r>
            <a:endParaRPr lang="en-GB" altLang="en-US"/>
          </a:p>
          <a:p>
            <a:r>
              <a:rPr lang="en-US" altLang="en-US">
                <a:solidFill>
                  <a:schemeClr val="bg1">
                    <a:lumMod val="65000"/>
                  </a:schemeClr>
                </a:solidFill>
              </a:rPr>
              <a:t>1.	Assessment of the implementation of the PRF Directive</a:t>
            </a:r>
          </a:p>
          <a:p>
            <a:r>
              <a:rPr lang="en-US" altLang="en-US"/>
              <a:t>2.	Recommendations on the four implementing acts under PRF Directive</a:t>
            </a:r>
          </a:p>
          <a:p>
            <a:r>
              <a:rPr lang="en-US" altLang="en-US"/>
              <a:t>Specifically, on passively fished waste:</a:t>
            </a:r>
          </a:p>
          <a:p>
            <a:pPr lvl="1"/>
            <a:r>
              <a:rPr lang="en-US" altLang="en-US"/>
              <a:t> EU ports are encouraged to collect data on passively fished waste in mass (and not in volume) because </a:t>
            </a:r>
            <a:r>
              <a:rPr lang="en-US" altLang="en-US" b="1"/>
              <a:t>mass is a more reliable unit of measure for passively fished waste </a:t>
            </a:r>
            <a:r>
              <a:rPr lang="en-US" altLang="en-US"/>
              <a:t>and does not depend on the type of container the waste is collected in. </a:t>
            </a:r>
          </a:p>
          <a:p>
            <a:pPr lvl="1"/>
            <a:r>
              <a:rPr lang="en-US" altLang="en-US"/>
              <a:t>Data collected in mass [</a:t>
            </a:r>
            <a:r>
              <a:rPr lang="en-US" altLang="en-US" err="1"/>
              <a:t>tonnes</a:t>
            </a:r>
            <a:r>
              <a:rPr lang="en-US" altLang="en-US"/>
              <a:t>] can be converted to values in volume [m</a:t>
            </a:r>
            <a:r>
              <a:rPr lang="en-US" altLang="en-US" baseline="30000"/>
              <a:t>3</a:t>
            </a:r>
            <a:r>
              <a:rPr lang="en-US" altLang="en-US"/>
              <a:t>] by optionally using an estimated </a:t>
            </a:r>
            <a:r>
              <a:rPr lang="en-US" altLang="en-US" b="1"/>
              <a:t>density of 700 kg/m</a:t>
            </a:r>
            <a:r>
              <a:rPr lang="en-US" altLang="en-US" b="1" baseline="30000"/>
              <a:t>3</a:t>
            </a:r>
            <a:r>
              <a:rPr lang="en-US" altLang="en-US"/>
              <a:t>.</a:t>
            </a:r>
          </a:p>
          <a:p>
            <a:pPr marL="0" indent="0">
              <a:buNone/>
            </a:pPr>
            <a:r>
              <a:rPr lang="en-US" altLang="en-US" sz="1200"/>
              <a:t>Source: </a:t>
            </a:r>
            <a:r>
              <a:rPr lang="en-US" altLang="en-US" sz="1200">
                <a:solidFill>
                  <a:srgbClr val="152C5B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https://circabc.europa.eu/ui/group/5d1959d1-aaed-49cd-b156-d5a42523f212/library/ba43e940-15c4-4d78-817c-351a6004f29d/details</a:t>
            </a:r>
            <a:r>
              <a:rPr lang="en-US" altLang="en-US" sz="1200">
                <a:solidFill>
                  <a:srgbClr val="152C5B"/>
                </a:solidFill>
              </a:rPr>
              <a:t> </a:t>
            </a:r>
          </a:p>
          <a:p>
            <a:endParaRPr lang="en-IE" sz="1200">
              <a:solidFill>
                <a:srgbClr val="152C5B"/>
              </a:solidFill>
            </a:endParaRPr>
          </a:p>
          <a:p>
            <a:pPr lvl="1"/>
            <a:endParaRPr lang="en-IE"/>
          </a:p>
          <a:p>
            <a:pPr lvl="1"/>
            <a:endParaRPr lang="en-IE"/>
          </a:p>
          <a:p>
            <a:pPr lvl="1"/>
            <a:endParaRPr lang="en-IE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F90A2851-6E7B-988A-930B-6F080056B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761" y="378823"/>
            <a:ext cx="10844289" cy="782357"/>
          </a:xfrm>
        </p:spPr>
        <p:txBody>
          <a:bodyPr/>
          <a:lstStyle/>
          <a:p>
            <a:r>
              <a:rPr lang="en-IE"/>
              <a:t>Report on the implementation of the PRF Directive</a:t>
            </a:r>
          </a:p>
        </p:txBody>
      </p:sp>
    </p:spTree>
    <p:extLst>
      <p:ext uri="{BB962C8B-B14F-4D97-AF65-F5344CB8AC3E}">
        <p14:creationId xmlns:p14="http://schemas.microsoft.com/office/powerpoint/2010/main" val="1852737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ight Arrow 5">
            <a:extLst>
              <a:ext uri="{FF2B5EF4-FFF2-40B4-BE49-F238E27FC236}">
                <a16:creationId xmlns:a16="http://schemas.microsoft.com/office/drawing/2014/main" id="{2F876735-D450-999C-AEBE-97EADF151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4425" y="5876925"/>
            <a:ext cx="977900" cy="484188"/>
          </a:xfrm>
          <a:prstGeom prst="rightArrow">
            <a:avLst>
              <a:gd name="adj1" fmla="val 50000"/>
              <a:gd name="adj2" fmla="val 50024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3175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 sz="14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7600" i="0">
              <a:solidFill>
                <a:srgbClr val="FFD624"/>
              </a:solidFill>
            </a:endParaRPr>
          </a:p>
        </p:txBody>
      </p:sp>
      <p:sp>
        <p:nvSpPr>
          <p:cNvPr id="23557" name="Right Arrow 6">
            <a:extLst>
              <a:ext uri="{FF2B5EF4-FFF2-40B4-BE49-F238E27FC236}">
                <a16:creationId xmlns:a16="http://schemas.microsoft.com/office/drawing/2014/main" id="{789A91F1-27D5-5B78-D246-A6F12FF10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0463" y="6021389"/>
            <a:ext cx="977900" cy="484187"/>
          </a:xfrm>
          <a:prstGeom prst="rightArrow">
            <a:avLst>
              <a:gd name="adj1" fmla="val 50000"/>
              <a:gd name="adj2" fmla="val 50024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3175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 sz="14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7600" i="0">
              <a:solidFill>
                <a:srgbClr val="FFD624"/>
              </a:solidFill>
            </a:endParaRPr>
          </a:p>
        </p:txBody>
      </p:sp>
      <p:sp>
        <p:nvSpPr>
          <p:cNvPr id="23558" name="Right Arrow 7">
            <a:extLst>
              <a:ext uri="{FF2B5EF4-FFF2-40B4-BE49-F238E27FC236}">
                <a16:creationId xmlns:a16="http://schemas.microsoft.com/office/drawing/2014/main" id="{DD8FEB69-A358-40E0-3EAA-2776D4176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1600" y="5876925"/>
            <a:ext cx="977900" cy="393700"/>
          </a:xfrm>
          <a:prstGeom prst="rightArrow">
            <a:avLst>
              <a:gd name="adj1" fmla="val 50000"/>
              <a:gd name="adj2" fmla="val 4990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3175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 sz="14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7600" i="0">
              <a:solidFill>
                <a:srgbClr val="FFD624"/>
              </a:solidFill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33D297B2-D8F2-4EC5-E6D8-E159B3A660DF}"/>
              </a:ext>
            </a:extLst>
          </p:cNvPr>
          <p:cNvSpPr txBox="1">
            <a:spLocks/>
          </p:cNvSpPr>
          <p:nvPr/>
        </p:nvSpPr>
        <p:spPr>
          <a:xfrm>
            <a:off x="982663" y="483853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European Maritime Transport Environmental Report (EMTER 2025)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F785CE-0D70-F2EC-493B-E51BE65EF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63" y="1581001"/>
            <a:ext cx="7079178" cy="3981133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559D9AC0-086B-9A7C-DAC7-7B6817AFB75E}"/>
              </a:ext>
            </a:extLst>
          </p:cNvPr>
          <p:cNvSpPr/>
          <p:nvPr/>
        </p:nvSpPr>
        <p:spPr>
          <a:xfrm>
            <a:off x="853440" y="3429001"/>
            <a:ext cx="4216400" cy="960120"/>
          </a:xfrm>
          <a:prstGeom prst="ellipse">
            <a:avLst/>
          </a:prstGeom>
          <a:solidFill>
            <a:schemeClr val="tx2">
              <a:lumMod val="20000"/>
              <a:lumOff val="80000"/>
              <a:alpha val="36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1D5094-80AC-3990-35AD-511A0AD0504C}"/>
              </a:ext>
            </a:extLst>
          </p:cNvPr>
          <p:cNvSpPr txBox="1"/>
          <p:nvPr/>
        </p:nvSpPr>
        <p:spPr>
          <a:xfrm>
            <a:off x="982663" y="6270625"/>
            <a:ext cx="25165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  <a:buClr>
                <a:schemeClr val="tx2"/>
              </a:buClr>
            </a:pPr>
            <a:r>
              <a:rPr lang="en-IE" sz="1200">
                <a:solidFill>
                  <a:srgbClr val="152C5B"/>
                </a:solidFill>
              </a:rPr>
              <a:t>https://emsa.europa.eu/emter.html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568DE2-A5B0-8974-0F53-1E7CCB3C2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192" y="817562"/>
            <a:ext cx="7549222" cy="409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278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C80808-EB76-705D-7B30-B32B4352F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815" y="733425"/>
            <a:ext cx="481965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52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B3CF28-0919-D60F-BE6A-8894D2E4F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727" y="796710"/>
            <a:ext cx="10515600" cy="425245"/>
          </a:xfrm>
        </p:spPr>
        <p:txBody>
          <a:bodyPr/>
          <a:lstStyle/>
          <a:p>
            <a:br>
              <a:rPr lang="fr-BE"/>
            </a:br>
            <a:r>
              <a:rPr lang="fr-BE" err="1"/>
              <a:t>Summary</a:t>
            </a:r>
            <a:r>
              <a:rPr lang="fr-BE"/>
              <a:t> of </a:t>
            </a:r>
            <a:r>
              <a:rPr lang="fr-BE" err="1"/>
              <a:t>latest</a:t>
            </a:r>
            <a:r>
              <a:rPr lang="fr-BE"/>
              <a:t> data </a:t>
            </a:r>
            <a:r>
              <a:rPr lang="fr-BE" err="1"/>
              <a:t>reported</a:t>
            </a:r>
            <a:r>
              <a:rPr lang="fr-BE"/>
              <a:t> on</a:t>
            </a:r>
            <a:br>
              <a:rPr lang="fr-BE"/>
            </a:br>
            <a:r>
              <a:rPr lang="fr-BE" err="1"/>
              <a:t>passively</a:t>
            </a:r>
            <a:r>
              <a:rPr lang="fr-BE"/>
              <a:t> </a:t>
            </a:r>
            <a:r>
              <a:rPr lang="fr-BE" err="1"/>
              <a:t>fished</a:t>
            </a:r>
            <a:r>
              <a:rPr lang="fr-BE"/>
              <a:t> </a:t>
            </a:r>
            <a:r>
              <a:rPr lang="fr-BE" err="1"/>
              <a:t>waste</a:t>
            </a:r>
            <a:r>
              <a:rPr lang="fr-BE"/>
              <a:t> [tonnes]</a:t>
            </a:r>
            <a:endParaRPr lang="en-IE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C4E88F4-2BD1-1B2F-32B7-5F7B22A1D7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1748656"/>
              </p:ext>
            </p:extLst>
          </p:nvPr>
        </p:nvGraphicFramePr>
        <p:xfrm>
          <a:off x="962296" y="1432357"/>
          <a:ext cx="9009017" cy="4994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1854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B7E0D7-CA38-FC52-C0B2-4B7B22F57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837" y="1346653"/>
            <a:ext cx="10905699" cy="5180479"/>
          </a:xfrm>
        </p:spPr>
        <p:txBody>
          <a:bodyPr/>
          <a:lstStyle/>
          <a:p>
            <a:pPr marL="0" indent="0">
              <a:buNone/>
            </a:pPr>
            <a:r>
              <a:rPr lang="en-IE"/>
              <a:t>Member States to </a:t>
            </a:r>
          </a:p>
          <a:p>
            <a:r>
              <a:rPr lang="en-IE"/>
              <a:t>report data on passively fished waste </a:t>
            </a:r>
            <a:r>
              <a:rPr lang="en-US"/>
              <a:t>by 31 December 2026</a:t>
            </a:r>
            <a:r>
              <a:rPr lang="en-IE"/>
              <a:t> the data for 2024 and 2025 in mass and volume. Possibility to use the harmonised conversion factor (p = 700 kg/m</a:t>
            </a:r>
            <a:r>
              <a:rPr lang="en-IE" baseline="30000"/>
              <a:t>3</a:t>
            </a:r>
            <a:r>
              <a:rPr lang="en-IE"/>
              <a:t>)</a:t>
            </a:r>
          </a:p>
          <a:p>
            <a:r>
              <a:rPr lang="en-IE"/>
              <a:t>Encouraging to collect data on passively fished waste in mass [tonnes]</a:t>
            </a:r>
          </a:p>
          <a:p>
            <a:r>
              <a:rPr lang="en-IE"/>
              <a:t>Consider possible changes to Commission Implementing Regulation (EU) 2022/92: </a:t>
            </a:r>
          </a:p>
          <a:p>
            <a:pPr lvl="1"/>
            <a:r>
              <a:rPr lang="en-IE"/>
              <a:t>Simplification by reporting in mass [tonnes] -&gt; deleting obligation for reporting volume</a:t>
            </a:r>
          </a:p>
          <a:p>
            <a:pPr lvl="1"/>
            <a:r>
              <a:rPr lang="en-IE"/>
              <a:t>Reporting of </a:t>
            </a:r>
            <a:r>
              <a:rPr lang="en-GB"/>
              <a:t>ALDFG (abandoned, lost or otherwise discarded fishing gear) to become </a:t>
            </a:r>
            <a:r>
              <a:rPr lang="en-IE"/>
              <a:t>obligatory instead of voluntary to avoid double reporting in the </a:t>
            </a:r>
            <a:r>
              <a:rPr lang="en-US"/>
              <a:t>Single-Use Plastic Directive (EU 2019/904)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1F3D09-4B06-3864-FCDF-8CD5011C1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87" y="187942"/>
            <a:ext cx="10515600" cy="782357"/>
          </a:xfrm>
        </p:spPr>
        <p:txBody>
          <a:bodyPr/>
          <a:lstStyle/>
          <a:p>
            <a:r>
              <a:rPr lang="en-IE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3361445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19CAF6-7CDA-854C-34DC-195DED6BF7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/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967A4CE-59B7-7B12-7669-93A072C72E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5234" y="3760237"/>
            <a:ext cx="11495314" cy="231399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1" i="0" u="none" strike="noStrike" kern="0" cap="none" spc="0" normalizeH="0" baseline="0" noProof="0">
              <a:ln>
                <a:noFill/>
              </a:ln>
              <a:solidFill>
                <a:srgbClr val="767676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n-US" sz="1200" b="1" kern="0">
              <a:solidFill>
                <a:srgbClr val="76767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© European Union 2023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algn="r">
              <a:spcAft>
                <a:spcPts val="0"/>
              </a:spcAft>
            </a:pPr>
            <a:endParaRPr lang="en-IE"/>
          </a:p>
          <a:p>
            <a:pPr algn="r">
              <a:spcAft>
                <a:spcPts val="0"/>
              </a:spcAft>
            </a:pPr>
            <a:endParaRPr lang="en-IE"/>
          </a:p>
          <a:p>
            <a:pPr algn="r">
              <a:spcAft>
                <a:spcPts val="0"/>
              </a:spcAft>
            </a:pPr>
            <a:endParaRPr lang="en-IE"/>
          </a:p>
          <a:p>
            <a:pPr algn="r">
              <a:spcAft>
                <a:spcPts val="0"/>
              </a:spcAft>
            </a:pPr>
            <a:r>
              <a:rPr lang="en-IE" sz="1100"/>
              <a:t>Anna MARCZAK</a:t>
            </a:r>
          </a:p>
          <a:p>
            <a:pPr algn="r">
              <a:spcAft>
                <a:spcPts val="0"/>
              </a:spcAft>
            </a:pPr>
            <a:r>
              <a:rPr lang="en-IE" sz="1100"/>
              <a:t>Policy Officer</a:t>
            </a:r>
          </a:p>
          <a:p>
            <a:pPr algn="r">
              <a:spcAft>
                <a:spcPts val="0"/>
              </a:spcAft>
            </a:pPr>
            <a:r>
              <a:rPr lang="fr-FR" sz="1100"/>
              <a:t>anna.marczak@ec.europa.eu</a:t>
            </a:r>
            <a:r>
              <a:rPr lang="en-IE" sz="1100"/>
              <a:t> </a:t>
            </a:r>
            <a:endParaRPr lang="en-US" sz="1100"/>
          </a:p>
          <a:p>
            <a:pPr algn="r">
              <a:spcAft>
                <a:spcPts val="0"/>
              </a:spcAft>
            </a:pPr>
            <a:r>
              <a:rPr lang="en-IE" sz="1400"/>
              <a:t> </a:t>
            </a:r>
          </a:p>
          <a:p>
            <a:pPr algn="r">
              <a:spcAft>
                <a:spcPts val="0"/>
              </a:spcAft>
            </a:pPr>
            <a:endParaRPr lang="en-IE"/>
          </a:p>
          <a:p>
            <a:pPr algn="r">
              <a:spcAft>
                <a:spcPts val="0"/>
              </a:spcAft>
            </a:pPr>
            <a:endParaRPr lang="en-IE" sz="1400"/>
          </a:p>
          <a:p>
            <a:pPr algn="r">
              <a:spcAft>
                <a:spcPts val="0"/>
              </a:spcAft>
            </a:pPr>
            <a:endParaRPr lang="en-IE"/>
          </a:p>
          <a:p>
            <a:pPr algn="r">
              <a:spcAft>
                <a:spcPts val="0"/>
              </a:spcAft>
            </a:pPr>
            <a:endParaRPr lang="en-IE" sz="1400"/>
          </a:p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04744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Corporate_PPT_Template" id="{9E25CBC4-264C-4E5F-8DDF-C73C2B944108}" vid="{63966CC3-CC63-46CF-BE8C-07ABBDCD622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835</Words>
  <Application>Microsoft Office PowerPoint</Application>
  <PresentationFormat>Grand écran</PresentationFormat>
  <Paragraphs>91</Paragraphs>
  <Slides>16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Aptos</vt:lpstr>
      <vt:lpstr>Arial</vt:lpstr>
      <vt:lpstr>Calibri</vt:lpstr>
      <vt:lpstr>Office Theme</vt:lpstr>
      <vt:lpstr>Port Reception Facilities Directive - the frame  </vt:lpstr>
      <vt:lpstr>Présentation PowerPoint</vt:lpstr>
      <vt:lpstr>MARPOL </vt:lpstr>
      <vt:lpstr>Content</vt:lpstr>
      <vt:lpstr>Port Reception Facilities Directive (EU) 2019/883</vt:lpstr>
      <vt:lpstr>What is the directive about?</vt:lpstr>
      <vt:lpstr>Présentation PowerPoint</vt:lpstr>
      <vt:lpstr>Report on the implementation of the PRF Directive</vt:lpstr>
      <vt:lpstr>Report on the implementation of the PRF Directive</vt:lpstr>
      <vt:lpstr>Report on the implementation of the PRF Directive</vt:lpstr>
      <vt:lpstr>Présentation PowerPoint</vt:lpstr>
      <vt:lpstr>Présentation PowerPoint</vt:lpstr>
      <vt:lpstr>Présentation PowerPoint</vt:lpstr>
      <vt:lpstr> Summary of latest data reported on passively fished waste [tonnes]</vt:lpstr>
      <vt:lpstr>Next steps</vt:lpstr>
      <vt:lpstr>Thank you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MARCZAK Anna (ENV);SCHMAHL Maik</dc:creator>
  <cp:lastModifiedBy>Claire Allanos</cp:lastModifiedBy>
  <cp:revision>1</cp:revision>
  <dcterms:created xsi:type="dcterms:W3CDTF">2022-02-02T13:38:55Z</dcterms:created>
  <dcterms:modified xsi:type="dcterms:W3CDTF">2026-02-05T08:59:49Z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2023-10-04T10:05:02Z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0fdcb3a7-c29f-4c8f-bd32-aa932e7e5cff</vt:lpwstr>
  </property>
  <property fmtid="{D5CDD505-2E9C-101B-9397-08002B2CF9AE}" pid="8" name="MSIP_Label_6bd9ddd1-4d20-43f6-abfa-fc3c07406f94_ContentBits">
    <vt:lpwstr>0</vt:lpwstr>
  </property>
</Properties>
</file>