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28"/>
  </p:notesMasterIdLst>
  <p:sldIdLst>
    <p:sldId id="1448943855" r:id="rId3"/>
    <p:sldId id="1448943856" r:id="rId4"/>
    <p:sldId id="1448943857" r:id="rId5"/>
    <p:sldId id="8969" r:id="rId6"/>
    <p:sldId id="263" r:id="rId7"/>
    <p:sldId id="1448943860" r:id="rId8"/>
    <p:sldId id="261" r:id="rId9"/>
    <p:sldId id="536" r:id="rId10"/>
    <p:sldId id="9039" r:id="rId11"/>
    <p:sldId id="537" r:id="rId12"/>
    <p:sldId id="535" r:id="rId13"/>
    <p:sldId id="1448943859" r:id="rId14"/>
    <p:sldId id="9081" r:id="rId15"/>
    <p:sldId id="8887" r:id="rId16"/>
    <p:sldId id="1448943850" r:id="rId17"/>
    <p:sldId id="265" r:id="rId18"/>
    <p:sldId id="256" r:id="rId19"/>
    <p:sldId id="1448943866" r:id="rId20"/>
    <p:sldId id="1448943862" r:id="rId21"/>
    <p:sldId id="1448943863" r:id="rId22"/>
    <p:sldId id="260" r:id="rId23"/>
    <p:sldId id="1448943864" r:id="rId24"/>
    <p:sldId id="262" r:id="rId25"/>
    <p:sldId id="1448943865" r:id="rId26"/>
    <p:sldId id="264"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365"/>
    <a:srgbClr val="F2F2F2"/>
    <a:srgbClr val="06BAE1"/>
    <a:srgbClr val="FE8D3B"/>
    <a:srgbClr val="F19F64"/>
    <a:srgbClr val="F18F6F"/>
    <a:srgbClr val="F8A572"/>
    <a:srgbClr val="09859E"/>
    <a:srgbClr val="E4837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0598" autoAdjust="0"/>
  </p:normalViewPr>
  <p:slideViewPr>
    <p:cSldViewPr snapToGrid="0">
      <p:cViewPr>
        <p:scale>
          <a:sx n="50" d="100"/>
          <a:sy n="50" d="100"/>
        </p:scale>
        <p:origin x="488" y="244"/>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55872-37BA-4575-9048-3A5116C18FEA}" type="datetimeFigureOut">
              <a:rPr lang="sv-SE" smtClean="0"/>
              <a:t>2025-11-04</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FA4CDB-BA6C-4171-814E-8AE38F7A08ED}" type="slidenum">
              <a:rPr lang="sv-SE" smtClean="0"/>
              <a:t>‹#›</a:t>
            </a:fld>
            <a:endParaRPr lang="sv-SE"/>
          </a:p>
        </p:txBody>
      </p:sp>
    </p:spTree>
    <p:extLst>
      <p:ext uri="{BB962C8B-B14F-4D97-AF65-F5344CB8AC3E}">
        <p14:creationId xmlns:p14="http://schemas.microsoft.com/office/powerpoint/2010/main" val="2738042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Socialt företagande</a:t>
            </a:r>
            <a:br>
              <a:rPr lang="sv-SE"/>
            </a:br>
            <a:r>
              <a:rPr lang="sv-SE"/>
              <a:t>Kunskapsplattform för cirkulär ekonomim och hållbar omställning</a:t>
            </a:r>
            <a:br>
              <a:rPr lang="sv-SE"/>
            </a:br>
            <a:endParaRPr lang="sv-SE"/>
          </a:p>
        </p:txBody>
      </p:sp>
      <p:sp>
        <p:nvSpPr>
          <p:cNvPr id="4" name="Slide Number Placeholder 3"/>
          <p:cNvSpPr>
            <a:spLocks noGrp="1"/>
          </p:cNvSpPr>
          <p:nvPr>
            <p:ph type="sldNum" sz="quarter" idx="5"/>
          </p:nvPr>
        </p:nvSpPr>
        <p:spPr/>
        <p:txBody>
          <a:bodyPr/>
          <a:lstStyle/>
          <a:p>
            <a:fld id="{7EFA4CDB-BA6C-4171-814E-8AE38F7A08ED}" type="slidenum">
              <a:rPr lang="sv-SE" smtClean="0"/>
              <a:t>2</a:t>
            </a:fld>
            <a:endParaRPr lang="sv-SE"/>
          </a:p>
        </p:txBody>
      </p:sp>
    </p:spTree>
    <p:extLst>
      <p:ext uri="{BB962C8B-B14F-4D97-AF65-F5344CB8AC3E}">
        <p14:creationId xmlns:p14="http://schemas.microsoft.com/office/powerpoint/2010/main" val="205054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7EFA4CDB-BA6C-4171-814E-8AE38F7A08ED}" type="slidenum">
              <a:rPr lang="sv-SE" smtClean="0"/>
              <a:t>7</a:t>
            </a:fld>
            <a:endParaRPr lang="sv-SE"/>
          </a:p>
        </p:txBody>
      </p:sp>
    </p:spTree>
    <p:extLst>
      <p:ext uri="{BB962C8B-B14F-4D97-AF65-F5344CB8AC3E}">
        <p14:creationId xmlns:p14="http://schemas.microsoft.com/office/powerpoint/2010/main" val="2487105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DD6D5B1-2B75-4E33-AADC-E9636C6DA6E5}" type="slidenum">
              <a:rPr lang="sv-SE" smtClean="0"/>
              <a:t>8</a:t>
            </a:fld>
            <a:endParaRPr lang="sv-SE"/>
          </a:p>
        </p:txBody>
      </p:sp>
    </p:spTree>
    <p:extLst>
      <p:ext uri="{BB962C8B-B14F-4D97-AF65-F5344CB8AC3E}">
        <p14:creationId xmlns:p14="http://schemas.microsoft.com/office/powerpoint/2010/main" val="356795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5"/>
          </p:nvPr>
        </p:nvSpPr>
        <p:spPr/>
        <p:txBody>
          <a:bodyPr/>
          <a:lstStyle/>
          <a:p>
            <a:fld id="{BDD6D5B1-2B75-4E33-AADC-E9636C6DA6E5}" type="slidenum">
              <a:rPr lang="sv-SE" smtClean="0"/>
              <a:t>9</a:t>
            </a:fld>
            <a:endParaRPr lang="sv-SE"/>
          </a:p>
        </p:txBody>
      </p:sp>
    </p:spTree>
    <p:extLst>
      <p:ext uri="{BB962C8B-B14F-4D97-AF65-F5344CB8AC3E}">
        <p14:creationId xmlns:p14="http://schemas.microsoft.com/office/powerpoint/2010/main" val="464393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Fiskereturen – Nationell insamling</a:t>
            </a:r>
          </a:p>
          <a:p>
            <a:r>
              <a:rPr lang="sv-SE" dirty="0"/>
              <a:t>Fasta insamlingsplaster, aktiv insamling från fiskare, åker och hämtar.</a:t>
            </a:r>
          </a:p>
        </p:txBody>
      </p:sp>
      <p:sp>
        <p:nvSpPr>
          <p:cNvPr id="4" name="Platshållare för bildnummer 3"/>
          <p:cNvSpPr>
            <a:spLocks noGrp="1"/>
          </p:cNvSpPr>
          <p:nvPr>
            <p:ph type="sldNum" sz="quarter" idx="5"/>
          </p:nvPr>
        </p:nvSpPr>
        <p:spPr/>
        <p:txBody>
          <a:bodyPr/>
          <a:lstStyle/>
          <a:p>
            <a:fld id="{BDD6D5B1-2B75-4E33-AADC-E9636C6DA6E5}" type="slidenum">
              <a:rPr lang="sv-SE" smtClean="0"/>
              <a:t>10</a:t>
            </a:fld>
            <a:endParaRPr lang="sv-SE"/>
          </a:p>
        </p:txBody>
      </p:sp>
    </p:spTree>
    <p:extLst>
      <p:ext uri="{BB962C8B-B14F-4D97-AF65-F5344CB8AC3E}">
        <p14:creationId xmlns:p14="http://schemas.microsoft.com/office/powerpoint/2010/main" val="348937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DD6D5B1-2B75-4E33-AADC-E9636C6DA6E5}" type="slidenum">
              <a:rPr lang="sv-SE" smtClean="0"/>
              <a:t>11</a:t>
            </a:fld>
            <a:endParaRPr lang="sv-SE"/>
          </a:p>
        </p:txBody>
      </p:sp>
    </p:spTree>
    <p:extLst>
      <p:ext uri="{BB962C8B-B14F-4D97-AF65-F5344CB8AC3E}">
        <p14:creationId xmlns:p14="http://schemas.microsoft.com/office/powerpoint/2010/main" val="1233456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DD6D5B1-2B75-4E33-AADC-E9636C6DA6E5}" type="slidenum">
              <a:rPr lang="sv-SE" smtClean="0"/>
              <a:t>12</a:t>
            </a:fld>
            <a:endParaRPr lang="sv-SE"/>
          </a:p>
        </p:txBody>
      </p:sp>
    </p:spTree>
    <p:extLst>
      <p:ext uri="{BB962C8B-B14F-4D97-AF65-F5344CB8AC3E}">
        <p14:creationId xmlns:p14="http://schemas.microsoft.com/office/powerpoint/2010/main" val="2787869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Ett företags avfall blir ett annat företags resurs</a:t>
            </a:r>
            <a:br>
              <a:rPr lang="sv-SE"/>
            </a:br>
            <a:r>
              <a:rPr lang="sv-SE"/>
              <a:t>Utvecklingsprojekt</a:t>
            </a:r>
          </a:p>
        </p:txBody>
      </p:sp>
      <p:sp>
        <p:nvSpPr>
          <p:cNvPr id="4" name="Slide Number Placeholder 3"/>
          <p:cNvSpPr>
            <a:spLocks noGrp="1"/>
          </p:cNvSpPr>
          <p:nvPr>
            <p:ph type="sldNum" sz="quarter" idx="5"/>
          </p:nvPr>
        </p:nvSpPr>
        <p:spPr/>
        <p:txBody>
          <a:bodyPr/>
          <a:lstStyle/>
          <a:p>
            <a:fld id="{22148B66-66CE-4E64-B5EE-6CED8BFD1E32}" type="slidenum">
              <a:rPr lang="sv-SE" smtClean="0"/>
              <a:t>14</a:t>
            </a:fld>
            <a:endParaRPr lang="sv-SE"/>
          </a:p>
        </p:txBody>
      </p:sp>
    </p:spTree>
    <p:extLst>
      <p:ext uri="{BB962C8B-B14F-4D97-AF65-F5344CB8AC3E}">
        <p14:creationId xmlns:p14="http://schemas.microsoft.com/office/powerpoint/2010/main" val="3621005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Separera, sortera. </a:t>
            </a:r>
          </a:p>
          <a:p>
            <a:r>
              <a:rPr lang="sv-SE" dirty="0"/>
              <a:t>PE, PP, Nylon. Metallfraktioner.</a:t>
            </a:r>
          </a:p>
          <a:p>
            <a:r>
              <a:rPr lang="sv-SE" dirty="0"/>
              <a:t>Återbruk, </a:t>
            </a:r>
            <a:r>
              <a:rPr lang="sv-SE" dirty="0" err="1"/>
              <a:t>Upcykling</a:t>
            </a:r>
            <a:r>
              <a:rPr lang="sv-SE" dirty="0"/>
              <a:t>, Återvinning. </a:t>
            </a:r>
          </a:p>
          <a:p>
            <a:r>
              <a:rPr lang="sv-SE" dirty="0"/>
              <a:t>50/50 </a:t>
            </a:r>
            <a:r>
              <a:rPr lang="sv-SE"/>
              <a:t>metall plast</a:t>
            </a:r>
            <a:br>
              <a:rPr lang="sv-SE"/>
            </a:br>
            <a:br>
              <a:rPr lang="sv-SE"/>
            </a:br>
            <a:r>
              <a:rPr lang="en-US" b="1"/>
              <a:t>CHALLENGES</a:t>
            </a:r>
          </a:p>
          <a:p>
            <a:r>
              <a:rPr lang="en-US" b="1"/>
              <a:t>Historical waste</a:t>
            </a:r>
            <a:r>
              <a:rPr lang="en-US"/>
              <a:t> – hidden volumes and unclear division of responsibility, leading to economic consequences</a:t>
            </a:r>
          </a:p>
          <a:p>
            <a:r>
              <a:rPr lang="en-US" b="1"/>
              <a:t>Virgin plastic is too cheap</a:t>
            </a:r>
            <a:r>
              <a:rPr lang="en-US"/>
              <a:t> – the market for recycled materials remains reluctant and immature</a:t>
            </a:r>
          </a:p>
          <a:p>
            <a:r>
              <a:rPr lang="en-US" b="1"/>
              <a:t>Time-consuming sorting and separation</a:t>
            </a:r>
            <a:r>
              <a:rPr lang="en-US"/>
              <a:t> – due to mixed materials</a:t>
            </a:r>
          </a:p>
          <a:p>
            <a:r>
              <a:rPr lang="en-US" b="1"/>
              <a:t>Inconsistent material quality</a:t>
            </a:r>
            <a:r>
              <a:rPr lang="en-US"/>
              <a:t> – caused by saltwater exposure and contamination</a:t>
            </a:r>
          </a:p>
          <a:p>
            <a:r>
              <a:rPr lang="en-US" b="1"/>
              <a:t>Small volumes</a:t>
            </a:r>
            <a:r>
              <a:rPr lang="en-US"/>
              <a:t> – making large-scale recycling economically challenging</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DD6D5B1-2B75-4E33-AADC-E9636C6DA6E5}" type="slidenum">
              <a:rPr kumimoji="0" lang="sv-SE"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787869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856C-1AF2-5EEC-2322-9DE5FACEFD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60C28B76-7762-1B8F-D23B-0D18E4E28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8989A12C-451E-83D5-9FD4-B8E1750D0607}"/>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5" name="Footer Placeholder 4">
            <a:extLst>
              <a:ext uri="{FF2B5EF4-FFF2-40B4-BE49-F238E27FC236}">
                <a16:creationId xmlns:a16="http://schemas.microsoft.com/office/drawing/2014/main" id="{ACFF2270-9244-20B6-9D85-B66DAB3BCBE0}"/>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DE391501-8044-00C1-EAAB-FF53B3D426B8}"/>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3981437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12BC-2E2A-BC50-9C38-90583F220FCA}"/>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0D2EA52E-7B3C-5DC2-2824-508A24B115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B1337FAD-6305-79A0-503F-423AA3885DA3}"/>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5" name="Footer Placeholder 4">
            <a:extLst>
              <a:ext uri="{FF2B5EF4-FFF2-40B4-BE49-F238E27FC236}">
                <a16:creationId xmlns:a16="http://schemas.microsoft.com/office/drawing/2014/main" id="{5BF8FE77-465A-E198-8D74-1419814B8C2B}"/>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170E6659-3259-62FB-C055-720F551196FD}"/>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3720985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0C630-A0C2-057C-D0AD-221EA16C32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A7F619F6-8F19-0C75-4C8D-2FA280F5D7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7EA0D4-1E88-F5C7-DAB5-DDDB303D8B8D}"/>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5" name="Footer Placeholder 4">
            <a:extLst>
              <a:ext uri="{FF2B5EF4-FFF2-40B4-BE49-F238E27FC236}">
                <a16:creationId xmlns:a16="http://schemas.microsoft.com/office/drawing/2014/main" id="{EAEC6675-A953-0804-29F9-B5987EBE1DAA}"/>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9E4FC2A9-87F3-8717-D496-16711596FA0A}"/>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4054750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04EF-CC4F-DAD4-840E-159D2CE52AD1}"/>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EE455308-FEFC-6AE5-FBF0-BB858F6D34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24255C6B-F790-A8D7-C8F0-365F7B168E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90699B53-97E2-0344-DA53-D054A580FD4D}"/>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6" name="Footer Placeholder 5">
            <a:extLst>
              <a:ext uri="{FF2B5EF4-FFF2-40B4-BE49-F238E27FC236}">
                <a16:creationId xmlns:a16="http://schemas.microsoft.com/office/drawing/2014/main" id="{A01B33BD-E878-0946-935C-0E57A0B363EA}"/>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5E812C10-DE7E-20C3-4461-00C6720BBEB3}"/>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3879671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4D4C0-C86F-8647-BF1B-F6E3E4A0A92C}"/>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544E1484-2DCE-A428-9BD6-2D2C5A853F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2252C4-EE0A-170A-B256-2BF51CDBEC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A681689D-3E1F-13AA-5D92-80871439FD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57D495-A1D0-4DA8-A65B-61E9396955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BC814AD6-9DE7-04B0-5230-8A842DBD50A2}"/>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8" name="Footer Placeholder 7">
            <a:extLst>
              <a:ext uri="{FF2B5EF4-FFF2-40B4-BE49-F238E27FC236}">
                <a16:creationId xmlns:a16="http://schemas.microsoft.com/office/drawing/2014/main" id="{9B70D2AF-75A9-790E-1365-48E859909B5C}"/>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0EE64D6A-BD24-B4B0-5B21-82BF0DA99D05}"/>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2811983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B2450-EF42-F161-6816-0D9ECE661CB9}"/>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D06DF8BB-1842-942D-F037-9CD55EB839A3}"/>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4" name="Footer Placeholder 3">
            <a:extLst>
              <a:ext uri="{FF2B5EF4-FFF2-40B4-BE49-F238E27FC236}">
                <a16:creationId xmlns:a16="http://schemas.microsoft.com/office/drawing/2014/main" id="{020690C6-300D-6AAB-EC34-2D3F7DCC3B50}"/>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B340E1D8-C850-DAA9-5CD0-073BBE54796A}"/>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415480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6F3FF2-AF25-0E14-7DC9-5F73ED0B4F59}"/>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3" name="Footer Placeholder 2">
            <a:extLst>
              <a:ext uri="{FF2B5EF4-FFF2-40B4-BE49-F238E27FC236}">
                <a16:creationId xmlns:a16="http://schemas.microsoft.com/office/drawing/2014/main" id="{0B799EFA-AC90-95A3-1973-D093FFB9AA42}"/>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A556B5CE-D0FF-70F6-D68C-B59ECF4D079A}"/>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3206437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41722-3D22-9B5E-27AA-F3C564FBF2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5BB61487-602C-D1CA-5ED4-FBE9CAB3CD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B13E480B-C07C-4DD2-64F8-D1703A9BA7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78DE19-8B22-A32C-FDF3-86792D9CDC23}"/>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6" name="Footer Placeholder 5">
            <a:extLst>
              <a:ext uri="{FF2B5EF4-FFF2-40B4-BE49-F238E27FC236}">
                <a16:creationId xmlns:a16="http://schemas.microsoft.com/office/drawing/2014/main" id="{336C0194-2F28-69E6-AEDC-449D8496EBDC}"/>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0EBDECC2-5423-DFF1-613B-9B7CE6299D6F}"/>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516626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DA60C-187F-6A90-BC4F-BB8B024E3B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562A00C2-1287-4CC8-D55B-CF7E8EDAB9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B4433E3A-2342-01BC-62F7-6F559ADCC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C238BD-F157-2761-01D1-F1E1827EBBD9}"/>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6" name="Footer Placeholder 5">
            <a:extLst>
              <a:ext uri="{FF2B5EF4-FFF2-40B4-BE49-F238E27FC236}">
                <a16:creationId xmlns:a16="http://schemas.microsoft.com/office/drawing/2014/main" id="{DAEED99E-4A08-58D8-8AE6-8429DCC58B27}"/>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71340BC9-A693-A2C3-1D0A-D9B510734E15}"/>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2509657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AE70A-5C1C-8A03-3801-CFDD1937B8AC}"/>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ADDBAFE2-8DE8-5486-D5C9-FFBD21A8DF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D6973382-EC59-AAE6-73BA-AB215578CDC0}"/>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5" name="Footer Placeholder 4">
            <a:extLst>
              <a:ext uri="{FF2B5EF4-FFF2-40B4-BE49-F238E27FC236}">
                <a16:creationId xmlns:a16="http://schemas.microsoft.com/office/drawing/2014/main" id="{6BD7C4BC-1DD2-A8CE-453F-11F135E3D938}"/>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E79E241D-A0D3-BA34-AA35-B86C9ED61E56}"/>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2048242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8C38B9-C44E-CDEA-0C4C-4A1A056ABB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227D64AD-44B6-E7E6-87E1-B272240B25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008E4A12-23BD-60D9-732B-016ACE1E2890}"/>
              </a:ext>
            </a:extLst>
          </p:cNvPr>
          <p:cNvSpPr>
            <a:spLocks noGrp="1"/>
          </p:cNvSpPr>
          <p:nvPr>
            <p:ph type="dt" sz="half" idx="10"/>
          </p:nvPr>
        </p:nvSpPr>
        <p:spPr/>
        <p:txBody>
          <a:bodyPr/>
          <a:lstStyle/>
          <a:p>
            <a:fld id="{29FCFB3D-1F68-4957-8F05-45C8FBC55F92}" type="datetimeFigureOut">
              <a:rPr lang="sv-SE" smtClean="0"/>
              <a:t>2025-11-04</a:t>
            </a:fld>
            <a:endParaRPr lang="sv-SE"/>
          </a:p>
        </p:txBody>
      </p:sp>
      <p:sp>
        <p:nvSpPr>
          <p:cNvPr id="5" name="Footer Placeholder 4">
            <a:extLst>
              <a:ext uri="{FF2B5EF4-FFF2-40B4-BE49-F238E27FC236}">
                <a16:creationId xmlns:a16="http://schemas.microsoft.com/office/drawing/2014/main" id="{1E18AFCD-5C0A-3D03-425D-4691076A9972}"/>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00EF8E95-B892-0DFB-4D3A-1C7F909C6BBE}"/>
              </a:ext>
            </a:extLst>
          </p:cNvPr>
          <p:cNvSpPr>
            <a:spLocks noGrp="1"/>
          </p:cNvSpPr>
          <p:nvPr>
            <p:ph type="sldNum" sz="quarter" idx="12"/>
          </p:nvPr>
        </p:nvSpPr>
        <p:spPr/>
        <p:txBody>
          <a:bodyPr/>
          <a:lstStyle/>
          <a:p>
            <a:fld id="{A3540394-1DBD-4EC4-B91F-ABC138051AD3}" type="slidenum">
              <a:rPr lang="sv-SE" smtClean="0"/>
              <a:t>‹#›</a:t>
            </a:fld>
            <a:endParaRPr lang="sv-SE"/>
          </a:p>
        </p:txBody>
      </p:sp>
    </p:spTree>
    <p:extLst>
      <p:ext uri="{BB962C8B-B14F-4D97-AF65-F5344CB8AC3E}">
        <p14:creationId xmlns:p14="http://schemas.microsoft.com/office/powerpoint/2010/main" val="3989525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bi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3D097E2-F8C6-4726-5027-25D1223F5214}"/>
              </a:ext>
            </a:extLst>
          </p:cNvPr>
          <p:cNvSpPr/>
          <p:nvPr userDrawn="1"/>
        </p:nvSpPr>
        <p:spPr>
          <a:xfrm>
            <a:off x="0" y="835712"/>
            <a:ext cx="12192000" cy="145016"/>
          </a:xfrm>
          <a:prstGeom prst="rect">
            <a:avLst/>
          </a:prstGeom>
          <a:solidFill>
            <a:srgbClr val="0023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objekt 9" descr="En bild som visar text, Teckensnitt, logotyp, Grafik&#10;&#10;Automatiskt genererad beskrivning">
            <a:extLst>
              <a:ext uri="{FF2B5EF4-FFF2-40B4-BE49-F238E27FC236}">
                <a16:creationId xmlns:a16="http://schemas.microsoft.com/office/drawing/2014/main" id="{148338C0-C9AE-BAD6-E9C2-9FFA9D9DD3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11208" y="260648"/>
            <a:ext cx="2017440" cy="474058"/>
          </a:xfrm>
          <a:prstGeom prst="rect">
            <a:avLst/>
          </a:prstGeom>
        </p:spPr>
      </p:pic>
    </p:spTree>
    <p:extLst>
      <p:ext uri="{BB962C8B-B14F-4D97-AF65-F5344CB8AC3E}">
        <p14:creationId xmlns:p14="http://schemas.microsoft.com/office/powerpoint/2010/main" val="1903916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5" name="Rektangel">
            <a:extLst>
              <a:ext uri="{FF2B5EF4-FFF2-40B4-BE49-F238E27FC236}">
                <a16:creationId xmlns:a16="http://schemas.microsoft.com/office/drawing/2014/main" id="{C73044B8-D24E-7686-8160-E2EF0BA63459}"/>
              </a:ext>
            </a:extLst>
          </p:cNvPr>
          <p:cNvSpPr/>
          <p:nvPr userDrawn="1"/>
        </p:nvSpPr>
        <p:spPr>
          <a:xfrm>
            <a:off x="0" y="990871"/>
            <a:ext cx="12192000" cy="5867129"/>
          </a:xfrm>
          <a:prstGeom prst="rect">
            <a:avLst/>
          </a:prstGeom>
          <a:gradFill>
            <a:gsLst>
              <a:gs pos="0">
                <a:srgbClr val="FFFFFF"/>
              </a:gs>
              <a:gs pos="100000">
                <a:srgbClr val="CAE6FF"/>
              </a:gs>
            </a:gsLst>
            <a:lin ang="1800479"/>
          </a:gra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p>
        </p:txBody>
      </p:sp>
      <p:pic>
        <p:nvPicPr>
          <p:cNvPr id="9" name="NPA bird white gradient.pdf" descr="NPA bird white gradient.pdf">
            <a:extLst>
              <a:ext uri="{FF2B5EF4-FFF2-40B4-BE49-F238E27FC236}">
                <a16:creationId xmlns:a16="http://schemas.microsoft.com/office/drawing/2014/main" id="{B9B631AD-CA7C-ADE9-1BE3-FFAC2F59F28C}"/>
              </a:ext>
            </a:extLst>
          </p:cNvPr>
          <p:cNvPicPr>
            <a:picLocks noChangeAspect="1"/>
          </p:cNvPicPr>
          <p:nvPr userDrawn="1"/>
        </p:nvPicPr>
        <p:blipFill>
          <a:blip r:embed="rId2"/>
          <a:stretch>
            <a:fillRect/>
          </a:stretch>
        </p:blipFill>
        <p:spPr>
          <a:xfrm>
            <a:off x="6261252" y="3850991"/>
            <a:ext cx="8635031" cy="4084903"/>
          </a:xfrm>
          <a:prstGeom prst="rect">
            <a:avLst/>
          </a:prstGeom>
          <a:ln w="12700">
            <a:miter lim="400000"/>
          </a:ln>
        </p:spPr>
      </p:pic>
      <p:sp>
        <p:nvSpPr>
          <p:cNvPr id="10" name="Dagordning, titel">
            <a:extLst>
              <a:ext uri="{FF2B5EF4-FFF2-40B4-BE49-F238E27FC236}">
                <a16:creationId xmlns:a16="http://schemas.microsoft.com/office/drawing/2014/main" id="{48EAA7AE-794E-5F6A-A9D6-39947F374EEF}"/>
              </a:ext>
            </a:extLst>
          </p:cNvPr>
          <p:cNvSpPr txBox="1">
            <a:spLocks noGrp="1"/>
          </p:cNvSpPr>
          <p:nvPr>
            <p:ph type="title" hasCustomPrompt="1"/>
          </p:nvPr>
        </p:nvSpPr>
        <p:spPr>
          <a:xfrm>
            <a:off x="914400" y="1772816"/>
            <a:ext cx="8371731" cy="985852"/>
          </a:xfrm>
          <a:prstGeom prst="rect">
            <a:avLst/>
          </a:prstGeom>
        </p:spPr>
        <p:txBody>
          <a:bodyPr>
            <a:noAutofit/>
          </a:bodyPr>
          <a:lstStyle>
            <a:lvl1pPr>
              <a:defRPr sz="4250" spc="-85">
                <a:solidFill>
                  <a:srgbClr val="051272"/>
                </a:solidFill>
              </a:defRPr>
            </a:lvl1pPr>
          </a:lstStyle>
          <a:p>
            <a:r>
              <a:rPr lang="sv-SE" dirty="0"/>
              <a:t>Titel</a:t>
            </a:r>
            <a:endParaRPr dirty="0"/>
          </a:p>
        </p:txBody>
      </p:sp>
      <p:sp>
        <p:nvSpPr>
          <p:cNvPr id="11" name="Dagordning, undertitel">
            <a:extLst>
              <a:ext uri="{FF2B5EF4-FFF2-40B4-BE49-F238E27FC236}">
                <a16:creationId xmlns:a16="http://schemas.microsoft.com/office/drawing/2014/main" id="{43E77608-3B8E-A996-7DF5-633A95A5806E}"/>
              </a:ext>
            </a:extLst>
          </p:cNvPr>
          <p:cNvSpPr txBox="1">
            <a:spLocks noGrp="1"/>
          </p:cNvSpPr>
          <p:nvPr>
            <p:ph type="body" sz="quarter" idx="21" hasCustomPrompt="1"/>
          </p:nvPr>
        </p:nvSpPr>
        <p:spPr>
          <a:xfrm>
            <a:off x="946150" y="2959068"/>
            <a:ext cx="8371731" cy="400896"/>
          </a:xfrm>
          <a:prstGeom prst="rect">
            <a:avLst/>
          </a:prstGeom>
        </p:spPr>
        <p:txBody>
          <a:bodyPr lIns="45719" tIns="45719" rIns="45719" bIns="45719">
            <a:noAutofit/>
          </a:bodyPr>
          <a:lstStyle>
            <a:lvl1pPr>
              <a:defRPr sz="2500">
                <a:solidFill>
                  <a:srgbClr val="78C7BE"/>
                </a:solidFill>
              </a:defRPr>
            </a:lvl1pPr>
          </a:lstStyle>
          <a:p>
            <a:r>
              <a:rPr lang="sv-SE" dirty="0"/>
              <a:t>U</a:t>
            </a:r>
            <a:r>
              <a:rPr dirty="0" err="1"/>
              <a:t>ndertitel</a:t>
            </a:r>
            <a:endParaRPr dirty="0"/>
          </a:p>
        </p:txBody>
      </p:sp>
      <p:pic>
        <p:nvPicPr>
          <p:cNvPr id="12" name="Bildobjekt 29" descr="Icon&#10;&#10;Description automatically generated with medium confidence">
            <a:extLst>
              <a:ext uri="{FF2B5EF4-FFF2-40B4-BE49-F238E27FC236}">
                <a16:creationId xmlns:a16="http://schemas.microsoft.com/office/drawing/2014/main" id="{BA2559F8-7E44-ED0D-9823-AD57894488C3}"/>
              </a:ext>
            </a:extLst>
          </p:cNvPr>
          <p:cNvPicPr>
            <a:picLocks noChangeAspect="1"/>
          </p:cNvPicPr>
          <p:nvPr userDrawn="1"/>
        </p:nvPicPr>
        <p:blipFill rotWithShape="1">
          <a:blip r:embed="rId3" cstate="screen">
            <a:alphaModFix amt="68000"/>
            <a:extLst>
              <a:ext uri="{28A0092B-C50C-407E-A947-70E740481C1C}">
                <a14:useLocalDpi xmlns:a14="http://schemas.microsoft.com/office/drawing/2010/main"/>
              </a:ext>
            </a:extLst>
          </a:blip>
          <a:srcRect t="60151"/>
          <a:stretch/>
        </p:blipFill>
        <p:spPr bwMode="auto">
          <a:xfrm rot="846872">
            <a:off x="7738201" y="756332"/>
            <a:ext cx="4953297" cy="2100415"/>
          </a:xfrm>
          <a:prstGeom prst="rect">
            <a:avLst/>
          </a:prstGeom>
          <a:ln>
            <a:noFill/>
          </a:ln>
          <a:extLst>
            <a:ext uri="{53640926-AAD7-44D8-BBD7-CCE9431645EC}">
              <a14:shadowObscured xmlns:a14="http://schemas.microsoft.com/office/drawing/2010/main"/>
            </a:ext>
          </a:extLst>
        </p:spPr>
      </p:pic>
      <p:sp>
        <p:nvSpPr>
          <p:cNvPr id="13" name="Rektangel 7">
            <a:extLst>
              <a:ext uri="{FF2B5EF4-FFF2-40B4-BE49-F238E27FC236}">
                <a16:creationId xmlns:a16="http://schemas.microsoft.com/office/drawing/2014/main" id="{5FC9D016-B80C-1586-EDDC-BD2C9CA857B8}"/>
              </a:ext>
            </a:extLst>
          </p:cNvPr>
          <p:cNvSpPr/>
          <p:nvPr userDrawn="1"/>
        </p:nvSpPr>
        <p:spPr>
          <a:xfrm>
            <a:off x="0" y="835712"/>
            <a:ext cx="12192000" cy="145016"/>
          </a:xfrm>
          <a:prstGeom prst="rect">
            <a:avLst/>
          </a:prstGeom>
          <a:solidFill>
            <a:srgbClr val="0023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2" name="Bildobjekt 9" descr="En bild som visar text, Teckensnitt, logotyp, Grafik&#10;&#10;Automatiskt genererad beskrivning">
            <a:extLst>
              <a:ext uri="{FF2B5EF4-FFF2-40B4-BE49-F238E27FC236}">
                <a16:creationId xmlns:a16="http://schemas.microsoft.com/office/drawing/2014/main" id="{557F2ABA-1385-7421-5790-356E5F2E570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1208" y="260648"/>
            <a:ext cx="2017440" cy="474058"/>
          </a:xfrm>
          <a:prstGeom prst="rect">
            <a:avLst/>
          </a:prstGeom>
        </p:spPr>
      </p:pic>
    </p:spTree>
    <p:extLst>
      <p:ext uri="{BB962C8B-B14F-4D97-AF65-F5344CB8AC3E}">
        <p14:creationId xmlns:p14="http://schemas.microsoft.com/office/powerpoint/2010/main" val="1501353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a:xfrm>
            <a:off x="767408" y="980728"/>
            <a:ext cx="10515600" cy="1325563"/>
          </a:xfrm>
          <a:prstGeom prst="rect">
            <a:avLst/>
          </a:prstGeom>
        </p:spPr>
        <p:txBody>
          <a:bodyPr/>
          <a:lstStyle/>
          <a:p>
            <a:r>
              <a:rPr lang="sv-SE"/>
              <a:t>Klicka här för att ändra mall för rubrikformat</a:t>
            </a:r>
            <a:endParaRPr lang="en-US" dirty="0"/>
          </a:p>
        </p:txBody>
      </p:sp>
      <p:sp>
        <p:nvSpPr>
          <p:cNvPr id="3" name="Rektangel">
            <a:extLst>
              <a:ext uri="{FF2B5EF4-FFF2-40B4-BE49-F238E27FC236}">
                <a16:creationId xmlns:a16="http://schemas.microsoft.com/office/drawing/2014/main" id="{79B8B0D2-E3BF-CDE8-186A-977CC380DD0A}"/>
              </a:ext>
            </a:extLst>
          </p:cNvPr>
          <p:cNvSpPr/>
          <p:nvPr userDrawn="1"/>
        </p:nvSpPr>
        <p:spPr>
          <a:xfrm>
            <a:off x="0" y="990871"/>
            <a:ext cx="12192000" cy="5867129"/>
          </a:xfrm>
          <a:prstGeom prst="rect">
            <a:avLst/>
          </a:prstGeom>
          <a:gradFill>
            <a:gsLst>
              <a:gs pos="0">
                <a:srgbClr val="FFFFFF"/>
              </a:gs>
              <a:gs pos="100000">
                <a:srgbClr val="CAE6FF"/>
              </a:gs>
            </a:gsLst>
            <a:lin ang="1800479"/>
          </a:gra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p>
        </p:txBody>
      </p:sp>
      <p:sp>
        <p:nvSpPr>
          <p:cNvPr id="4" name="Dagordning, titel">
            <a:extLst>
              <a:ext uri="{FF2B5EF4-FFF2-40B4-BE49-F238E27FC236}">
                <a16:creationId xmlns:a16="http://schemas.microsoft.com/office/drawing/2014/main" id="{9B8CE169-FEDB-6DB5-F47F-1B4C69A72D24}"/>
              </a:ext>
            </a:extLst>
          </p:cNvPr>
          <p:cNvSpPr txBox="1">
            <a:spLocks/>
          </p:cNvSpPr>
          <p:nvPr userDrawn="1"/>
        </p:nvSpPr>
        <p:spPr>
          <a:xfrm>
            <a:off x="914400" y="1772816"/>
            <a:ext cx="8371731" cy="98585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250" kern="1200" spc="-85">
                <a:solidFill>
                  <a:srgbClr val="051272"/>
                </a:solidFill>
                <a:latin typeface="Ergo Com Medium" panose="020B0604030000020004" pitchFamily="34" charset="0"/>
                <a:ea typeface="+mj-ea"/>
                <a:cs typeface="+mj-cs"/>
              </a:defRPr>
            </a:lvl1pPr>
          </a:lstStyle>
          <a:p>
            <a:pPr fontAlgn="auto">
              <a:spcAft>
                <a:spcPts val="0"/>
              </a:spcAft>
            </a:pPr>
            <a:endParaRPr lang="sv-SE" dirty="0"/>
          </a:p>
        </p:txBody>
      </p:sp>
      <p:sp>
        <p:nvSpPr>
          <p:cNvPr id="5" name="Dagordning, undertitel">
            <a:extLst>
              <a:ext uri="{FF2B5EF4-FFF2-40B4-BE49-F238E27FC236}">
                <a16:creationId xmlns:a16="http://schemas.microsoft.com/office/drawing/2014/main" id="{F98EA08D-7D0E-BFAF-A3C3-28121430082D}"/>
              </a:ext>
            </a:extLst>
          </p:cNvPr>
          <p:cNvSpPr txBox="1">
            <a:spLocks noGrp="1"/>
          </p:cNvSpPr>
          <p:nvPr>
            <p:ph type="body" sz="quarter" idx="21"/>
          </p:nvPr>
        </p:nvSpPr>
        <p:spPr>
          <a:xfrm>
            <a:off x="946150" y="2959068"/>
            <a:ext cx="8371731" cy="400896"/>
          </a:xfrm>
          <a:prstGeom prst="rect">
            <a:avLst/>
          </a:prstGeom>
        </p:spPr>
        <p:txBody>
          <a:bodyPr lIns="45719" tIns="45719" rIns="45719" bIns="45719">
            <a:noAutofit/>
          </a:bodyPr>
          <a:lstStyle>
            <a:lvl1pPr marL="0" indent="0">
              <a:buNone/>
              <a:defRPr sz="2500">
                <a:solidFill>
                  <a:srgbClr val="78C7BE"/>
                </a:solidFill>
              </a:defRPr>
            </a:lvl1pPr>
          </a:lstStyle>
          <a:p>
            <a:endParaRPr dirty="0"/>
          </a:p>
        </p:txBody>
      </p:sp>
    </p:spTree>
    <p:extLst>
      <p:ext uri="{BB962C8B-B14F-4D97-AF65-F5344CB8AC3E}">
        <p14:creationId xmlns:p14="http://schemas.microsoft.com/office/powerpoint/2010/main" val="861798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D17B8D-C11B-7134-8D0E-B80CFC08B85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5465C80-1637-68EF-1278-6E8093F025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02335CE-27A5-7703-C7C1-3DB8786C3E25}"/>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5" name="Platshållare för sidfot 4">
            <a:extLst>
              <a:ext uri="{FF2B5EF4-FFF2-40B4-BE49-F238E27FC236}">
                <a16:creationId xmlns:a16="http://schemas.microsoft.com/office/drawing/2014/main" id="{E022BE35-90A6-263D-7986-BB383F3F35E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15D947B-AD3D-DC84-E580-573DA82427C2}"/>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4071108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8E9931-3640-E948-D3B8-077CF586B17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8AEBA70-C992-19D8-F197-6E6C5E30AC3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FCBDE1A-424F-400C-67CC-F32B9B55C3AE}"/>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5" name="Platshållare för sidfot 4">
            <a:extLst>
              <a:ext uri="{FF2B5EF4-FFF2-40B4-BE49-F238E27FC236}">
                <a16:creationId xmlns:a16="http://schemas.microsoft.com/office/drawing/2014/main" id="{0600F166-EFF3-0C3B-3134-2BBC4BA3392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46BF42C-ABFE-247E-E9C9-70549D24EC06}"/>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1351113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3F4432-82D0-3E80-23D4-4BE3232B105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93484CB-6FBD-458C-9D8A-926D366F7B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66DB7E6-E77E-F9D7-72C7-4616528228DE}"/>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5" name="Platshållare för sidfot 4">
            <a:extLst>
              <a:ext uri="{FF2B5EF4-FFF2-40B4-BE49-F238E27FC236}">
                <a16:creationId xmlns:a16="http://schemas.microsoft.com/office/drawing/2014/main" id="{5B230C21-ED91-7E27-D2AD-189F7B77786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697D827-771A-C3C7-805D-411CE0F67649}"/>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3037320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A4AC4A-C859-2BA6-55DD-501497CF10E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52A1A8-A728-EBAF-E71B-FF5A39A6109B}"/>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8848F09-17B1-165D-7C1F-6E4E988DE80D}"/>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9726FCC-DC05-BB26-6CF0-934D70BAC509}"/>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6" name="Platshållare för sidfot 5">
            <a:extLst>
              <a:ext uri="{FF2B5EF4-FFF2-40B4-BE49-F238E27FC236}">
                <a16:creationId xmlns:a16="http://schemas.microsoft.com/office/drawing/2014/main" id="{24FBAC8E-6E8B-4B2C-14E4-A79BA9D7473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4EA96C4-95D0-1ABB-F525-2E73249BEE0C}"/>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3875113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708DF-B4EF-79D3-680A-83EB397C6BA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1D9F089-5BB3-AA05-9C57-19C4D871F3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D9D07BF-3712-5A93-4A86-AF3C0C3F481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B8C1880-FA3F-0E66-CF85-745B6D5CA6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A0F78FB-4D20-4AEF-7F8A-432C3EBB382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FF364A8-8683-0813-3876-5C6B8F87024E}"/>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8" name="Platshållare för sidfot 7">
            <a:extLst>
              <a:ext uri="{FF2B5EF4-FFF2-40B4-BE49-F238E27FC236}">
                <a16:creationId xmlns:a16="http://schemas.microsoft.com/office/drawing/2014/main" id="{B7264BE9-0598-024C-2BA6-C634D91C5AE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1FECC028-42CD-79AA-43AF-D6973BF5FD47}"/>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32363992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54F04C-B4CB-25AE-698B-EBA849B48AB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0CA77E8-52B2-04B0-CFEB-B81B72423D1E}"/>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4" name="Platshållare för sidfot 3">
            <a:extLst>
              <a:ext uri="{FF2B5EF4-FFF2-40B4-BE49-F238E27FC236}">
                <a16:creationId xmlns:a16="http://schemas.microsoft.com/office/drawing/2014/main" id="{BC7B26A2-3EA1-E105-291E-58F0BC82833D}"/>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BC101ED-48B9-4818-8EC4-BC8824699DD8}"/>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2433510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D113AEEB-325C-D111-2810-E600C964A34F}"/>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3" name="Platshållare för sidfot 2">
            <a:extLst>
              <a:ext uri="{FF2B5EF4-FFF2-40B4-BE49-F238E27FC236}">
                <a16:creationId xmlns:a16="http://schemas.microsoft.com/office/drawing/2014/main" id="{9695A985-A629-496D-F01B-6C52C85E362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E6E26B84-5036-23C6-894C-D5DCF9F70347}"/>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35357749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49C5A6-5481-E2E8-E118-64E95C16B1F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5B8AEE-988C-277C-C1C3-F44DDF0FAC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5CE2021-B665-1C24-4563-CE1FACB8C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C3844E6-E924-10C7-DF56-A443DF9E3B69}"/>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6" name="Platshållare för sidfot 5">
            <a:extLst>
              <a:ext uri="{FF2B5EF4-FFF2-40B4-BE49-F238E27FC236}">
                <a16:creationId xmlns:a16="http://schemas.microsoft.com/office/drawing/2014/main" id="{AF7F433C-1EBD-022F-B2A3-A072D6C6BD3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A1EB9D8-FD34-4EC0-0554-90841B0BD9F6}"/>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1084165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D0A002-3210-8D38-A6F7-5C2D60D83C5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9DD5EFB-C771-A6ED-BD28-9A2937900B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5FE9A44-2A50-84EA-DC27-5147B41C45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089B35B-822B-9348-5E28-146CAB7A3352}"/>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6" name="Platshållare för sidfot 5">
            <a:extLst>
              <a:ext uri="{FF2B5EF4-FFF2-40B4-BE49-F238E27FC236}">
                <a16:creationId xmlns:a16="http://schemas.microsoft.com/office/drawing/2014/main" id="{6BE7FABA-7DEC-5C75-2406-30E0D44B748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8125085-80A1-3500-75C9-4573F36F2DA3}"/>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4960461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675B50-AEE8-C786-0F58-5A2F77726B1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B6F4A4C-06E0-8199-0724-CDE194BF7FE1}"/>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D35B59D-9E04-965E-C430-F41E95DBD980}"/>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5" name="Platshållare för sidfot 4">
            <a:extLst>
              <a:ext uri="{FF2B5EF4-FFF2-40B4-BE49-F238E27FC236}">
                <a16:creationId xmlns:a16="http://schemas.microsoft.com/office/drawing/2014/main" id="{A7D8C6AB-46D7-5D78-27DB-D453A0E786D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5676E19-ABE2-D532-B87A-826D1787CF69}"/>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29638839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5422401-68D9-D4EA-483C-B016D7142DF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36B9E53-F27C-66BF-9995-52AAB126402F}"/>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8A417FC-B7AE-49E6-97BD-435B92324044}"/>
              </a:ext>
            </a:extLst>
          </p:cNvPr>
          <p:cNvSpPr>
            <a:spLocks noGrp="1"/>
          </p:cNvSpPr>
          <p:nvPr>
            <p:ph type="dt" sz="half" idx="10"/>
          </p:nvPr>
        </p:nvSpPr>
        <p:spPr/>
        <p:txBody>
          <a:bodyPr/>
          <a:lstStyle/>
          <a:p>
            <a:fld id="{7D96DC26-35B7-4851-BF6F-8B3D664A2EB9}" type="datetimeFigureOut">
              <a:rPr lang="sv-SE" smtClean="0"/>
              <a:t>2025-11-10</a:t>
            </a:fld>
            <a:endParaRPr lang="sv-SE"/>
          </a:p>
        </p:txBody>
      </p:sp>
      <p:sp>
        <p:nvSpPr>
          <p:cNvPr id="5" name="Platshållare för sidfot 4">
            <a:extLst>
              <a:ext uri="{FF2B5EF4-FFF2-40B4-BE49-F238E27FC236}">
                <a16:creationId xmlns:a16="http://schemas.microsoft.com/office/drawing/2014/main" id="{40BD5EF3-7F59-A778-12BB-8B321BFBB64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60D3712-22AA-DCC9-11E0-566AABB2CBBA}"/>
              </a:ext>
            </a:extLst>
          </p:cNvPr>
          <p:cNvSpPr>
            <a:spLocks noGrp="1"/>
          </p:cNvSpPr>
          <p:nvPr>
            <p:ph type="sldNum" sz="quarter" idx="12"/>
          </p:nvPr>
        </p:nvSpPr>
        <p:spPr/>
        <p:txBody>
          <a:bodyPr/>
          <a:lstStyle/>
          <a:p>
            <a:fld id="{3D043925-88CD-48C5-B6BE-ABC9D2AB9158}" type="slidenum">
              <a:rPr lang="sv-SE" smtClean="0"/>
              <a:t>‹#›</a:t>
            </a:fld>
            <a:endParaRPr lang="sv-SE"/>
          </a:p>
        </p:txBody>
      </p:sp>
    </p:spTree>
    <p:extLst>
      <p:ext uri="{BB962C8B-B14F-4D97-AF65-F5344CB8AC3E}">
        <p14:creationId xmlns:p14="http://schemas.microsoft.com/office/powerpoint/2010/main" val="178627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002882-C22E-F257-E93F-AF0C1C629893}"/>
              </a:ext>
            </a:extLst>
          </p:cNvPr>
          <p:cNvSpPr>
            <a:spLocks noGrp="1"/>
          </p:cNvSpPr>
          <p:nvPr>
            <p:ph type="title"/>
          </p:nvPr>
        </p:nvSpPr>
        <p:spPr>
          <a:xfrm>
            <a:off x="1498060" y="983456"/>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4BC976FE-B984-807F-3BA8-334C1F9AD2B5}"/>
              </a:ext>
            </a:extLst>
          </p:cNvPr>
          <p:cNvSpPr>
            <a:spLocks noGrp="1"/>
          </p:cNvSpPr>
          <p:nvPr>
            <p:ph type="body" idx="1"/>
          </p:nvPr>
        </p:nvSpPr>
        <p:spPr>
          <a:xfrm>
            <a:off x="1498060" y="2309019"/>
            <a:ext cx="9017540" cy="38679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E6911789-5999-333D-20E4-AEC84FD34E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FCFB3D-1F68-4957-8F05-45C8FBC55F92}" type="datetimeFigureOut">
              <a:rPr lang="sv-SE" smtClean="0"/>
              <a:t>2025-11-04</a:t>
            </a:fld>
            <a:endParaRPr lang="sv-SE"/>
          </a:p>
        </p:txBody>
      </p:sp>
      <p:sp>
        <p:nvSpPr>
          <p:cNvPr id="5" name="Footer Placeholder 4">
            <a:extLst>
              <a:ext uri="{FF2B5EF4-FFF2-40B4-BE49-F238E27FC236}">
                <a16:creationId xmlns:a16="http://schemas.microsoft.com/office/drawing/2014/main" id="{3412BCF6-0364-20DC-CBD3-8E13A10A33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Slide Number Placeholder 5">
            <a:extLst>
              <a:ext uri="{FF2B5EF4-FFF2-40B4-BE49-F238E27FC236}">
                <a16:creationId xmlns:a16="http://schemas.microsoft.com/office/drawing/2014/main" id="{A91FE943-D22C-8751-ECAB-13E8CD5924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540394-1DBD-4EC4-B91F-ABC138051AD3}" type="slidenum">
              <a:rPr lang="sv-SE" smtClean="0"/>
              <a:t>‹#›</a:t>
            </a:fld>
            <a:endParaRPr lang="sv-SE"/>
          </a:p>
        </p:txBody>
      </p:sp>
    </p:spTree>
    <p:extLst>
      <p:ext uri="{BB962C8B-B14F-4D97-AF65-F5344CB8AC3E}">
        <p14:creationId xmlns:p14="http://schemas.microsoft.com/office/powerpoint/2010/main" val="3984862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b="1" kern="1200">
          <a:solidFill>
            <a:srgbClr val="00236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EE26A03-6BD2-671E-A178-08D41B8D59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6692FF4-139B-CE73-96E3-C09632CACA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CEC8390-AEE2-3A76-F861-55A27D705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96DC26-35B7-4851-BF6F-8B3D664A2EB9}" type="datetimeFigureOut">
              <a:rPr lang="sv-SE" smtClean="0"/>
              <a:t>2025-11-10</a:t>
            </a:fld>
            <a:endParaRPr lang="sv-SE"/>
          </a:p>
        </p:txBody>
      </p:sp>
      <p:sp>
        <p:nvSpPr>
          <p:cNvPr id="5" name="Platshållare för sidfot 4">
            <a:extLst>
              <a:ext uri="{FF2B5EF4-FFF2-40B4-BE49-F238E27FC236}">
                <a16:creationId xmlns:a16="http://schemas.microsoft.com/office/drawing/2014/main" id="{D92D98EA-FD8B-29CD-CE8E-A4DC28FBDC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B20641A7-E100-7F55-C199-1C07FEBCA5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043925-88CD-48C5-B6BE-ABC9D2AB9158}" type="slidenum">
              <a:rPr lang="sv-SE" smtClean="0"/>
              <a:t>‹#›</a:t>
            </a:fld>
            <a:endParaRPr lang="sv-SE"/>
          </a:p>
        </p:txBody>
      </p:sp>
    </p:spTree>
    <p:extLst>
      <p:ext uri="{BB962C8B-B14F-4D97-AF65-F5344CB8AC3E}">
        <p14:creationId xmlns:p14="http://schemas.microsoft.com/office/powerpoint/2010/main" val="291859018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gif"/><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jp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21E6C-94A2-7216-C0EC-7D15CB795678}"/>
            </a:ext>
          </a:extLst>
        </p:cNvPr>
        <p:cNvGrpSpPr/>
        <p:nvPr/>
      </p:nvGrpSpPr>
      <p:grpSpPr>
        <a:xfrm>
          <a:off x="0" y="0"/>
          <a:ext cx="0" cy="0"/>
          <a:chOff x="0" y="0"/>
          <a:chExt cx="0" cy="0"/>
        </a:xfrm>
      </p:grpSpPr>
      <p:pic>
        <p:nvPicPr>
          <p:cNvPr id="5" name="Bildobjekt 5" descr="En bild som visar utomhus, natur&#10;&#10;Automatiskt genererad beskrivning">
            <a:extLst>
              <a:ext uri="{FF2B5EF4-FFF2-40B4-BE49-F238E27FC236}">
                <a16:creationId xmlns:a16="http://schemas.microsoft.com/office/drawing/2014/main" id="{AF3B9DD4-6659-D6FD-34CD-C0626B41563D}"/>
              </a:ext>
            </a:extLst>
          </p:cNvPr>
          <p:cNvPicPr>
            <a:picLocks noChangeAspect="1"/>
          </p:cNvPicPr>
          <p:nvPr/>
        </p:nvPicPr>
        <p:blipFill rotWithShape="1">
          <a:blip r:embed="rId2">
            <a:extLst>
              <a:ext uri="{28A0092B-C50C-407E-A947-70E740481C1C}">
                <a14:useLocalDpi xmlns:a14="http://schemas.microsoft.com/office/drawing/2010/main" val="0"/>
              </a:ext>
            </a:extLst>
          </a:blip>
          <a:srcRect l="32305" t="514" r="34026" b="514"/>
          <a:stretch/>
        </p:blipFill>
        <p:spPr>
          <a:xfrm rot="5400000">
            <a:off x="2667000" y="-2667000"/>
            <a:ext cx="6858000" cy="12192000"/>
          </a:xfrm>
          <a:prstGeom prst="rect">
            <a:avLst/>
          </a:prstGeom>
        </p:spPr>
      </p:pic>
      <p:sp>
        <p:nvSpPr>
          <p:cNvPr id="8" name="TextBox 7">
            <a:extLst>
              <a:ext uri="{FF2B5EF4-FFF2-40B4-BE49-F238E27FC236}">
                <a16:creationId xmlns:a16="http://schemas.microsoft.com/office/drawing/2014/main" id="{A5BC0CA4-E38E-A566-8369-CC0182E9246A}"/>
              </a:ext>
            </a:extLst>
          </p:cNvPr>
          <p:cNvSpPr txBox="1"/>
          <p:nvPr/>
        </p:nvSpPr>
        <p:spPr>
          <a:xfrm>
            <a:off x="0" y="1121915"/>
            <a:ext cx="12192000" cy="1015663"/>
          </a:xfrm>
          <a:prstGeom prst="rect">
            <a:avLst/>
          </a:prstGeom>
          <a:noFill/>
        </p:spPr>
        <p:txBody>
          <a:bodyPr wrap="square">
            <a:spAutoFit/>
          </a:bodyPr>
          <a:lstStyle/>
          <a:p>
            <a:pPr algn="ctr">
              <a:buNone/>
            </a:pPr>
            <a:r>
              <a:rPr lang="en-US" sz="3600" b="1" i="0">
                <a:solidFill>
                  <a:srgbClr val="FFFFFF"/>
                </a:solidFill>
                <a:effectLst/>
                <a:latin typeface="Open Sans" panose="020B0606030504020204" pitchFamily="34" charset="0"/>
              </a:rPr>
              <a:t>The Sotenäs Marine Recycling center</a:t>
            </a:r>
            <a:endParaRPr lang="en-US" sz="2400" b="1" i="0">
              <a:solidFill>
                <a:srgbClr val="FFFFFF"/>
              </a:solidFill>
              <a:effectLst/>
              <a:latin typeface="Open Sans" panose="020B0606030504020204" pitchFamily="34" charset="0"/>
            </a:endParaRPr>
          </a:p>
          <a:p>
            <a:pPr algn="ctr"/>
            <a:r>
              <a:rPr lang="en-US" sz="2400">
                <a:solidFill>
                  <a:schemeClr val="bg1"/>
                </a:solidFill>
                <a:latin typeface="+mj-lt"/>
              </a:rPr>
              <a:t>From marine waste to marine responsibility</a:t>
            </a:r>
            <a:endParaRPr lang="en-US" sz="2400" b="1" i="0">
              <a:solidFill>
                <a:schemeClr val="bg1"/>
              </a:solidFill>
              <a:effectLst/>
              <a:latin typeface="+mj-lt"/>
            </a:endParaRPr>
          </a:p>
        </p:txBody>
      </p:sp>
      <p:pic>
        <p:nvPicPr>
          <p:cNvPr id="10" name="NPA bird white gradient.pdf" descr="NPA bird white gradient.pdf">
            <a:extLst>
              <a:ext uri="{FF2B5EF4-FFF2-40B4-BE49-F238E27FC236}">
                <a16:creationId xmlns:a16="http://schemas.microsoft.com/office/drawing/2014/main" id="{262464CF-B432-7353-911B-D4E4EB6DB32E}"/>
              </a:ext>
            </a:extLst>
          </p:cNvPr>
          <p:cNvPicPr>
            <a:picLocks noChangeAspect="1"/>
          </p:cNvPicPr>
          <p:nvPr/>
        </p:nvPicPr>
        <p:blipFill>
          <a:blip r:embed="rId3"/>
          <a:stretch>
            <a:fillRect/>
          </a:stretch>
        </p:blipFill>
        <p:spPr>
          <a:xfrm>
            <a:off x="-888776" y="5039431"/>
            <a:ext cx="4362479" cy="2063722"/>
          </a:xfrm>
          <a:prstGeom prst="rect">
            <a:avLst/>
          </a:prstGeom>
          <a:ln w="12700">
            <a:miter lim="400000"/>
          </a:ln>
        </p:spPr>
      </p:pic>
      <p:pic>
        <p:nvPicPr>
          <p:cNvPr id="2" name="Bildobjekt 9">
            <a:extLst>
              <a:ext uri="{FF2B5EF4-FFF2-40B4-BE49-F238E27FC236}">
                <a16:creationId xmlns:a16="http://schemas.microsoft.com/office/drawing/2014/main" id="{C4A636FE-2D9D-F891-2DD4-10EE518BD4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46830" y="2553077"/>
            <a:ext cx="3298340" cy="675337"/>
          </a:xfrm>
          <a:prstGeom prst="rect">
            <a:avLst/>
          </a:prstGeom>
        </p:spPr>
      </p:pic>
    </p:spTree>
    <p:extLst>
      <p:ext uri="{BB962C8B-B14F-4D97-AF65-F5344CB8AC3E}">
        <p14:creationId xmlns:p14="http://schemas.microsoft.com/office/powerpoint/2010/main" val="4264600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77FFE5-D8DB-3A72-2BA2-170597C8A3B1}"/>
              </a:ext>
            </a:extLst>
          </p:cNvPr>
          <p:cNvPicPr>
            <a:picLocks noChangeAspect="1"/>
          </p:cNvPicPr>
          <p:nvPr/>
        </p:nvPicPr>
        <p:blipFill>
          <a:blip r:embed="rId3"/>
          <a:srcRect t="2265" b="3973"/>
          <a:stretch>
            <a:fillRect/>
          </a:stretch>
        </p:blipFill>
        <p:spPr>
          <a:xfrm>
            <a:off x="0" y="982637"/>
            <a:ext cx="12192000" cy="5977720"/>
          </a:xfrm>
          <a:prstGeom prst="rect">
            <a:avLst/>
          </a:prstGeom>
        </p:spPr>
      </p:pic>
      <p:pic>
        <p:nvPicPr>
          <p:cNvPr id="4" name="Bildobjekt 9" descr="En bild som visar text, Teckensnitt, logotyp, Grafik&#10;&#10;Automatiskt genererad beskrivning">
            <a:extLst>
              <a:ext uri="{FF2B5EF4-FFF2-40B4-BE49-F238E27FC236}">
                <a16:creationId xmlns:a16="http://schemas.microsoft.com/office/drawing/2014/main" id="{EAB8BD09-C209-0DFE-83AE-F587D011BF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1208" y="260648"/>
            <a:ext cx="2017440" cy="474058"/>
          </a:xfrm>
          <a:prstGeom prst="rect">
            <a:avLst/>
          </a:prstGeom>
        </p:spPr>
      </p:pic>
      <p:sp>
        <p:nvSpPr>
          <p:cNvPr id="5" name="TextBox 4">
            <a:extLst>
              <a:ext uri="{FF2B5EF4-FFF2-40B4-BE49-F238E27FC236}">
                <a16:creationId xmlns:a16="http://schemas.microsoft.com/office/drawing/2014/main" id="{9501E796-41A8-10CF-12DF-91672FABE9F6}"/>
              </a:ext>
            </a:extLst>
          </p:cNvPr>
          <p:cNvSpPr txBox="1"/>
          <p:nvPr/>
        </p:nvSpPr>
        <p:spPr>
          <a:xfrm>
            <a:off x="154296" y="1331747"/>
            <a:ext cx="11023600" cy="1138773"/>
          </a:xfrm>
          <a:prstGeom prst="rect">
            <a:avLst/>
          </a:prstGeom>
          <a:noFill/>
        </p:spPr>
        <p:txBody>
          <a:bodyPr wrap="square">
            <a:spAutoFit/>
          </a:bodyPr>
          <a:lstStyle/>
          <a:p>
            <a:pPr algn="r">
              <a:buNone/>
            </a:pPr>
            <a:r>
              <a:rPr lang="en-US" sz="3200" b="1" i="0">
                <a:solidFill>
                  <a:schemeClr val="bg1"/>
                </a:solidFill>
                <a:effectLst/>
                <a:latin typeface="+mj-lt"/>
              </a:rPr>
              <a:t>INDUSTRIEL </a:t>
            </a:r>
            <a:r>
              <a:rPr lang="en-US" sz="3200" b="1">
                <a:solidFill>
                  <a:schemeClr val="bg1"/>
                </a:solidFill>
                <a:latin typeface="+mj-lt"/>
              </a:rPr>
              <a:t>AND</a:t>
            </a:r>
            <a:r>
              <a:rPr lang="en-US" sz="3200" b="1" i="0">
                <a:solidFill>
                  <a:schemeClr val="bg1"/>
                </a:solidFill>
                <a:effectLst/>
                <a:latin typeface="+mj-lt"/>
              </a:rPr>
              <a:t> SOCIAL SYMBIOSIS</a:t>
            </a:r>
            <a:br>
              <a:rPr lang="en-US" sz="3600" b="1" i="0">
                <a:solidFill>
                  <a:schemeClr val="bg1"/>
                </a:solidFill>
                <a:effectLst/>
                <a:latin typeface="+mj-lt"/>
              </a:rPr>
            </a:br>
            <a:r>
              <a:rPr lang="en-US">
                <a:solidFill>
                  <a:schemeClr val="bg1"/>
                </a:solidFill>
              </a:rPr>
              <a:t>We drive sustainable development through collaboration </a:t>
            </a:r>
          </a:p>
          <a:p>
            <a:pPr algn="r">
              <a:buNone/>
            </a:pPr>
            <a:r>
              <a:rPr lang="en-US">
                <a:solidFill>
                  <a:schemeClr val="bg1"/>
                </a:solidFill>
              </a:rPr>
              <a:t>– for new green jobs and a resource-efficient society.</a:t>
            </a:r>
            <a:endParaRPr lang="en-US" sz="2400" b="1" i="0">
              <a:solidFill>
                <a:schemeClr val="bg1"/>
              </a:solidFill>
              <a:effectLst/>
              <a:latin typeface="+mj-lt"/>
            </a:endParaRPr>
          </a:p>
        </p:txBody>
      </p:sp>
    </p:spTree>
    <p:extLst>
      <p:ext uri="{BB962C8B-B14F-4D97-AF65-F5344CB8AC3E}">
        <p14:creationId xmlns:p14="http://schemas.microsoft.com/office/powerpoint/2010/main" val="339124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6">
            <a:extLst>
              <a:ext uri="{FF2B5EF4-FFF2-40B4-BE49-F238E27FC236}">
                <a16:creationId xmlns:a16="http://schemas.microsoft.com/office/drawing/2014/main" id="{C698222A-56A0-8EBB-4B62-7006D4B91A31}"/>
              </a:ext>
            </a:extLst>
          </p:cNvPr>
          <p:cNvPicPr>
            <a:picLocks noChangeAspect="1"/>
          </p:cNvPicPr>
          <p:nvPr/>
        </p:nvPicPr>
        <p:blipFill>
          <a:blip r:embed="rId2">
            <a:extLst>
              <a:ext uri="{28A0092B-C50C-407E-A947-70E740481C1C}">
                <a14:useLocalDpi xmlns:a14="http://schemas.microsoft.com/office/drawing/2010/main" val="0"/>
              </a:ext>
            </a:extLst>
          </a:blip>
          <a:srcRect t="15430" b="13612"/>
          <a:stretch>
            <a:fillRect/>
          </a:stretch>
        </p:blipFill>
        <p:spPr>
          <a:xfrm>
            <a:off x="654050" y="1358899"/>
            <a:ext cx="10883900" cy="5461001"/>
          </a:xfrm>
          <a:prstGeom prst="rect">
            <a:avLst/>
          </a:prstGeom>
        </p:spPr>
      </p:pic>
    </p:spTree>
    <p:extLst>
      <p:ext uri="{BB962C8B-B14F-4D97-AF65-F5344CB8AC3E}">
        <p14:creationId xmlns:p14="http://schemas.microsoft.com/office/powerpoint/2010/main" val="3569794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3625B69-DA1E-4E25-B551-4518D443A441}"/>
              </a:ext>
            </a:extLst>
          </p:cNvPr>
          <p:cNvSpPr/>
          <p:nvPr/>
        </p:nvSpPr>
        <p:spPr>
          <a:xfrm>
            <a:off x="1524000" y="5344058"/>
            <a:ext cx="9144000" cy="994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sv-SE" sz="2400" b="0" i="0" u="none" strike="noStrike" kern="1200" cap="none" spc="0" normalizeH="0" baseline="0" noProof="0">
              <a:ln>
                <a:noFill/>
              </a:ln>
              <a:solidFill>
                <a:srgbClr val="FFFFFF"/>
              </a:solidFill>
              <a:effectLst/>
              <a:uLnTx/>
              <a:uFillTx/>
              <a:latin typeface="Century Gothic"/>
              <a:ea typeface="+mn-ea"/>
              <a:cs typeface="+mn-cs"/>
            </a:endParaRPr>
          </a:p>
        </p:txBody>
      </p:sp>
      <p:pic>
        <p:nvPicPr>
          <p:cNvPr id="2" name="Bildobjekt 1">
            <a:extLst>
              <a:ext uri="{FF2B5EF4-FFF2-40B4-BE49-F238E27FC236}">
                <a16:creationId xmlns:a16="http://schemas.microsoft.com/office/drawing/2014/main" id="{3B58C000-6ADB-4872-A9DB-3B4CAE555275}"/>
              </a:ext>
            </a:extLst>
          </p:cNvPr>
          <p:cNvPicPr>
            <a:picLocks noChangeAspect="1"/>
          </p:cNvPicPr>
          <p:nvPr/>
        </p:nvPicPr>
        <p:blipFill>
          <a:blip r:embed="rId2">
            <a:extLst>
              <a:ext uri="{28A0092B-C50C-407E-A947-70E740481C1C}">
                <a14:useLocalDpi xmlns:a14="http://schemas.microsoft.com/office/drawing/2010/main" val="0"/>
              </a:ext>
            </a:extLst>
          </a:blip>
          <a:srcRect t="11193" b="11193"/>
          <a:stretch/>
        </p:blipFill>
        <p:spPr>
          <a:xfrm>
            <a:off x="1166711" y="1112188"/>
            <a:ext cx="10249279" cy="5618812"/>
          </a:xfrm>
          <a:prstGeom prst="rect">
            <a:avLst/>
          </a:prstGeom>
        </p:spPr>
      </p:pic>
      <p:sp>
        <p:nvSpPr>
          <p:cNvPr id="6" name="TextBox 5">
            <a:extLst>
              <a:ext uri="{FF2B5EF4-FFF2-40B4-BE49-F238E27FC236}">
                <a16:creationId xmlns:a16="http://schemas.microsoft.com/office/drawing/2014/main" id="{2801DA63-011B-0564-252E-AA5A4CD28AF5}"/>
              </a:ext>
            </a:extLst>
          </p:cNvPr>
          <p:cNvSpPr txBox="1"/>
          <p:nvPr/>
        </p:nvSpPr>
        <p:spPr>
          <a:xfrm>
            <a:off x="1817129" y="394741"/>
            <a:ext cx="3627916" cy="338554"/>
          </a:xfrm>
          <a:prstGeom prst="rect">
            <a:avLst/>
          </a:prstGeom>
          <a:noFill/>
        </p:spPr>
        <p:txBody>
          <a:bodyPr wrap="none" rtlCol="0">
            <a:spAutoFit/>
          </a:bodyPr>
          <a:lstStyle/>
          <a:p>
            <a:r>
              <a:rPr lang="sv-SE" sz="1600">
                <a:solidFill>
                  <a:srgbClr val="002060"/>
                </a:solidFill>
                <a:latin typeface="Verdana" panose="020B0604030504040204" pitchFamily="34" charset="0"/>
                <a:ea typeface="Verdana" panose="020B0604030504040204" pitchFamily="34" charset="0"/>
              </a:rPr>
              <a:t>MAP OF THE MARINE SYMBIOSIS</a:t>
            </a:r>
          </a:p>
        </p:txBody>
      </p:sp>
    </p:spTree>
    <p:extLst>
      <p:ext uri="{BB962C8B-B14F-4D97-AF65-F5344CB8AC3E}">
        <p14:creationId xmlns:p14="http://schemas.microsoft.com/office/powerpoint/2010/main" val="3838066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435FBE-CEAE-B99C-36C1-A031A03E472D}"/>
              </a:ext>
            </a:extLst>
          </p:cNvPr>
          <p:cNvPicPr>
            <a:picLocks noChangeAspect="1"/>
          </p:cNvPicPr>
          <p:nvPr/>
        </p:nvPicPr>
        <p:blipFill>
          <a:blip r:embed="rId2"/>
          <a:srcRect t="13836"/>
          <a:stretch>
            <a:fillRect/>
          </a:stretch>
        </p:blipFill>
        <p:spPr>
          <a:xfrm>
            <a:off x="0" y="953311"/>
            <a:ext cx="12192000" cy="5936564"/>
          </a:xfrm>
          <a:prstGeom prst="rect">
            <a:avLst/>
          </a:prstGeom>
        </p:spPr>
      </p:pic>
      <p:sp>
        <p:nvSpPr>
          <p:cNvPr id="2" name="TextBox 1">
            <a:extLst>
              <a:ext uri="{FF2B5EF4-FFF2-40B4-BE49-F238E27FC236}">
                <a16:creationId xmlns:a16="http://schemas.microsoft.com/office/drawing/2014/main" id="{626E9490-A60E-710C-2730-CCA3BD63813C}"/>
              </a:ext>
            </a:extLst>
          </p:cNvPr>
          <p:cNvSpPr txBox="1"/>
          <p:nvPr/>
        </p:nvSpPr>
        <p:spPr>
          <a:xfrm>
            <a:off x="8298872" y="3681507"/>
            <a:ext cx="1460913" cy="369332"/>
          </a:xfrm>
          <a:prstGeom prst="rect">
            <a:avLst/>
          </a:prstGeom>
          <a:noFill/>
        </p:spPr>
        <p:txBody>
          <a:bodyPr wrap="none" rtlCol="0">
            <a:spAutoFit/>
          </a:bodyPr>
          <a:lstStyle/>
          <a:p>
            <a:r>
              <a:rPr lang="sv-SE"/>
              <a:t>99 % är plast</a:t>
            </a:r>
          </a:p>
        </p:txBody>
      </p:sp>
      <p:sp>
        <p:nvSpPr>
          <p:cNvPr id="8" name="Rectangle 7">
            <a:extLst>
              <a:ext uri="{FF2B5EF4-FFF2-40B4-BE49-F238E27FC236}">
                <a16:creationId xmlns:a16="http://schemas.microsoft.com/office/drawing/2014/main" id="{84D91418-CABC-D6C1-73F6-4593125B9EAF}"/>
              </a:ext>
            </a:extLst>
          </p:cNvPr>
          <p:cNvSpPr/>
          <p:nvPr/>
        </p:nvSpPr>
        <p:spPr>
          <a:xfrm>
            <a:off x="6096000" y="1342417"/>
            <a:ext cx="5441004" cy="402725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ctangle 3">
            <a:extLst>
              <a:ext uri="{FF2B5EF4-FFF2-40B4-BE49-F238E27FC236}">
                <a16:creationId xmlns:a16="http://schemas.microsoft.com/office/drawing/2014/main" id="{054BE0C7-0732-9B14-D6D0-AF83A9571E6D}"/>
              </a:ext>
            </a:extLst>
          </p:cNvPr>
          <p:cNvSpPr>
            <a:spLocks noChangeArrowheads="1"/>
          </p:cNvSpPr>
          <p:nvPr/>
        </p:nvSpPr>
        <p:spPr bwMode="auto">
          <a:xfrm>
            <a:off x="6608323" y="1859339"/>
            <a:ext cx="4928681"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01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16000" algn="l"/>
              </a:tabLst>
            </a:pPr>
            <a:r>
              <a:rPr kumimoji="0" lang="sv-SE" altLang="sv-SE" sz="1800" i="0" u="none" strike="noStrike" cap="none" normalizeH="0" baseline="0">
                <a:ln>
                  <a:noFill/>
                </a:ln>
                <a:solidFill>
                  <a:schemeClr val="tx1"/>
                </a:solidFill>
                <a:effectLst/>
                <a:latin typeface="Century Gothic" panose="020B0502020202020204" pitchFamily="34" charset="0"/>
              </a:rPr>
              <a:t>The Swedish west coast is heavily </a:t>
            </a:r>
            <a:r>
              <a:rPr lang="sv-SE" altLang="sv-SE">
                <a:latin typeface="Century Gothic" panose="020B0502020202020204" pitchFamily="34" charset="0"/>
              </a:rPr>
              <a:t>     </a:t>
            </a:r>
            <a:r>
              <a:rPr kumimoji="0" lang="sv-SE" altLang="sv-SE" sz="1800" i="0" u="none" strike="noStrike" cap="none" normalizeH="0" baseline="0">
                <a:ln>
                  <a:noFill/>
                </a:ln>
                <a:solidFill>
                  <a:schemeClr val="tx1"/>
                </a:solidFill>
                <a:effectLst/>
                <a:latin typeface="Century Gothic" panose="020B0502020202020204" pitchFamily="34" charset="0"/>
              </a:rPr>
              <a:t>affected by marine litter.</a:t>
            </a:r>
          </a:p>
          <a:p>
            <a:pPr marL="501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16000" algn="l"/>
              </a:tabLst>
            </a:pPr>
            <a:endParaRPr kumimoji="0" lang="sv-SE" altLang="sv-SE" sz="1800" i="0" u="none" strike="noStrike" cap="none" normalizeH="0" baseline="0">
              <a:ln>
                <a:noFill/>
              </a:ln>
              <a:solidFill>
                <a:schemeClr val="tx1"/>
              </a:solidFill>
              <a:effectLst/>
              <a:latin typeface="Century Gothic" panose="020B0502020202020204" pitchFamily="34" charset="0"/>
            </a:endParaRPr>
          </a:p>
          <a:p>
            <a:pPr marL="501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16000" algn="l"/>
              </a:tabLst>
            </a:pPr>
            <a:r>
              <a:rPr kumimoji="0" lang="sv-SE" altLang="sv-SE" sz="1800" i="0" u="none" strike="noStrike" cap="none" normalizeH="0" baseline="0">
                <a:ln>
                  <a:noFill/>
                </a:ln>
                <a:solidFill>
                  <a:schemeClr val="tx1"/>
                </a:solidFill>
                <a:effectLst/>
                <a:latin typeface="Century Gothic" panose="020B0502020202020204" pitchFamily="34" charset="0"/>
              </a:rPr>
              <a:t>It is estimated that around 80% of the consumer-related litter found on the west coast beaches originates from other countries.</a:t>
            </a:r>
          </a:p>
          <a:p>
            <a:pPr marL="501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16000" algn="l"/>
              </a:tabLst>
            </a:pPr>
            <a:endParaRPr lang="sv-SE" altLang="sv-SE">
              <a:latin typeface="Century Gothic" panose="020B0502020202020204" pitchFamily="34" charset="0"/>
            </a:endParaRPr>
          </a:p>
          <a:p>
            <a:pPr marL="501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16000" algn="l"/>
              </a:tabLst>
            </a:pPr>
            <a:r>
              <a:rPr lang="sv-SE" altLang="sv-SE">
                <a:latin typeface="Century Gothic" panose="020B0502020202020204" pitchFamily="34" charset="0"/>
              </a:rPr>
              <a:t>around 99% is plastic</a:t>
            </a:r>
          </a:p>
          <a:p>
            <a:pPr marL="501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16000" algn="l"/>
              </a:tabLst>
            </a:pPr>
            <a:endParaRPr lang="sv-SE" altLang="sv-SE">
              <a:latin typeface="Century Gothic" panose="020B0502020202020204" pitchFamily="34" charset="0"/>
            </a:endParaRPr>
          </a:p>
          <a:p>
            <a:pPr marL="501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tab pos="216000" algn="l"/>
              </a:tabLst>
            </a:pPr>
            <a:r>
              <a:rPr kumimoji="0" lang="sv-SE" altLang="sv-SE" sz="1800" i="0" u="none" strike="noStrike" cap="none" normalizeH="0" baseline="0">
                <a:ln>
                  <a:noFill/>
                </a:ln>
                <a:solidFill>
                  <a:schemeClr val="tx1"/>
                </a:solidFill>
                <a:effectLst/>
                <a:latin typeface="Century Gothic" panose="020B0502020202020204" pitchFamily="34" charset="0"/>
              </a:rPr>
              <a:t>around 30% is fishing industry related</a:t>
            </a:r>
          </a:p>
        </p:txBody>
      </p:sp>
    </p:spTree>
    <p:extLst>
      <p:ext uri="{BB962C8B-B14F-4D97-AF65-F5344CB8AC3E}">
        <p14:creationId xmlns:p14="http://schemas.microsoft.com/office/powerpoint/2010/main" val="2137918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7E79BB-8BA9-A547-63E0-122BE35CF53C}"/>
              </a:ext>
            </a:extLst>
          </p:cNvPr>
          <p:cNvPicPr>
            <a:picLocks noChangeAspect="1"/>
          </p:cNvPicPr>
          <p:nvPr/>
        </p:nvPicPr>
        <p:blipFill>
          <a:blip r:embed="rId2"/>
          <a:srcRect t="329"/>
          <a:stretch>
            <a:fillRect/>
          </a:stretch>
        </p:blipFill>
        <p:spPr>
          <a:xfrm>
            <a:off x="-1" y="982127"/>
            <a:ext cx="12306663" cy="7037917"/>
          </a:xfrm>
          <a:prstGeom prst="rect">
            <a:avLst/>
          </a:prstGeom>
        </p:spPr>
      </p:pic>
    </p:spTree>
    <p:extLst>
      <p:ext uri="{BB962C8B-B14F-4D97-AF65-F5344CB8AC3E}">
        <p14:creationId xmlns:p14="http://schemas.microsoft.com/office/powerpoint/2010/main" val="463424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45A51E-FE29-7C9F-0C71-39BF5BED5AFC}"/>
              </a:ext>
            </a:extLst>
          </p:cNvPr>
          <p:cNvPicPr>
            <a:picLocks noChangeAspect="1"/>
          </p:cNvPicPr>
          <p:nvPr/>
        </p:nvPicPr>
        <p:blipFill>
          <a:blip r:embed="rId3"/>
          <a:srcRect l="50815" t="1396" r="448" b="12784"/>
          <a:stretch>
            <a:fillRect/>
          </a:stretch>
        </p:blipFill>
        <p:spPr>
          <a:xfrm>
            <a:off x="3865" y="979724"/>
            <a:ext cx="6110287" cy="6094176"/>
          </a:xfrm>
          <a:prstGeom prst="rect">
            <a:avLst/>
          </a:prstGeom>
        </p:spPr>
      </p:pic>
      <p:pic>
        <p:nvPicPr>
          <p:cNvPr id="5" name="Picture 4">
            <a:extLst>
              <a:ext uri="{FF2B5EF4-FFF2-40B4-BE49-F238E27FC236}">
                <a16:creationId xmlns:a16="http://schemas.microsoft.com/office/drawing/2014/main" id="{396ED195-FC13-E84F-F4F6-FE61A4A9EBD7}"/>
              </a:ext>
            </a:extLst>
          </p:cNvPr>
          <p:cNvPicPr>
            <a:picLocks noChangeAspect="1"/>
          </p:cNvPicPr>
          <p:nvPr/>
        </p:nvPicPr>
        <p:blipFill>
          <a:blip r:embed="rId3"/>
          <a:srcRect l="168" t="1259" r="50270" b="12921"/>
          <a:stretch>
            <a:fillRect/>
          </a:stretch>
        </p:blipFill>
        <p:spPr>
          <a:xfrm>
            <a:off x="6116638" y="980276"/>
            <a:ext cx="6110287" cy="5992744"/>
          </a:xfrm>
          <a:prstGeom prst="rect">
            <a:avLst/>
          </a:prstGeom>
        </p:spPr>
      </p:pic>
      <p:sp>
        <p:nvSpPr>
          <p:cNvPr id="6" name="Speech Bubble: Oval 5">
            <a:extLst>
              <a:ext uri="{FF2B5EF4-FFF2-40B4-BE49-F238E27FC236}">
                <a16:creationId xmlns:a16="http://schemas.microsoft.com/office/drawing/2014/main" id="{6F05759A-5F5C-2BB2-F8BB-35D66BEB79F3}"/>
              </a:ext>
            </a:extLst>
          </p:cNvPr>
          <p:cNvSpPr/>
          <p:nvPr/>
        </p:nvSpPr>
        <p:spPr>
          <a:xfrm>
            <a:off x="8313567" y="2533851"/>
            <a:ext cx="2762451" cy="895149"/>
          </a:xfrm>
          <a:prstGeom prst="wedgeEllipseCallout">
            <a:avLst>
              <a:gd name="adj1" fmla="val -50595"/>
              <a:gd name="adj2" fmla="val 39919"/>
            </a:avLst>
          </a:prstGeom>
          <a:solidFill>
            <a:srgbClr val="FE8D3B"/>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400" b="1">
              <a:cs typeface="Aharoni" panose="020F0502020204030204" pitchFamily="2" charset="-79"/>
            </a:endParaRPr>
          </a:p>
          <a:p>
            <a:pPr algn="ctr"/>
            <a:r>
              <a:rPr lang="en-US" sz="1400"/>
              <a:t>The North Sea</a:t>
            </a:r>
            <a:br>
              <a:rPr lang="en-US" sz="1400"/>
            </a:br>
            <a:r>
              <a:rPr lang="en-US" sz="1400" b="1"/>
              <a:t>572.2 pieces of litter per 100 metres</a:t>
            </a:r>
            <a:br>
              <a:rPr lang="sv-SE" b="1"/>
            </a:br>
            <a:endParaRPr lang="sv-SE" b="1"/>
          </a:p>
        </p:txBody>
      </p:sp>
      <p:sp>
        <p:nvSpPr>
          <p:cNvPr id="7" name="Speech Bubble: Oval 6">
            <a:extLst>
              <a:ext uri="{FF2B5EF4-FFF2-40B4-BE49-F238E27FC236}">
                <a16:creationId xmlns:a16="http://schemas.microsoft.com/office/drawing/2014/main" id="{DC6AE1A6-C89B-9F25-ADFA-7B7D8974DD2E}"/>
              </a:ext>
            </a:extLst>
          </p:cNvPr>
          <p:cNvSpPr/>
          <p:nvPr/>
        </p:nvSpPr>
        <p:spPr>
          <a:xfrm>
            <a:off x="890659" y="1913823"/>
            <a:ext cx="2865122" cy="895149"/>
          </a:xfrm>
          <a:prstGeom prst="wedgeEllipseCallout">
            <a:avLst>
              <a:gd name="adj1" fmla="val 45834"/>
              <a:gd name="adj2" fmla="val 51747"/>
            </a:avLst>
          </a:prstGeom>
          <a:solidFill>
            <a:srgbClr val="06BAE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400" b="1">
              <a:cs typeface="Aharoni" panose="020F0502020204030204" pitchFamily="2" charset="-79"/>
            </a:endParaRPr>
          </a:p>
          <a:p>
            <a:pPr algn="ctr"/>
            <a:r>
              <a:rPr lang="en-US" sz="1400" i="1"/>
              <a:t>The Baltic Sea </a:t>
            </a:r>
          </a:p>
          <a:p>
            <a:pPr algn="ctr"/>
            <a:r>
              <a:rPr lang="en-US" sz="1400" b="1" i="1"/>
              <a:t>16.25 pieces of litter per 100 metres</a:t>
            </a:r>
            <a:br>
              <a:rPr lang="sv-SE"/>
            </a:br>
            <a:endParaRPr lang="sv-SE"/>
          </a:p>
        </p:txBody>
      </p:sp>
      <p:sp>
        <p:nvSpPr>
          <p:cNvPr id="8" name="TextBox 7">
            <a:extLst>
              <a:ext uri="{FF2B5EF4-FFF2-40B4-BE49-F238E27FC236}">
                <a16:creationId xmlns:a16="http://schemas.microsoft.com/office/drawing/2014/main" id="{AE550200-4717-4126-6875-D8A7B0E0CEBC}"/>
              </a:ext>
            </a:extLst>
          </p:cNvPr>
          <p:cNvSpPr txBox="1"/>
          <p:nvPr/>
        </p:nvSpPr>
        <p:spPr>
          <a:xfrm>
            <a:off x="6220174" y="2470418"/>
            <a:ext cx="1424539" cy="338554"/>
          </a:xfrm>
          <a:prstGeom prst="rect">
            <a:avLst/>
          </a:prstGeom>
          <a:noFill/>
        </p:spPr>
        <p:txBody>
          <a:bodyPr wrap="square" rtlCol="0">
            <a:spAutoFit/>
          </a:bodyPr>
          <a:lstStyle/>
          <a:p>
            <a:r>
              <a:rPr lang="sv-SE" sz="1600" b="1">
                <a:solidFill>
                  <a:schemeClr val="bg1"/>
                </a:solidFill>
              </a:rPr>
              <a:t>35 ggr mer</a:t>
            </a:r>
          </a:p>
        </p:txBody>
      </p:sp>
      <p:pic>
        <p:nvPicPr>
          <p:cNvPr id="10" name="Picture 9" descr="A graph with numbers and a bar&#10;&#10;AI-generated content may be incorrect.">
            <a:extLst>
              <a:ext uri="{FF2B5EF4-FFF2-40B4-BE49-F238E27FC236}">
                <a16:creationId xmlns:a16="http://schemas.microsoft.com/office/drawing/2014/main" id="{F2B05287-2429-A646-06B5-F51AAB5F4A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8565" y="2222133"/>
            <a:ext cx="2865122" cy="2161660"/>
          </a:xfrm>
          <a:prstGeom prst="rect">
            <a:avLst/>
          </a:prstGeom>
        </p:spPr>
      </p:pic>
    </p:spTree>
    <p:extLst>
      <p:ext uri="{BB962C8B-B14F-4D97-AF65-F5344CB8AC3E}">
        <p14:creationId xmlns:p14="http://schemas.microsoft.com/office/powerpoint/2010/main" val="2991742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man, ung, tårta, sitter&#10;&#10;Automatiskt genererad beskrivning">
            <a:extLst>
              <a:ext uri="{FF2B5EF4-FFF2-40B4-BE49-F238E27FC236}">
                <a16:creationId xmlns:a16="http://schemas.microsoft.com/office/drawing/2014/main" id="{AA9F3AA5-7C70-44D5-A401-FB96D1F64190}"/>
              </a:ext>
            </a:extLst>
          </p:cNvPr>
          <p:cNvPicPr>
            <a:picLocks noChangeAspect="1"/>
          </p:cNvPicPr>
          <p:nvPr/>
        </p:nvPicPr>
        <p:blipFill>
          <a:blip r:embed="rId3">
            <a:extLst>
              <a:ext uri="{28A0092B-C50C-407E-A947-70E740481C1C}">
                <a14:useLocalDpi xmlns:a14="http://schemas.microsoft.com/office/drawing/2010/main" val="0"/>
              </a:ext>
            </a:extLst>
          </a:blip>
          <a:srcRect r="2581" b="16185"/>
          <a:stretch>
            <a:fillRect/>
          </a:stretch>
        </p:blipFill>
        <p:spPr>
          <a:xfrm>
            <a:off x="-1" y="957644"/>
            <a:ext cx="12192001" cy="5900356"/>
          </a:xfrm>
          <a:prstGeom prst="rect">
            <a:avLst/>
          </a:prstGeom>
        </p:spPr>
      </p:pic>
      <p:sp>
        <p:nvSpPr>
          <p:cNvPr id="6" name="Title 1">
            <a:extLst>
              <a:ext uri="{FF2B5EF4-FFF2-40B4-BE49-F238E27FC236}">
                <a16:creationId xmlns:a16="http://schemas.microsoft.com/office/drawing/2014/main" id="{2E7C71C9-5C8E-4AE1-A58C-7CE48623F0F3}"/>
              </a:ext>
            </a:extLst>
          </p:cNvPr>
          <p:cNvSpPr>
            <a:spLocks noGrp="1"/>
          </p:cNvSpPr>
          <p:nvPr>
            <p:ph type="title" idx="4294967295"/>
          </p:nvPr>
        </p:nvSpPr>
        <p:spPr>
          <a:xfrm>
            <a:off x="165100" y="1314450"/>
            <a:ext cx="8978900" cy="993775"/>
          </a:xfrm>
        </p:spPr>
        <p:txBody>
          <a:bodyPr>
            <a:noAutofit/>
          </a:bodyPr>
          <a:lstStyle/>
          <a:p>
            <a:pPr algn="ctr">
              <a:lnSpc>
                <a:spcPts val="2200"/>
              </a:lnSpc>
              <a:defRPr/>
            </a:pPr>
            <a:r>
              <a:rPr lang="sv-SE" sz="3600">
                <a:solidFill>
                  <a:schemeClr val="bg1"/>
                </a:solidFill>
                <a:highlight>
                  <a:srgbClr val="002365"/>
                </a:highlight>
                <a:latin typeface="Verdana" panose="020B0604030504040204" pitchFamily="34" charset="0"/>
                <a:ea typeface="Verdana" panose="020B0604030504040204" pitchFamily="34" charset="0"/>
              </a:rPr>
              <a:t>Landfill </a:t>
            </a:r>
            <a:br>
              <a:rPr lang="sv-SE" sz="3600">
                <a:solidFill>
                  <a:schemeClr val="bg1"/>
                </a:solidFill>
                <a:highlight>
                  <a:srgbClr val="002365"/>
                </a:highlight>
                <a:latin typeface="Verdana" panose="020B0604030504040204" pitchFamily="34" charset="0"/>
                <a:ea typeface="Verdana" panose="020B0604030504040204" pitchFamily="34" charset="0"/>
              </a:rPr>
            </a:br>
            <a:r>
              <a:rPr lang="en-US" sz="1800">
                <a:solidFill>
                  <a:schemeClr val="bg1"/>
                </a:solidFill>
                <a:highlight>
                  <a:srgbClr val="002365"/>
                </a:highlight>
              </a:rPr>
              <a:t>In many EU member states, landfill is still used extensively</a:t>
            </a:r>
            <a:r>
              <a:rPr lang="sv-SE" sz="1800">
                <a:solidFill>
                  <a:prstClr val="white"/>
                </a:solidFill>
                <a:highlight>
                  <a:srgbClr val="002365"/>
                </a:highlight>
                <a:latin typeface="Verdana" panose="020B0604030504040204" pitchFamily="34" charset="0"/>
                <a:ea typeface="Verdana" panose="020B0604030504040204" pitchFamily="34" charset="0"/>
              </a:rPr>
              <a:t>.</a:t>
            </a:r>
            <a:br>
              <a:rPr lang="sv-SE" sz="1800">
                <a:solidFill>
                  <a:prstClr val="white"/>
                </a:solidFill>
                <a:highlight>
                  <a:srgbClr val="002365"/>
                </a:highlight>
                <a:latin typeface="Verdana" panose="020B0604030504040204" pitchFamily="34" charset="0"/>
                <a:ea typeface="Verdana" panose="020B0604030504040204" pitchFamily="34" charset="0"/>
              </a:rPr>
            </a:br>
            <a:r>
              <a:rPr lang="en-US" sz="1400">
                <a:solidFill>
                  <a:schemeClr val="bg1"/>
                </a:solidFill>
                <a:highlight>
                  <a:srgbClr val="002365"/>
                </a:highlight>
              </a:rPr>
              <a:t>A bulky and complex fraction, with a large share of historical waste remaining in harbours, on land areas, and in nature.</a:t>
            </a:r>
            <a:endParaRPr lang="en-US" sz="1800">
              <a:solidFill>
                <a:schemeClr val="bg1"/>
              </a:solidFill>
              <a:highlight>
                <a:srgbClr val="002365"/>
              </a:highlight>
            </a:endParaRPr>
          </a:p>
        </p:txBody>
      </p:sp>
      <p:sp>
        <p:nvSpPr>
          <p:cNvPr id="7" name="TextBox 6">
            <a:extLst>
              <a:ext uri="{FF2B5EF4-FFF2-40B4-BE49-F238E27FC236}">
                <a16:creationId xmlns:a16="http://schemas.microsoft.com/office/drawing/2014/main" id="{FA4B9F64-3FCA-4E03-B5D5-1065E26237C1}"/>
              </a:ext>
            </a:extLst>
          </p:cNvPr>
          <p:cNvSpPr txBox="1"/>
          <p:nvPr/>
        </p:nvSpPr>
        <p:spPr>
          <a:xfrm>
            <a:off x="1557319" y="5460765"/>
            <a:ext cx="2624744" cy="507831"/>
          </a:xfrm>
          <a:prstGeom prst="rect">
            <a:avLst/>
          </a:prstGeom>
          <a:noFill/>
        </p:spPr>
        <p:txBody>
          <a:bodyPr wrap="square" rtlCol="0">
            <a:spAutoFit/>
          </a:bodyPr>
          <a:lstStyle/>
          <a:p>
            <a:r>
              <a:rPr lang="sv-SE" sz="900" dirty="0">
                <a:solidFill>
                  <a:schemeClr val="bg1"/>
                </a:solidFill>
                <a:latin typeface="Cocogoose Pro" panose="00000500000000000000" pitchFamily="2" charset="0"/>
              </a:rPr>
              <a:t>Foto: </a:t>
            </a:r>
          </a:p>
          <a:p>
            <a:r>
              <a:rPr lang="sv-SE" sz="900" dirty="0">
                <a:solidFill>
                  <a:schemeClr val="bg1"/>
                </a:solidFill>
                <a:latin typeface="Cocogoose Pro" panose="00000500000000000000" pitchFamily="2" charset="0"/>
              </a:rPr>
              <a:t>Maja Kristin Nylander </a:t>
            </a:r>
          </a:p>
          <a:p>
            <a:r>
              <a:rPr lang="sv-SE" sz="900" dirty="0">
                <a:solidFill>
                  <a:schemeClr val="bg1"/>
                </a:solidFill>
                <a:latin typeface="Cocogoose Pro" panose="00000500000000000000" pitchFamily="2" charset="0"/>
              </a:rPr>
              <a:t>Kommunal</a:t>
            </a:r>
          </a:p>
        </p:txBody>
      </p:sp>
    </p:spTree>
    <p:extLst>
      <p:ext uri="{BB962C8B-B14F-4D97-AF65-F5344CB8AC3E}">
        <p14:creationId xmlns:p14="http://schemas.microsoft.com/office/powerpoint/2010/main" val="2489718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himmel, klädsel, utomhus, mark&#10;&#10;Automatiskt genererad beskrivning">
            <a:extLst>
              <a:ext uri="{FF2B5EF4-FFF2-40B4-BE49-F238E27FC236}">
                <a16:creationId xmlns:a16="http://schemas.microsoft.com/office/drawing/2014/main" id="{254F0850-47E0-8B32-2393-B06FE0DC4EE0}"/>
              </a:ext>
            </a:extLst>
          </p:cNvPr>
          <p:cNvPicPr>
            <a:picLocks noChangeAspect="1"/>
          </p:cNvPicPr>
          <p:nvPr/>
        </p:nvPicPr>
        <p:blipFill>
          <a:blip r:embed="rId3">
            <a:extLst>
              <a:ext uri="{28A0092B-C50C-407E-A947-70E740481C1C}">
                <a14:useLocalDpi xmlns:a14="http://schemas.microsoft.com/office/drawing/2010/main" val="0"/>
              </a:ext>
            </a:extLst>
          </a:blip>
          <a:srcRect l="6853" r="36167"/>
          <a:stretch/>
        </p:blipFill>
        <p:spPr>
          <a:xfrm>
            <a:off x="10503" y="2767886"/>
            <a:ext cx="3756280" cy="3710010"/>
          </a:xfrm>
          <a:prstGeom prst="rect">
            <a:avLst/>
          </a:prstGeom>
        </p:spPr>
      </p:pic>
      <p:sp>
        <p:nvSpPr>
          <p:cNvPr id="2" name="Rubrik 1">
            <a:extLst>
              <a:ext uri="{FF2B5EF4-FFF2-40B4-BE49-F238E27FC236}">
                <a16:creationId xmlns:a16="http://schemas.microsoft.com/office/drawing/2014/main" id="{0C5E89F5-4BDB-04A8-D784-A2F8F3E20291}"/>
              </a:ext>
            </a:extLst>
          </p:cNvPr>
          <p:cNvSpPr>
            <a:spLocks noGrp="1"/>
          </p:cNvSpPr>
          <p:nvPr>
            <p:ph type="title" idx="4294967295"/>
          </p:nvPr>
        </p:nvSpPr>
        <p:spPr>
          <a:xfrm>
            <a:off x="-109183" y="1201027"/>
            <a:ext cx="12301183" cy="1327150"/>
          </a:xfrm>
        </p:spPr>
        <p:txBody>
          <a:bodyPr>
            <a:normAutofit/>
          </a:bodyPr>
          <a:lstStyle/>
          <a:p>
            <a:pPr algn="ctr"/>
            <a:r>
              <a:rPr lang="en-US" sz="2400"/>
              <a:t>Everything is based on collaboration and resource efficiency.</a:t>
            </a:r>
            <a:endParaRPr lang="en-GB" sz="2400" b="1" dirty="0">
              <a:solidFill>
                <a:srgbClr val="002365"/>
              </a:solidFill>
            </a:endParaRPr>
          </a:p>
        </p:txBody>
      </p:sp>
      <p:pic>
        <p:nvPicPr>
          <p:cNvPr id="1026" name="Picture 2" descr="Två personer som städar längs den klippiga strandkanten.">
            <a:extLst>
              <a:ext uri="{FF2B5EF4-FFF2-40B4-BE49-F238E27FC236}">
                <a16:creationId xmlns:a16="http://schemas.microsoft.com/office/drawing/2014/main" id="{EE211BB1-9F0C-C156-7156-5A30CA2554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100" r="-930"/>
          <a:stretch>
            <a:fillRect/>
          </a:stretch>
        </p:blipFill>
        <p:spPr bwMode="auto">
          <a:xfrm>
            <a:off x="3766783" y="2767885"/>
            <a:ext cx="5187989" cy="37203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Kan vara en bild av träslöjd">
            <a:extLst>
              <a:ext uri="{FF2B5EF4-FFF2-40B4-BE49-F238E27FC236}">
                <a16:creationId xmlns:a16="http://schemas.microsoft.com/office/drawing/2014/main" id="{989F45A3-193E-C4D0-BEEF-34B3786747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489" t="-111" r="6622" b="111"/>
          <a:stretch/>
        </p:blipFill>
        <p:spPr bwMode="auto">
          <a:xfrm>
            <a:off x="8894212" y="2767885"/>
            <a:ext cx="3297788" cy="3710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503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elektronik, foto, skärm, TV&#10;&#10;Automatiskt genererad beskrivning">
            <a:extLst>
              <a:ext uri="{FF2B5EF4-FFF2-40B4-BE49-F238E27FC236}">
                <a16:creationId xmlns:a16="http://schemas.microsoft.com/office/drawing/2014/main" id="{1F3E7D89-0B35-40E3-993D-ED0AF0084BC0}"/>
              </a:ext>
            </a:extLst>
          </p:cNvPr>
          <p:cNvPicPr>
            <a:picLocks noChangeAspect="1"/>
          </p:cNvPicPr>
          <p:nvPr/>
        </p:nvPicPr>
        <p:blipFill rotWithShape="1">
          <a:blip r:embed="rId3">
            <a:extLst>
              <a:ext uri="{28A0092B-C50C-407E-A947-70E740481C1C}">
                <a14:useLocalDpi xmlns:a14="http://schemas.microsoft.com/office/drawing/2010/main" val="0"/>
              </a:ext>
            </a:extLst>
          </a:blip>
          <a:srcRect l="11950" t="11206" r="15390" b="15603"/>
          <a:stretch/>
        </p:blipFill>
        <p:spPr>
          <a:xfrm>
            <a:off x="2677505" y="462288"/>
            <a:ext cx="6836989" cy="5165279"/>
          </a:xfrm>
          <a:prstGeom prst="rect">
            <a:avLst/>
          </a:prstGeom>
        </p:spPr>
      </p:pic>
      <p:pic>
        <p:nvPicPr>
          <p:cNvPr id="3" name="Bildobjekt 2" descr="En bild som visar tecken&#10;&#10;Automatiskt genererad beskrivning">
            <a:extLst>
              <a:ext uri="{FF2B5EF4-FFF2-40B4-BE49-F238E27FC236}">
                <a16:creationId xmlns:a16="http://schemas.microsoft.com/office/drawing/2014/main" id="{5FE2F77C-8811-4EBE-8512-F94C4FE241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3575" y="1738720"/>
            <a:ext cx="539651" cy="698820"/>
          </a:xfrm>
          <a:prstGeom prst="rect">
            <a:avLst/>
          </a:prstGeom>
        </p:spPr>
      </p:pic>
      <p:pic>
        <p:nvPicPr>
          <p:cNvPr id="9" name="Bildobjekt 8" descr="En bild som visar ritning, mat&#10;&#10;Automatiskt genererad beskrivning">
            <a:extLst>
              <a:ext uri="{FF2B5EF4-FFF2-40B4-BE49-F238E27FC236}">
                <a16:creationId xmlns:a16="http://schemas.microsoft.com/office/drawing/2014/main" id="{23C1AED5-7596-41A7-8B3A-414CC51F3A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4619" y="2694657"/>
            <a:ext cx="1118290" cy="295548"/>
          </a:xfrm>
          <a:prstGeom prst="rect">
            <a:avLst/>
          </a:prstGeom>
        </p:spPr>
      </p:pic>
      <p:pic>
        <p:nvPicPr>
          <p:cNvPr id="11" name="Bildobjekt 10">
            <a:extLst>
              <a:ext uri="{FF2B5EF4-FFF2-40B4-BE49-F238E27FC236}">
                <a16:creationId xmlns:a16="http://schemas.microsoft.com/office/drawing/2014/main" id="{80CFBD80-A645-4A7C-B83A-BDEB9F992D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9430" y="2384425"/>
            <a:ext cx="1717990" cy="678606"/>
          </a:xfrm>
          <a:prstGeom prst="rect">
            <a:avLst/>
          </a:prstGeom>
        </p:spPr>
      </p:pic>
      <p:pic>
        <p:nvPicPr>
          <p:cNvPr id="13" name="Bildobjekt 12" descr="En bild som visar objekt, bärbar dator, klocka, skärm&#10;&#10;Automatiskt genererad beskrivning">
            <a:extLst>
              <a:ext uri="{FF2B5EF4-FFF2-40B4-BE49-F238E27FC236}">
                <a16:creationId xmlns:a16="http://schemas.microsoft.com/office/drawing/2014/main" id="{B3C78F92-F796-4D3D-9D8D-7BB9E758BF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7845" y="3932573"/>
            <a:ext cx="1225865" cy="686486"/>
          </a:xfrm>
          <a:prstGeom prst="rect">
            <a:avLst/>
          </a:prstGeom>
        </p:spPr>
      </p:pic>
      <p:sp>
        <p:nvSpPr>
          <p:cNvPr id="8" name="Title 1">
            <a:extLst>
              <a:ext uri="{FF2B5EF4-FFF2-40B4-BE49-F238E27FC236}">
                <a16:creationId xmlns:a16="http://schemas.microsoft.com/office/drawing/2014/main" id="{1AA0D6CD-D642-4FF5-92A2-EFA29F5437BA}"/>
              </a:ext>
            </a:extLst>
          </p:cNvPr>
          <p:cNvSpPr txBox="1">
            <a:spLocks/>
          </p:cNvSpPr>
          <p:nvPr/>
        </p:nvSpPr>
        <p:spPr>
          <a:xfrm>
            <a:off x="2152650" y="4929263"/>
            <a:ext cx="7886700" cy="99417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b="1">
                <a:solidFill>
                  <a:schemeClr val="bg1"/>
                </a:solidFill>
                <a:highlight>
                  <a:srgbClr val="002365"/>
                </a:highlight>
                <a:latin typeface="+mn-lt"/>
                <a:ea typeface="Verdana" panose="020B0604030504040204" pitchFamily="34" charset="0"/>
              </a:rPr>
              <a:t>National collection system since 2019</a:t>
            </a:r>
            <a:endParaRPr lang="sv-SE" sz="3000" b="1" dirty="0">
              <a:solidFill>
                <a:schemeClr val="bg1"/>
              </a:solidFill>
              <a:highlight>
                <a:srgbClr val="002365"/>
              </a:highlight>
              <a:latin typeface="+mn-lt"/>
              <a:ea typeface="Verdana" panose="020B0604030504040204" pitchFamily="34" charset="0"/>
            </a:endParaRPr>
          </a:p>
        </p:txBody>
      </p:sp>
      <p:pic>
        <p:nvPicPr>
          <p:cNvPr id="10" name="Bildobjekt 9">
            <a:extLst>
              <a:ext uri="{FF2B5EF4-FFF2-40B4-BE49-F238E27FC236}">
                <a16:creationId xmlns:a16="http://schemas.microsoft.com/office/drawing/2014/main" id="{F8A5D18A-190A-4A3C-9FB2-1B872C3F28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44293" y="3044928"/>
            <a:ext cx="1275156" cy="719765"/>
          </a:xfrm>
          <a:prstGeom prst="rect">
            <a:avLst/>
          </a:prstGeom>
        </p:spPr>
      </p:pic>
    </p:spTree>
    <p:extLst>
      <p:ext uri="{BB962C8B-B14F-4D97-AF65-F5344CB8AC3E}">
        <p14:creationId xmlns:p14="http://schemas.microsoft.com/office/powerpoint/2010/main" val="61506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sitter, stapel, grön, paraply&#10;&#10;Automatiskt genererad beskrivning">
            <a:extLst>
              <a:ext uri="{FF2B5EF4-FFF2-40B4-BE49-F238E27FC236}">
                <a16:creationId xmlns:a16="http://schemas.microsoft.com/office/drawing/2014/main" id="{5DE33AB6-85B5-4B60-BAD4-BF170D04B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68986"/>
            <a:ext cx="12199227" cy="6237032"/>
          </a:xfrm>
          <a:prstGeom prst="rect">
            <a:avLst/>
          </a:prstGeom>
        </p:spPr>
      </p:pic>
      <p:sp>
        <p:nvSpPr>
          <p:cNvPr id="6" name="Title 1">
            <a:extLst>
              <a:ext uri="{FF2B5EF4-FFF2-40B4-BE49-F238E27FC236}">
                <a16:creationId xmlns:a16="http://schemas.microsoft.com/office/drawing/2014/main" id="{2E7C71C9-5C8E-4AE1-A58C-7CE48623F0F3}"/>
              </a:ext>
            </a:extLst>
          </p:cNvPr>
          <p:cNvSpPr>
            <a:spLocks noGrp="1"/>
          </p:cNvSpPr>
          <p:nvPr>
            <p:ph type="title" idx="4294967295"/>
          </p:nvPr>
        </p:nvSpPr>
        <p:spPr>
          <a:xfrm>
            <a:off x="5055926" y="1441285"/>
            <a:ext cx="6449137" cy="1987715"/>
          </a:xfrm>
        </p:spPr>
        <p:txBody>
          <a:bodyPr>
            <a:noAutofit/>
          </a:bodyPr>
          <a:lstStyle/>
          <a:p>
            <a:pPr>
              <a:lnSpc>
                <a:spcPct val="150000"/>
              </a:lnSpc>
            </a:pPr>
            <a:r>
              <a:rPr lang="sv-SE" sz="3000">
                <a:latin typeface="+mn-lt"/>
                <a:ea typeface="Verdana" panose="020B0604030504040204" pitchFamily="34" charset="0"/>
              </a:rPr>
              <a:t>Used fishinggear, ghostgear </a:t>
            </a:r>
            <a:br>
              <a:rPr lang="sv-SE" sz="3000">
                <a:latin typeface="+mn-lt"/>
                <a:ea typeface="Verdana" panose="020B0604030504040204" pitchFamily="34" charset="0"/>
              </a:rPr>
            </a:br>
            <a:r>
              <a:rPr lang="sv-SE" sz="3000">
                <a:latin typeface="+mn-lt"/>
                <a:ea typeface="Verdana" panose="020B0604030504040204" pitchFamily="34" charset="0"/>
              </a:rPr>
              <a:t>&amp; beach litter </a:t>
            </a:r>
            <a:endParaRPr lang="sv-SE" sz="3000" dirty="0">
              <a:latin typeface="+mn-lt"/>
              <a:ea typeface="Verdana" panose="020B0604030504040204" pitchFamily="34" charset="0"/>
            </a:endParaRPr>
          </a:p>
        </p:txBody>
      </p:sp>
      <p:sp>
        <p:nvSpPr>
          <p:cNvPr id="7" name="TextBox 6">
            <a:extLst>
              <a:ext uri="{FF2B5EF4-FFF2-40B4-BE49-F238E27FC236}">
                <a16:creationId xmlns:a16="http://schemas.microsoft.com/office/drawing/2014/main" id="{FA4B9F64-3FCA-4E03-B5D5-1065E26237C1}"/>
              </a:ext>
            </a:extLst>
          </p:cNvPr>
          <p:cNvSpPr txBox="1"/>
          <p:nvPr/>
        </p:nvSpPr>
        <p:spPr>
          <a:xfrm>
            <a:off x="1598815" y="5381183"/>
            <a:ext cx="2624744" cy="507831"/>
          </a:xfrm>
          <a:prstGeom prst="rect">
            <a:avLst/>
          </a:prstGeom>
          <a:noFill/>
        </p:spPr>
        <p:txBody>
          <a:bodyPr wrap="square" rtlCol="0">
            <a:spAutoFit/>
          </a:bodyPr>
          <a:lstStyle/>
          <a:p>
            <a:r>
              <a:rPr lang="sv-SE" sz="900" dirty="0">
                <a:solidFill>
                  <a:schemeClr val="bg1"/>
                </a:solidFill>
                <a:latin typeface="Cocogoose Pro" panose="00000500000000000000" pitchFamily="2" charset="0"/>
              </a:rPr>
              <a:t>Foto: </a:t>
            </a:r>
          </a:p>
          <a:p>
            <a:r>
              <a:rPr lang="sv-SE" sz="900" dirty="0">
                <a:solidFill>
                  <a:schemeClr val="bg1"/>
                </a:solidFill>
                <a:latin typeface="Cocogoose Pro" panose="00000500000000000000" pitchFamily="2" charset="0"/>
              </a:rPr>
              <a:t>Maja Kristin Nylander </a:t>
            </a:r>
          </a:p>
          <a:p>
            <a:r>
              <a:rPr lang="sv-SE" sz="900" dirty="0">
                <a:solidFill>
                  <a:schemeClr val="bg1"/>
                </a:solidFill>
                <a:latin typeface="Cocogoose Pro" panose="00000500000000000000" pitchFamily="2" charset="0"/>
              </a:rPr>
              <a:t>Kommunal</a:t>
            </a:r>
          </a:p>
        </p:txBody>
      </p:sp>
    </p:spTree>
    <p:extLst>
      <p:ext uri="{BB962C8B-B14F-4D97-AF65-F5344CB8AC3E}">
        <p14:creationId xmlns:p14="http://schemas.microsoft.com/office/powerpoint/2010/main" val="142594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B92FA3-5025-4674-A118-0FEAE2D5FC9E}"/>
              </a:ext>
            </a:extLst>
          </p:cNvPr>
          <p:cNvPicPr>
            <a:picLocks noChangeAspect="1"/>
          </p:cNvPicPr>
          <p:nvPr/>
        </p:nvPicPr>
        <p:blipFill rotWithShape="1">
          <a:blip r:embed="rId3">
            <a:extLst>
              <a:ext uri="{28A0092B-C50C-407E-A947-70E740481C1C}">
                <a14:useLocalDpi xmlns:a14="http://schemas.microsoft.com/office/drawing/2010/main" val="0"/>
              </a:ext>
            </a:extLst>
          </a:blip>
          <a:srcRect t="7812" r="27472" b="5762"/>
          <a:stretch/>
        </p:blipFill>
        <p:spPr>
          <a:xfrm>
            <a:off x="4299044" y="982100"/>
            <a:ext cx="7892956" cy="6270275"/>
          </a:xfrm>
          <a:prstGeom prst="rect">
            <a:avLst/>
          </a:prstGeom>
        </p:spPr>
      </p:pic>
      <p:pic>
        <p:nvPicPr>
          <p:cNvPr id="8" name="Bildobjekt 7" descr="En bild som visar person, person, mat, tittar&#10;&#10;Automatiskt genererad beskrivning">
            <a:extLst>
              <a:ext uri="{FF2B5EF4-FFF2-40B4-BE49-F238E27FC236}">
                <a16:creationId xmlns:a16="http://schemas.microsoft.com/office/drawing/2014/main" id="{DDF5727D-8A7D-439E-B9FF-FFE7141156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981206"/>
            <a:ext cx="4299045" cy="6442126"/>
          </a:xfrm>
          <a:prstGeom prst="rect">
            <a:avLst/>
          </a:prstGeom>
        </p:spPr>
      </p:pic>
      <p:sp>
        <p:nvSpPr>
          <p:cNvPr id="6" name="Title 1">
            <a:extLst>
              <a:ext uri="{FF2B5EF4-FFF2-40B4-BE49-F238E27FC236}">
                <a16:creationId xmlns:a16="http://schemas.microsoft.com/office/drawing/2014/main" id="{2E7C71C9-5C8E-4AE1-A58C-7CE48623F0F3}"/>
              </a:ext>
            </a:extLst>
          </p:cNvPr>
          <p:cNvSpPr>
            <a:spLocks noGrp="1"/>
          </p:cNvSpPr>
          <p:nvPr>
            <p:ph type="title" idx="4294967295"/>
          </p:nvPr>
        </p:nvSpPr>
        <p:spPr>
          <a:xfrm>
            <a:off x="711389" y="2435225"/>
            <a:ext cx="7886700" cy="993775"/>
          </a:xfrm>
        </p:spPr>
        <p:txBody>
          <a:bodyPr>
            <a:noAutofit/>
          </a:bodyPr>
          <a:lstStyle/>
          <a:p>
            <a:pPr algn="ctr"/>
            <a:r>
              <a:rPr lang="sv-SE" sz="3000">
                <a:solidFill>
                  <a:schemeClr val="bg1"/>
                </a:solidFill>
                <a:highlight>
                  <a:srgbClr val="B80F00"/>
                </a:highlight>
                <a:latin typeface="+mn-lt"/>
                <a:ea typeface="Verdana" panose="020B0604030504040204" pitchFamily="34" charset="0"/>
              </a:rPr>
              <a:t>Separating</a:t>
            </a:r>
            <a:br>
              <a:rPr lang="sv-SE" sz="3000">
                <a:solidFill>
                  <a:schemeClr val="bg1"/>
                </a:solidFill>
                <a:highlight>
                  <a:srgbClr val="B80F00"/>
                </a:highlight>
                <a:latin typeface="+mn-lt"/>
                <a:ea typeface="Verdana" panose="020B0604030504040204" pitchFamily="34" charset="0"/>
              </a:rPr>
            </a:br>
            <a:r>
              <a:rPr lang="sv-SE" sz="3000">
                <a:solidFill>
                  <a:schemeClr val="bg1"/>
                </a:solidFill>
                <a:highlight>
                  <a:srgbClr val="B80F00"/>
                </a:highlight>
                <a:latin typeface="+mn-lt"/>
                <a:ea typeface="Verdana" panose="020B0604030504040204" pitchFamily="34" charset="0"/>
              </a:rPr>
              <a:t>&amp; sorting</a:t>
            </a:r>
            <a:br>
              <a:rPr lang="sv-SE" sz="3000">
                <a:solidFill>
                  <a:schemeClr val="bg1"/>
                </a:solidFill>
                <a:highlight>
                  <a:srgbClr val="B80F00"/>
                </a:highlight>
                <a:latin typeface="+mn-lt"/>
                <a:ea typeface="Verdana" panose="020B0604030504040204" pitchFamily="34" charset="0"/>
              </a:rPr>
            </a:br>
            <a:br>
              <a:rPr lang="sv-SE" sz="3000">
                <a:solidFill>
                  <a:schemeClr val="bg1"/>
                </a:solidFill>
                <a:highlight>
                  <a:srgbClr val="B80F00"/>
                </a:highlight>
                <a:latin typeface="+mn-lt"/>
                <a:ea typeface="Verdana" panose="020B0604030504040204" pitchFamily="34" charset="0"/>
              </a:rPr>
            </a:br>
            <a:r>
              <a:rPr lang="sv-SE" sz="3000">
                <a:solidFill>
                  <a:schemeClr val="bg1"/>
                </a:solidFill>
                <a:highlight>
                  <a:srgbClr val="B80F00"/>
                </a:highlight>
                <a:latin typeface="+mn-lt"/>
                <a:ea typeface="Verdana" panose="020B0604030504040204" pitchFamily="34" charset="0"/>
              </a:rPr>
              <a:t>Reuse or recycle</a:t>
            </a:r>
            <a:endParaRPr lang="sv-SE" sz="3000" dirty="0">
              <a:solidFill>
                <a:schemeClr val="bg1"/>
              </a:solidFill>
              <a:highlight>
                <a:srgbClr val="B80F00"/>
              </a:highlight>
              <a:latin typeface="+mn-lt"/>
              <a:ea typeface="Verdana" panose="020B0604030504040204" pitchFamily="34" charset="0"/>
            </a:endParaRPr>
          </a:p>
        </p:txBody>
      </p:sp>
      <p:sp>
        <p:nvSpPr>
          <p:cNvPr id="7" name="TextBox 6">
            <a:extLst>
              <a:ext uri="{FF2B5EF4-FFF2-40B4-BE49-F238E27FC236}">
                <a16:creationId xmlns:a16="http://schemas.microsoft.com/office/drawing/2014/main" id="{FA4B9F64-3FCA-4E03-B5D5-1065E26237C1}"/>
              </a:ext>
            </a:extLst>
          </p:cNvPr>
          <p:cNvSpPr txBox="1"/>
          <p:nvPr/>
        </p:nvSpPr>
        <p:spPr>
          <a:xfrm>
            <a:off x="8612678" y="5608335"/>
            <a:ext cx="2624744" cy="253916"/>
          </a:xfrm>
          <a:prstGeom prst="rect">
            <a:avLst/>
          </a:prstGeom>
          <a:noFill/>
        </p:spPr>
        <p:txBody>
          <a:bodyPr wrap="square" rtlCol="0">
            <a:spAutoFit/>
          </a:bodyPr>
          <a:lstStyle/>
          <a:p>
            <a:r>
              <a:rPr lang="sv-SE" sz="1050" dirty="0">
                <a:solidFill>
                  <a:schemeClr val="bg1"/>
                </a:solidFill>
                <a:latin typeface="Cocogoose Pro" panose="00000500000000000000" pitchFamily="2" charset="0"/>
              </a:rPr>
              <a:t>Foto: Andreas </a:t>
            </a:r>
            <a:r>
              <a:rPr lang="sv-SE" sz="1050" dirty="0" err="1">
                <a:solidFill>
                  <a:schemeClr val="bg1"/>
                </a:solidFill>
                <a:latin typeface="Cocogoose Pro" panose="00000500000000000000" pitchFamily="2" charset="0"/>
              </a:rPr>
              <a:t>Bardell</a:t>
            </a:r>
            <a:r>
              <a:rPr lang="sv-SE" sz="1050" dirty="0">
                <a:solidFill>
                  <a:schemeClr val="bg1"/>
                </a:solidFill>
                <a:latin typeface="Cocogoose Pro" panose="00000500000000000000" pitchFamily="2" charset="0"/>
              </a:rPr>
              <a:t> / Aftonbladet</a:t>
            </a:r>
          </a:p>
        </p:txBody>
      </p:sp>
    </p:spTree>
    <p:extLst>
      <p:ext uri="{BB962C8B-B14F-4D97-AF65-F5344CB8AC3E}">
        <p14:creationId xmlns:p14="http://schemas.microsoft.com/office/powerpoint/2010/main" val="3287211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klippa, utomhus, stenig, mat&#10;&#10;Automatiskt genererad beskrivning">
            <a:extLst>
              <a:ext uri="{FF2B5EF4-FFF2-40B4-BE49-F238E27FC236}">
                <a16:creationId xmlns:a16="http://schemas.microsoft.com/office/drawing/2014/main" id="{D44A521F-EB39-4497-ABB4-6AF47F888115}"/>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1316" r="6600"/>
          <a:stretch/>
        </p:blipFill>
        <p:spPr>
          <a:xfrm>
            <a:off x="0" y="980727"/>
            <a:ext cx="12192000" cy="8001001"/>
          </a:xfrm>
          <a:prstGeom prst="rect">
            <a:avLst/>
          </a:prstGeom>
        </p:spPr>
      </p:pic>
      <p:sp>
        <p:nvSpPr>
          <p:cNvPr id="5" name="Title 1">
            <a:extLst>
              <a:ext uri="{FF2B5EF4-FFF2-40B4-BE49-F238E27FC236}">
                <a16:creationId xmlns:a16="http://schemas.microsoft.com/office/drawing/2014/main" id="{55200809-2629-482C-85EF-D90B6C70BFC7}"/>
              </a:ext>
            </a:extLst>
          </p:cNvPr>
          <p:cNvSpPr txBox="1">
            <a:spLocks/>
          </p:cNvSpPr>
          <p:nvPr/>
        </p:nvSpPr>
        <p:spPr bwMode="auto">
          <a:xfrm>
            <a:off x="916927" y="5056156"/>
            <a:ext cx="4578843" cy="57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D5D6D7"/>
                  </a:outerShdw>
                </a:effectLst>
              </a14:hiddenEffects>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1" kern="1200">
                <a:solidFill>
                  <a:srgbClr val="002365"/>
                </a:solidFill>
                <a:latin typeface="+mj-lt"/>
                <a:ea typeface="+mj-ea"/>
                <a:cs typeface="+mj-cs"/>
              </a:defRPr>
            </a:lvl1pPr>
            <a:lvl2pPr algn="l" rtl="0" eaLnBrk="0" fontAlgn="base" hangingPunct="0">
              <a:spcBef>
                <a:spcPct val="0"/>
              </a:spcBef>
              <a:spcAft>
                <a:spcPct val="0"/>
              </a:spcAft>
              <a:defRPr sz="3600" b="1">
                <a:solidFill>
                  <a:srgbClr val="002365"/>
                </a:solidFill>
                <a:latin typeface="Verdana" panose="020B0604030504040204" pitchFamily="34" charset="0"/>
              </a:defRPr>
            </a:lvl2pPr>
            <a:lvl3pPr algn="l" rtl="0" eaLnBrk="0" fontAlgn="base" hangingPunct="0">
              <a:spcBef>
                <a:spcPct val="0"/>
              </a:spcBef>
              <a:spcAft>
                <a:spcPct val="0"/>
              </a:spcAft>
              <a:defRPr sz="3600" b="1">
                <a:solidFill>
                  <a:srgbClr val="002365"/>
                </a:solidFill>
                <a:latin typeface="Verdana" panose="020B0604030504040204" pitchFamily="34" charset="0"/>
              </a:defRPr>
            </a:lvl3pPr>
            <a:lvl4pPr algn="l" rtl="0" eaLnBrk="0" fontAlgn="base" hangingPunct="0">
              <a:spcBef>
                <a:spcPct val="0"/>
              </a:spcBef>
              <a:spcAft>
                <a:spcPct val="0"/>
              </a:spcAft>
              <a:defRPr sz="3600" b="1">
                <a:solidFill>
                  <a:srgbClr val="002365"/>
                </a:solidFill>
                <a:latin typeface="Verdana" panose="020B0604030504040204" pitchFamily="34" charset="0"/>
              </a:defRPr>
            </a:lvl4pPr>
            <a:lvl5pPr algn="l" rtl="0" eaLnBrk="0" fontAlgn="base" hangingPunct="0">
              <a:spcBef>
                <a:spcPct val="0"/>
              </a:spcBef>
              <a:spcAft>
                <a:spcPct val="0"/>
              </a:spcAft>
              <a:defRPr sz="3600" b="1">
                <a:solidFill>
                  <a:srgbClr val="002365"/>
                </a:solidFill>
                <a:latin typeface="Verdana" panose="020B0604030504040204" pitchFamily="34" charset="0"/>
              </a:defRPr>
            </a:lvl5pPr>
            <a:lvl6pPr marL="457200" algn="l" rtl="0" fontAlgn="base">
              <a:spcBef>
                <a:spcPct val="0"/>
              </a:spcBef>
              <a:spcAft>
                <a:spcPct val="0"/>
              </a:spcAft>
              <a:defRPr sz="3600" b="1">
                <a:solidFill>
                  <a:srgbClr val="002365"/>
                </a:solidFill>
                <a:latin typeface="Verdana" panose="020B0604030504040204" pitchFamily="34" charset="0"/>
              </a:defRPr>
            </a:lvl6pPr>
            <a:lvl7pPr marL="914400" algn="l" rtl="0" fontAlgn="base">
              <a:spcBef>
                <a:spcPct val="0"/>
              </a:spcBef>
              <a:spcAft>
                <a:spcPct val="0"/>
              </a:spcAft>
              <a:defRPr sz="3600" b="1">
                <a:solidFill>
                  <a:srgbClr val="002365"/>
                </a:solidFill>
                <a:latin typeface="Verdana" panose="020B0604030504040204" pitchFamily="34" charset="0"/>
              </a:defRPr>
            </a:lvl7pPr>
            <a:lvl8pPr marL="1371600" algn="l" rtl="0" fontAlgn="base">
              <a:spcBef>
                <a:spcPct val="0"/>
              </a:spcBef>
              <a:spcAft>
                <a:spcPct val="0"/>
              </a:spcAft>
              <a:defRPr sz="3600" b="1">
                <a:solidFill>
                  <a:srgbClr val="002365"/>
                </a:solidFill>
                <a:latin typeface="Verdana" panose="020B0604030504040204" pitchFamily="34" charset="0"/>
              </a:defRPr>
            </a:lvl8pPr>
            <a:lvl9pPr marL="1828800" algn="l" rtl="0" fontAlgn="base">
              <a:spcBef>
                <a:spcPct val="0"/>
              </a:spcBef>
              <a:spcAft>
                <a:spcPct val="0"/>
              </a:spcAft>
              <a:defRPr sz="3600" b="1">
                <a:solidFill>
                  <a:srgbClr val="002365"/>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sz="105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 </a:t>
            </a:r>
            <a:br>
              <a:rPr kumimoji="0" lang="sv-SE" sz="105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br>
            <a:r>
              <a:rPr kumimoji="0" lang="sv-SE" sz="12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2020 </a:t>
            </a:r>
            <a:r>
              <a:rPr kumimoji="0" lang="sv-SE" sz="12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collected</a:t>
            </a:r>
            <a:r>
              <a:rPr kumimoji="0" lang="sv-SE" sz="12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a:t>
            </a: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sv-SE" sz="1400" b="1" i="0" u="none" strike="noStrike" kern="1200" cap="none" spc="0" normalizeH="0" baseline="0" noProof="0" dirty="0">
                <a:ln>
                  <a:noFill/>
                </a:ln>
                <a:solidFill>
                  <a:prstClr val="white"/>
                </a:solidFill>
                <a:effectLst/>
                <a:highlight>
                  <a:srgbClr val="002365"/>
                </a:highlight>
                <a:uLnTx/>
                <a:uFillTx/>
                <a:latin typeface="Ergo Com Bold" panose="020B0804030000020004" pitchFamily="34" charset="0"/>
                <a:ea typeface="Verdana" panose="020B0604030504040204" pitchFamily="34" charset="0"/>
                <a:cs typeface="+mj-cs"/>
              </a:rPr>
            </a:br>
            <a:r>
              <a:rPr lang="sv-SE" sz="1000" b="0" dirty="0" err="1">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176 ton </a:t>
            </a:r>
            <a:b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b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Fishing</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gear</a:t>
            </a:r>
            <a:endPar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b="0" dirty="0" err="1">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18 ton</a:t>
            </a: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dirty="0">
                <a:solidFill>
                  <a:prstClr val="white"/>
                </a:solidFill>
                <a:highlight>
                  <a:srgbClr val="002365"/>
                </a:highlight>
                <a:latin typeface="Verdana" panose="020B0604030504040204" pitchFamily="34" charset="0"/>
                <a:ea typeface="Verdana" panose="020B0604030504040204" pitchFamily="34" charset="0"/>
              </a:rPr>
              <a:t>Beach</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litter</a:t>
            </a:r>
            <a:endPar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9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endParaRPr>
          </a:p>
        </p:txBody>
      </p:sp>
      <p:sp>
        <p:nvSpPr>
          <p:cNvPr id="2" name="Title 1">
            <a:extLst>
              <a:ext uri="{FF2B5EF4-FFF2-40B4-BE49-F238E27FC236}">
                <a16:creationId xmlns:a16="http://schemas.microsoft.com/office/drawing/2014/main" id="{12EDCA6A-A08A-EAE7-3E38-2817005F51E3}"/>
              </a:ext>
            </a:extLst>
          </p:cNvPr>
          <p:cNvSpPr txBox="1">
            <a:spLocks/>
          </p:cNvSpPr>
          <p:nvPr/>
        </p:nvSpPr>
        <p:spPr bwMode="auto">
          <a:xfrm>
            <a:off x="3000025" y="5042678"/>
            <a:ext cx="2954308" cy="57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D5D6D7"/>
                  </a:outerShdw>
                </a:effectLst>
              </a14:hiddenEffects>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1" kern="1200">
                <a:solidFill>
                  <a:srgbClr val="002365"/>
                </a:solidFill>
                <a:latin typeface="+mj-lt"/>
                <a:ea typeface="+mj-ea"/>
                <a:cs typeface="+mj-cs"/>
              </a:defRPr>
            </a:lvl1pPr>
            <a:lvl2pPr algn="l" rtl="0" eaLnBrk="0" fontAlgn="base" hangingPunct="0">
              <a:spcBef>
                <a:spcPct val="0"/>
              </a:spcBef>
              <a:spcAft>
                <a:spcPct val="0"/>
              </a:spcAft>
              <a:defRPr sz="3600" b="1">
                <a:solidFill>
                  <a:srgbClr val="002365"/>
                </a:solidFill>
                <a:latin typeface="Verdana" panose="020B0604030504040204" pitchFamily="34" charset="0"/>
              </a:defRPr>
            </a:lvl2pPr>
            <a:lvl3pPr algn="l" rtl="0" eaLnBrk="0" fontAlgn="base" hangingPunct="0">
              <a:spcBef>
                <a:spcPct val="0"/>
              </a:spcBef>
              <a:spcAft>
                <a:spcPct val="0"/>
              </a:spcAft>
              <a:defRPr sz="3600" b="1">
                <a:solidFill>
                  <a:srgbClr val="002365"/>
                </a:solidFill>
                <a:latin typeface="Verdana" panose="020B0604030504040204" pitchFamily="34" charset="0"/>
              </a:defRPr>
            </a:lvl3pPr>
            <a:lvl4pPr algn="l" rtl="0" eaLnBrk="0" fontAlgn="base" hangingPunct="0">
              <a:spcBef>
                <a:spcPct val="0"/>
              </a:spcBef>
              <a:spcAft>
                <a:spcPct val="0"/>
              </a:spcAft>
              <a:defRPr sz="3600" b="1">
                <a:solidFill>
                  <a:srgbClr val="002365"/>
                </a:solidFill>
                <a:latin typeface="Verdana" panose="020B0604030504040204" pitchFamily="34" charset="0"/>
              </a:defRPr>
            </a:lvl4pPr>
            <a:lvl5pPr algn="l" rtl="0" eaLnBrk="0" fontAlgn="base" hangingPunct="0">
              <a:spcBef>
                <a:spcPct val="0"/>
              </a:spcBef>
              <a:spcAft>
                <a:spcPct val="0"/>
              </a:spcAft>
              <a:defRPr sz="3600" b="1">
                <a:solidFill>
                  <a:srgbClr val="002365"/>
                </a:solidFill>
                <a:latin typeface="Verdana" panose="020B0604030504040204" pitchFamily="34" charset="0"/>
              </a:defRPr>
            </a:lvl5pPr>
            <a:lvl6pPr marL="457200" algn="l" rtl="0" fontAlgn="base">
              <a:spcBef>
                <a:spcPct val="0"/>
              </a:spcBef>
              <a:spcAft>
                <a:spcPct val="0"/>
              </a:spcAft>
              <a:defRPr sz="3600" b="1">
                <a:solidFill>
                  <a:srgbClr val="002365"/>
                </a:solidFill>
                <a:latin typeface="Verdana" panose="020B0604030504040204" pitchFamily="34" charset="0"/>
              </a:defRPr>
            </a:lvl6pPr>
            <a:lvl7pPr marL="914400" algn="l" rtl="0" fontAlgn="base">
              <a:spcBef>
                <a:spcPct val="0"/>
              </a:spcBef>
              <a:spcAft>
                <a:spcPct val="0"/>
              </a:spcAft>
              <a:defRPr sz="3600" b="1">
                <a:solidFill>
                  <a:srgbClr val="002365"/>
                </a:solidFill>
                <a:latin typeface="Verdana" panose="020B0604030504040204" pitchFamily="34" charset="0"/>
              </a:defRPr>
            </a:lvl7pPr>
            <a:lvl8pPr marL="1371600" algn="l" rtl="0" fontAlgn="base">
              <a:spcBef>
                <a:spcPct val="0"/>
              </a:spcBef>
              <a:spcAft>
                <a:spcPct val="0"/>
              </a:spcAft>
              <a:defRPr sz="3600" b="1">
                <a:solidFill>
                  <a:srgbClr val="002365"/>
                </a:solidFill>
                <a:latin typeface="Verdana" panose="020B0604030504040204" pitchFamily="34" charset="0"/>
              </a:defRPr>
            </a:lvl8pPr>
            <a:lvl9pPr marL="1828800" algn="l" rtl="0" fontAlgn="base">
              <a:spcBef>
                <a:spcPct val="0"/>
              </a:spcBef>
              <a:spcAft>
                <a:spcPct val="0"/>
              </a:spcAft>
              <a:defRPr sz="3600" b="1">
                <a:solidFill>
                  <a:srgbClr val="002365"/>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sz="105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 </a:t>
            </a:r>
            <a:br>
              <a:rPr kumimoji="0" lang="sv-SE" sz="105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br>
            <a:r>
              <a:rPr kumimoji="0" lang="sv-SE" sz="12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2021 </a:t>
            </a:r>
            <a:r>
              <a:rPr kumimoji="0" lang="sv-SE" sz="12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collected</a:t>
            </a:r>
            <a:r>
              <a:rPr kumimoji="0" lang="sv-SE" sz="12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a:t>
            </a: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sv-SE" sz="1400" b="1" i="0" u="none" strike="noStrike" kern="1200" cap="none" spc="0" normalizeH="0" baseline="0" noProof="0" dirty="0">
                <a:ln>
                  <a:noFill/>
                </a:ln>
                <a:solidFill>
                  <a:prstClr val="white"/>
                </a:solidFill>
                <a:effectLst/>
                <a:highlight>
                  <a:srgbClr val="002365"/>
                </a:highlight>
                <a:uLnTx/>
                <a:uFillTx/>
                <a:latin typeface="Ergo Com Bold" panose="020B0804030000020004" pitchFamily="34" charset="0"/>
                <a:ea typeface="Verdana" panose="020B0604030504040204" pitchFamily="34" charset="0"/>
                <a:cs typeface="+mj-cs"/>
              </a:rPr>
            </a:br>
            <a:r>
              <a:rPr lang="sv-SE" sz="1000" b="0" dirty="0" err="1">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207 ton </a:t>
            </a:r>
            <a:b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b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Fishing</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gear</a:t>
            </a:r>
            <a:endPar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b="0" dirty="0" err="1">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12 ton</a:t>
            </a: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dirty="0">
                <a:solidFill>
                  <a:prstClr val="white"/>
                </a:solidFill>
                <a:highlight>
                  <a:srgbClr val="002365"/>
                </a:highlight>
                <a:latin typeface="Verdana" panose="020B0604030504040204" pitchFamily="34" charset="0"/>
                <a:ea typeface="Verdana" panose="020B0604030504040204" pitchFamily="34" charset="0"/>
              </a:rPr>
              <a:t>Beach </a:t>
            </a: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litter</a:t>
            </a:r>
            <a:endPar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9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endParaRPr>
          </a:p>
        </p:txBody>
      </p:sp>
      <p:sp>
        <p:nvSpPr>
          <p:cNvPr id="11" name="Title 1">
            <a:extLst>
              <a:ext uri="{FF2B5EF4-FFF2-40B4-BE49-F238E27FC236}">
                <a16:creationId xmlns:a16="http://schemas.microsoft.com/office/drawing/2014/main" id="{E5E9E377-EACC-E9B9-7984-6881107B187F}"/>
              </a:ext>
            </a:extLst>
          </p:cNvPr>
          <p:cNvSpPr txBox="1">
            <a:spLocks/>
          </p:cNvSpPr>
          <p:nvPr/>
        </p:nvSpPr>
        <p:spPr bwMode="auto">
          <a:xfrm>
            <a:off x="5137158" y="5042678"/>
            <a:ext cx="2954308" cy="57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D5D6D7"/>
                  </a:outerShdw>
                </a:effectLst>
              </a14:hiddenEffects>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1" kern="1200">
                <a:solidFill>
                  <a:srgbClr val="002365"/>
                </a:solidFill>
                <a:latin typeface="+mj-lt"/>
                <a:ea typeface="+mj-ea"/>
                <a:cs typeface="+mj-cs"/>
              </a:defRPr>
            </a:lvl1pPr>
            <a:lvl2pPr algn="l" rtl="0" eaLnBrk="0" fontAlgn="base" hangingPunct="0">
              <a:spcBef>
                <a:spcPct val="0"/>
              </a:spcBef>
              <a:spcAft>
                <a:spcPct val="0"/>
              </a:spcAft>
              <a:defRPr sz="3600" b="1">
                <a:solidFill>
                  <a:srgbClr val="002365"/>
                </a:solidFill>
                <a:latin typeface="Verdana" panose="020B0604030504040204" pitchFamily="34" charset="0"/>
              </a:defRPr>
            </a:lvl2pPr>
            <a:lvl3pPr algn="l" rtl="0" eaLnBrk="0" fontAlgn="base" hangingPunct="0">
              <a:spcBef>
                <a:spcPct val="0"/>
              </a:spcBef>
              <a:spcAft>
                <a:spcPct val="0"/>
              </a:spcAft>
              <a:defRPr sz="3600" b="1">
                <a:solidFill>
                  <a:srgbClr val="002365"/>
                </a:solidFill>
                <a:latin typeface="Verdana" panose="020B0604030504040204" pitchFamily="34" charset="0"/>
              </a:defRPr>
            </a:lvl3pPr>
            <a:lvl4pPr algn="l" rtl="0" eaLnBrk="0" fontAlgn="base" hangingPunct="0">
              <a:spcBef>
                <a:spcPct val="0"/>
              </a:spcBef>
              <a:spcAft>
                <a:spcPct val="0"/>
              </a:spcAft>
              <a:defRPr sz="3600" b="1">
                <a:solidFill>
                  <a:srgbClr val="002365"/>
                </a:solidFill>
                <a:latin typeface="Verdana" panose="020B0604030504040204" pitchFamily="34" charset="0"/>
              </a:defRPr>
            </a:lvl4pPr>
            <a:lvl5pPr algn="l" rtl="0" eaLnBrk="0" fontAlgn="base" hangingPunct="0">
              <a:spcBef>
                <a:spcPct val="0"/>
              </a:spcBef>
              <a:spcAft>
                <a:spcPct val="0"/>
              </a:spcAft>
              <a:defRPr sz="3600" b="1">
                <a:solidFill>
                  <a:srgbClr val="002365"/>
                </a:solidFill>
                <a:latin typeface="Verdana" panose="020B0604030504040204" pitchFamily="34" charset="0"/>
              </a:defRPr>
            </a:lvl5pPr>
            <a:lvl6pPr marL="457200" algn="l" rtl="0" fontAlgn="base">
              <a:spcBef>
                <a:spcPct val="0"/>
              </a:spcBef>
              <a:spcAft>
                <a:spcPct val="0"/>
              </a:spcAft>
              <a:defRPr sz="3600" b="1">
                <a:solidFill>
                  <a:srgbClr val="002365"/>
                </a:solidFill>
                <a:latin typeface="Verdana" panose="020B0604030504040204" pitchFamily="34" charset="0"/>
              </a:defRPr>
            </a:lvl6pPr>
            <a:lvl7pPr marL="914400" algn="l" rtl="0" fontAlgn="base">
              <a:spcBef>
                <a:spcPct val="0"/>
              </a:spcBef>
              <a:spcAft>
                <a:spcPct val="0"/>
              </a:spcAft>
              <a:defRPr sz="3600" b="1">
                <a:solidFill>
                  <a:srgbClr val="002365"/>
                </a:solidFill>
                <a:latin typeface="Verdana" panose="020B0604030504040204" pitchFamily="34" charset="0"/>
              </a:defRPr>
            </a:lvl7pPr>
            <a:lvl8pPr marL="1371600" algn="l" rtl="0" fontAlgn="base">
              <a:spcBef>
                <a:spcPct val="0"/>
              </a:spcBef>
              <a:spcAft>
                <a:spcPct val="0"/>
              </a:spcAft>
              <a:defRPr sz="3600" b="1">
                <a:solidFill>
                  <a:srgbClr val="002365"/>
                </a:solidFill>
                <a:latin typeface="Verdana" panose="020B0604030504040204" pitchFamily="34" charset="0"/>
              </a:defRPr>
            </a:lvl8pPr>
            <a:lvl9pPr marL="1828800" algn="l" rtl="0" fontAlgn="base">
              <a:spcBef>
                <a:spcPct val="0"/>
              </a:spcBef>
              <a:spcAft>
                <a:spcPct val="0"/>
              </a:spcAft>
              <a:defRPr sz="3600" b="1">
                <a:solidFill>
                  <a:srgbClr val="002365"/>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sz="105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 </a:t>
            </a:r>
            <a:br>
              <a:rPr kumimoji="0" lang="sv-SE" sz="105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br>
            <a:r>
              <a:rPr kumimoji="0" lang="sv-SE" sz="12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2022 </a:t>
            </a:r>
            <a:r>
              <a:rPr kumimoji="0" lang="sv-SE" sz="12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collected</a:t>
            </a:r>
            <a:r>
              <a:rPr kumimoji="0" lang="sv-SE" sz="12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a:t>
            </a: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sv-SE" sz="1400" b="1" i="0" u="none" strike="noStrike" kern="1200" cap="none" spc="0" normalizeH="0" baseline="0" noProof="0" dirty="0">
                <a:ln>
                  <a:noFill/>
                </a:ln>
                <a:solidFill>
                  <a:prstClr val="white"/>
                </a:solidFill>
                <a:effectLst/>
                <a:highlight>
                  <a:srgbClr val="002365"/>
                </a:highlight>
                <a:uLnTx/>
                <a:uFillTx/>
                <a:latin typeface="Ergo Com Bold" panose="020B0804030000020004" pitchFamily="34" charset="0"/>
                <a:ea typeface="Verdana" panose="020B0604030504040204" pitchFamily="34" charset="0"/>
                <a:cs typeface="+mj-cs"/>
              </a:rPr>
            </a:br>
            <a:r>
              <a:rPr lang="sv-SE" sz="1000" b="0" dirty="0" err="1">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152 ton </a:t>
            </a:r>
            <a:b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b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Fishing</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gear</a:t>
            </a:r>
            <a:endPar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b="0" dirty="0" err="1">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16 ton</a:t>
            </a: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dirty="0">
                <a:solidFill>
                  <a:prstClr val="white"/>
                </a:solidFill>
                <a:highlight>
                  <a:srgbClr val="002365"/>
                </a:highlight>
                <a:latin typeface="Verdana" panose="020B0604030504040204" pitchFamily="34" charset="0"/>
                <a:ea typeface="Verdana" panose="020B0604030504040204" pitchFamily="34" charset="0"/>
              </a:rPr>
              <a:t>Beach</a:t>
            </a:r>
            <a:r>
              <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dirty="0" err="1">
                <a:ln>
                  <a:noFill/>
                </a:ln>
                <a:solidFill>
                  <a:prstClr val="white"/>
                </a:solidFill>
                <a:effectLst/>
                <a:highlight>
                  <a:srgbClr val="002365"/>
                </a:highlight>
                <a:uLnTx/>
                <a:uFillTx/>
                <a:latin typeface="Verdana" panose="020B0604030504040204" pitchFamily="34" charset="0"/>
                <a:ea typeface="Verdana" panose="020B0604030504040204" pitchFamily="34" charset="0"/>
              </a:rPr>
              <a:t>litter</a:t>
            </a:r>
            <a:endParaRPr kumimoji="0" lang="sv-SE" sz="1000" b="1"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9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endParaRPr>
          </a:p>
        </p:txBody>
      </p:sp>
      <p:sp>
        <p:nvSpPr>
          <p:cNvPr id="6" name="Title 1">
            <a:extLst>
              <a:ext uri="{FF2B5EF4-FFF2-40B4-BE49-F238E27FC236}">
                <a16:creationId xmlns:a16="http://schemas.microsoft.com/office/drawing/2014/main" id="{CF4E4D9D-341B-4248-E91C-06518179CC78}"/>
              </a:ext>
            </a:extLst>
          </p:cNvPr>
          <p:cNvSpPr txBox="1">
            <a:spLocks/>
          </p:cNvSpPr>
          <p:nvPr/>
        </p:nvSpPr>
        <p:spPr bwMode="auto">
          <a:xfrm>
            <a:off x="7342333" y="5042678"/>
            <a:ext cx="4578843" cy="57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D5D6D7"/>
                  </a:outerShdw>
                </a:effectLst>
              </a14:hiddenEffects>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1" kern="1200">
                <a:solidFill>
                  <a:srgbClr val="002365"/>
                </a:solidFill>
                <a:latin typeface="+mj-lt"/>
                <a:ea typeface="+mj-ea"/>
                <a:cs typeface="+mj-cs"/>
              </a:defRPr>
            </a:lvl1pPr>
            <a:lvl2pPr algn="l" rtl="0" eaLnBrk="0" fontAlgn="base" hangingPunct="0">
              <a:spcBef>
                <a:spcPct val="0"/>
              </a:spcBef>
              <a:spcAft>
                <a:spcPct val="0"/>
              </a:spcAft>
              <a:defRPr sz="3600" b="1">
                <a:solidFill>
                  <a:srgbClr val="002365"/>
                </a:solidFill>
                <a:latin typeface="Verdana" panose="020B0604030504040204" pitchFamily="34" charset="0"/>
              </a:defRPr>
            </a:lvl2pPr>
            <a:lvl3pPr algn="l" rtl="0" eaLnBrk="0" fontAlgn="base" hangingPunct="0">
              <a:spcBef>
                <a:spcPct val="0"/>
              </a:spcBef>
              <a:spcAft>
                <a:spcPct val="0"/>
              </a:spcAft>
              <a:defRPr sz="3600" b="1">
                <a:solidFill>
                  <a:srgbClr val="002365"/>
                </a:solidFill>
                <a:latin typeface="Verdana" panose="020B0604030504040204" pitchFamily="34" charset="0"/>
              </a:defRPr>
            </a:lvl3pPr>
            <a:lvl4pPr algn="l" rtl="0" eaLnBrk="0" fontAlgn="base" hangingPunct="0">
              <a:spcBef>
                <a:spcPct val="0"/>
              </a:spcBef>
              <a:spcAft>
                <a:spcPct val="0"/>
              </a:spcAft>
              <a:defRPr sz="3600" b="1">
                <a:solidFill>
                  <a:srgbClr val="002365"/>
                </a:solidFill>
                <a:latin typeface="Verdana" panose="020B0604030504040204" pitchFamily="34" charset="0"/>
              </a:defRPr>
            </a:lvl4pPr>
            <a:lvl5pPr algn="l" rtl="0" eaLnBrk="0" fontAlgn="base" hangingPunct="0">
              <a:spcBef>
                <a:spcPct val="0"/>
              </a:spcBef>
              <a:spcAft>
                <a:spcPct val="0"/>
              </a:spcAft>
              <a:defRPr sz="3600" b="1">
                <a:solidFill>
                  <a:srgbClr val="002365"/>
                </a:solidFill>
                <a:latin typeface="Verdana" panose="020B0604030504040204" pitchFamily="34" charset="0"/>
              </a:defRPr>
            </a:lvl5pPr>
            <a:lvl6pPr marL="457200" algn="l" rtl="0" fontAlgn="base">
              <a:spcBef>
                <a:spcPct val="0"/>
              </a:spcBef>
              <a:spcAft>
                <a:spcPct val="0"/>
              </a:spcAft>
              <a:defRPr sz="3600" b="1">
                <a:solidFill>
                  <a:srgbClr val="002365"/>
                </a:solidFill>
                <a:latin typeface="Verdana" panose="020B0604030504040204" pitchFamily="34" charset="0"/>
              </a:defRPr>
            </a:lvl6pPr>
            <a:lvl7pPr marL="914400" algn="l" rtl="0" fontAlgn="base">
              <a:spcBef>
                <a:spcPct val="0"/>
              </a:spcBef>
              <a:spcAft>
                <a:spcPct val="0"/>
              </a:spcAft>
              <a:defRPr sz="3600" b="1">
                <a:solidFill>
                  <a:srgbClr val="002365"/>
                </a:solidFill>
                <a:latin typeface="Verdana" panose="020B0604030504040204" pitchFamily="34" charset="0"/>
              </a:defRPr>
            </a:lvl7pPr>
            <a:lvl8pPr marL="1371600" algn="l" rtl="0" fontAlgn="base">
              <a:spcBef>
                <a:spcPct val="0"/>
              </a:spcBef>
              <a:spcAft>
                <a:spcPct val="0"/>
              </a:spcAft>
              <a:defRPr sz="3600" b="1">
                <a:solidFill>
                  <a:srgbClr val="002365"/>
                </a:solidFill>
                <a:latin typeface="Verdana" panose="020B0604030504040204" pitchFamily="34" charset="0"/>
              </a:defRPr>
            </a:lvl8pPr>
            <a:lvl9pPr marL="1828800" algn="l" rtl="0" fontAlgn="base">
              <a:spcBef>
                <a:spcPct val="0"/>
              </a:spcBef>
              <a:spcAft>
                <a:spcPct val="0"/>
              </a:spcAft>
              <a:defRPr sz="3600" b="1">
                <a:solidFill>
                  <a:srgbClr val="002365"/>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sz="105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 </a:t>
            </a:r>
            <a:br>
              <a:rPr kumimoji="0" lang="sv-SE" sz="105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br>
            <a:r>
              <a:rPr kumimoji="0" lang="sv-SE" sz="12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2023 collected:</a:t>
            </a: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sv-SE" sz="1400" b="1" i="0" u="none" strike="noStrike" kern="1200" cap="none" spc="0" normalizeH="0" baseline="0" noProof="0">
                <a:ln>
                  <a:noFill/>
                </a:ln>
                <a:solidFill>
                  <a:prstClr val="white"/>
                </a:solidFill>
                <a:effectLst/>
                <a:highlight>
                  <a:srgbClr val="002365"/>
                </a:highlight>
                <a:uLnTx/>
                <a:uFillTx/>
                <a:latin typeface="Ergo Com Bold" panose="020B0804030000020004" pitchFamily="34" charset="0"/>
                <a:ea typeface="Verdana" panose="020B0604030504040204" pitchFamily="34" charset="0"/>
                <a:cs typeface="+mj-cs"/>
              </a:rPr>
            </a:br>
            <a:r>
              <a:rPr lang="sv-SE" sz="1000" b="0">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lang="sv-SE" sz="1000">
                <a:solidFill>
                  <a:prstClr val="white"/>
                </a:solidFill>
                <a:highlight>
                  <a:srgbClr val="002365"/>
                </a:highlight>
                <a:latin typeface="Verdana" panose="020B0604030504040204" pitchFamily="34" charset="0"/>
                <a:ea typeface="Verdana" panose="020B0604030504040204" pitchFamily="34" charset="0"/>
              </a:rPr>
              <a:t>237</a:t>
            </a:r>
            <a: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ton </a:t>
            </a:r>
            <a:b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br>
            <a: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Fishing gear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10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b="0">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15 ton</a:t>
            </a: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a:solidFill>
                  <a:prstClr val="white"/>
                </a:solidFill>
                <a:highlight>
                  <a:srgbClr val="002365"/>
                </a:highlight>
                <a:latin typeface="Verdana" panose="020B0604030504040204" pitchFamily="34" charset="0"/>
                <a:ea typeface="Verdana" panose="020B0604030504040204" pitchFamily="34" charset="0"/>
              </a:rPr>
              <a:t>Beach</a:t>
            </a:r>
            <a: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litter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900" b="0" i="0" u="none" strike="noStrike" kern="1200" cap="none" spc="0" normalizeH="0" baseline="0" noProof="0" dirty="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endParaRPr>
          </a:p>
        </p:txBody>
      </p:sp>
      <p:sp>
        <p:nvSpPr>
          <p:cNvPr id="7" name="TextBox 6">
            <a:extLst>
              <a:ext uri="{FF2B5EF4-FFF2-40B4-BE49-F238E27FC236}">
                <a16:creationId xmlns:a16="http://schemas.microsoft.com/office/drawing/2014/main" id="{2016B83B-651C-D8E1-FF9E-50E608BA8DAF}"/>
              </a:ext>
            </a:extLst>
          </p:cNvPr>
          <p:cNvSpPr txBox="1"/>
          <p:nvPr/>
        </p:nvSpPr>
        <p:spPr>
          <a:xfrm>
            <a:off x="9411424" y="4700333"/>
            <a:ext cx="4040678" cy="126188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sz="11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2024</a:t>
            </a:r>
            <a:r>
              <a:rPr kumimoji="0" lang="sv-SE" sz="12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cs typeface="+mj-cs"/>
              </a:rPr>
              <a:t> collected:</a:t>
            </a: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sv-SE" sz="1400" b="1" i="0" u="none" strike="noStrike" kern="1200" cap="none" spc="0" normalizeH="0" baseline="0" noProof="0">
                <a:ln>
                  <a:noFill/>
                </a:ln>
                <a:solidFill>
                  <a:prstClr val="white"/>
                </a:solidFill>
                <a:effectLst/>
                <a:highlight>
                  <a:srgbClr val="002365"/>
                </a:highlight>
                <a:uLnTx/>
                <a:uFillTx/>
                <a:latin typeface="Ergo Com Bold" panose="020B0804030000020004" pitchFamily="34" charset="0"/>
                <a:ea typeface="Verdana" panose="020B0604030504040204" pitchFamily="34" charset="0"/>
                <a:cs typeface="+mj-cs"/>
              </a:rPr>
            </a:br>
            <a:r>
              <a:rPr lang="sv-SE" sz="1000" b="0">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318 ton </a:t>
            </a:r>
            <a:b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br>
            <a: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Fishing gear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10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b="0">
                <a:solidFill>
                  <a:prstClr val="white"/>
                </a:solidFill>
                <a:highlight>
                  <a:srgbClr val="002365"/>
                </a:highlight>
                <a:latin typeface="Verdana" panose="020B0604030504040204" pitchFamily="34" charset="0"/>
                <a:ea typeface="Verdana" panose="020B0604030504040204" pitchFamily="34" charset="0"/>
              </a:rPr>
              <a:t>approx</a:t>
            </a:r>
            <a:r>
              <a:rPr kumimoji="0" lang="sv-SE" sz="10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16 ton</a:t>
            </a:r>
          </a:p>
          <a:p>
            <a:pPr marL="0" marR="0" lvl="0" indent="0" algn="l" defTabSz="914400" rtl="0" eaLnBrk="0" fontAlgn="base" latinLnBrk="0" hangingPunct="0">
              <a:lnSpc>
                <a:spcPct val="100000"/>
              </a:lnSpc>
              <a:spcBef>
                <a:spcPct val="0"/>
              </a:spcBef>
              <a:spcAft>
                <a:spcPct val="0"/>
              </a:spcAft>
              <a:buClrTx/>
              <a:buSzTx/>
              <a:buFontTx/>
              <a:buNone/>
              <a:tabLst/>
              <a:defRPr/>
            </a:pPr>
            <a:r>
              <a:rPr lang="sv-SE" sz="1000">
                <a:solidFill>
                  <a:prstClr val="white"/>
                </a:solidFill>
                <a:highlight>
                  <a:srgbClr val="002365"/>
                </a:highlight>
                <a:latin typeface="Verdana" panose="020B0604030504040204" pitchFamily="34" charset="0"/>
                <a:ea typeface="Verdana" panose="020B0604030504040204" pitchFamily="34" charset="0"/>
              </a:rPr>
              <a:t>Beach</a:t>
            </a:r>
            <a:r>
              <a:rPr kumimoji="0" lang="sv-SE" sz="10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litter</a:t>
            </a:r>
          </a:p>
        </p:txBody>
      </p:sp>
      <p:sp>
        <p:nvSpPr>
          <p:cNvPr id="8" name="TextBox 7">
            <a:extLst>
              <a:ext uri="{FF2B5EF4-FFF2-40B4-BE49-F238E27FC236}">
                <a16:creationId xmlns:a16="http://schemas.microsoft.com/office/drawing/2014/main" id="{D9F72A45-8E4A-F3BA-702E-3AEF56D33965}"/>
              </a:ext>
            </a:extLst>
          </p:cNvPr>
          <p:cNvSpPr txBox="1"/>
          <p:nvPr/>
        </p:nvSpPr>
        <p:spPr>
          <a:xfrm>
            <a:off x="1640513" y="1680822"/>
            <a:ext cx="7449670" cy="196977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sz="3200" b="1" i="0" u="none" strike="noStrike" kern="1200" cap="none" spc="0" normalizeH="0" baseline="0" noProof="0">
                <a:ln>
                  <a:noFill/>
                </a:ln>
                <a:solidFill>
                  <a:prstClr val="white"/>
                </a:solidFill>
                <a:effectLst/>
                <a:highlight>
                  <a:srgbClr val="002365"/>
                </a:highlight>
                <a:uLnTx/>
                <a:uFillTx/>
                <a:latin typeface="Ergo Com Bold" panose="020B0804030000020004" pitchFamily="34" charset="0"/>
                <a:ea typeface="Verdana" panose="020B0604030504040204" pitchFamily="34" charset="0"/>
                <a:cs typeface="+mj-cs"/>
              </a:rPr>
              <a:t>2020-2024 collected</a:t>
            </a:r>
            <a:br>
              <a:rPr kumimoji="0" lang="sv-SE" sz="3200" b="1" i="0" u="none" strike="noStrike" kern="1200" cap="none" spc="0" normalizeH="0" baseline="0" noProof="0">
                <a:ln>
                  <a:noFill/>
                </a:ln>
                <a:solidFill>
                  <a:prstClr val="white"/>
                </a:solidFill>
                <a:effectLst/>
                <a:highlight>
                  <a:srgbClr val="002365"/>
                </a:highlight>
                <a:uLnTx/>
                <a:uFillTx/>
                <a:latin typeface="Ergo Com Bold" panose="020B0804030000020004" pitchFamily="34" charset="0"/>
                <a:ea typeface="Verdana" panose="020B0604030504040204" pitchFamily="34" charset="0"/>
                <a:cs typeface="+mj-cs"/>
              </a:rPr>
            </a:br>
            <a:r>
              <a:rPr lang="sv-SE" sz="1800" b="0">
                <a:solidFill>
                  <a:prstClr val="white"/>
                </a:solidFill>
                <a:highlight>
                  <a:srgbClr val="002365"/>
                </a:highlight>
                <a:latin typeface="Verdana" panose="020B0604030504040204" pitchFamily="34" charset="0"/>
                <a:ea typeface="Verdana" panose="020B0604030504040204" pitchFamily="34" charset="0"/>
              </a:rPr>
              <a:t>approx</a:t>
            </a:r>
            <a:r>
              <a:rPr kumimoji="0" lang="sv-SE" sz="18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a:t>
            </a:r>
            <a:r>
              <a:rPr kumimoji="0" lang="sv-SE" sz="18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1090 ton </a:t>
            </a:r>
            <a:br>
              <a:rPr kumimoji="0" lang="sv-SE" sz="18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br>
            <a:r>
              <a:rPr kumimoji="0" lang="sv-SE" sz="18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Fishing gear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sz="18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sv-SE" sz="1800" b="0">
                <a:solidFill>
                  <a:prstClr val="white"/>
                </a:solidFill>
                <a:highlight>
                  <a:srgbClr val="002365"/>
                </a:highlight>
                <a:latin typeface="Verdana" panose="020B0604030504040204" pitchFamily="34" charset="0"/>
                <a:ea typeface="Verdana" panose="020B0604030504040204" pitchFamily="34" charset="0"/>
              </a:rPr>
              <a:t>approx</a:t>
            </a:r>
            <a:r>
              <a:rPr kumimoji="0" lang="sv-SE" sz="1800" b="0"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.77 </a:t>
            </a:r>
            <a:r>
              <a:rPr kumimoji="0" lang="sv-SE" sz="18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ton</a:t>
            </a:r>
          </a:p>
          <a:p>
            <a:pPr marL="0" marR="0" lvl="0" indent="0" algn="l" defTabSz="914400" rtl="0" eaLnBrk="0" fontAlgn="base" latinLnBrk="0" hangingPunct="0">
              <a:lnSpc>
                <a:spcPct val="100000"/>
              </a:lnSpc>
              <a:spcBef>
                <a:spcPct val="0"/>
              </a:spcBef>
              <a:spcAft>
                <a:spcPct val="0"/>
              </a:spcAft>
              <a:buClrTx/>
              <a:buSzTx/>
              <a:buFontTx/>
              <a:buNone/>
              <a:tabLst/>
              <a:defRPr/>
            </a:pPr>
            <a:r>
              <a:rPr lang="sv-SE" sz="1800">
                <a:solidFill>
                  <a:prstClr val="white"/>
                </a:solidFill>
                <a:highlight>
                  <a:srgbClr val="002365"/>
                </a:highlight>
                <a:latin typeface="Verdana" panose="020B0604030504040204" pitchFamily="34" charset="0"/>
                <a:ea typeface="Verdana" panose="020B0604030504040204" pitchFamily="34" charset="0"/>
              </a:rPr>
              <a:t>Beach</a:t>
            </a:r>
            <a:r>
              <a:rPr kumimoji="0" lang="sv-SE" sz="1800" b="1" i="0" u="none" strike="noStrike" kern="1200" cap="none" spc="0" normalizeH="0" baseline="0" noProof="0">
                <a:ln>
                  <a:noFill/>
                </a:ln>
                <a:solidFill>
                  <a:prstClr val="white"/>
                </a:solidFill>
                <a:effectLst/>
                <a:highlight>
                  <a:srgbClr val="002365"/>
                </a:highlight>
                <a:uLnTx/>
                <a:uFillTx/>
                <a:latin typeface="Verdana" panose="020B0604030504040204" pitchFamily="34" charset="0"/>
                <a:ea typeface="Verdana" panose="020B0604030504040204" pitchFamily="34" charset="0"/>
              </a:rPr>
              <a:t> litter</a:t>
            </a:r>
          </a:p>
        </p:txBody>
      </p:sp>
    </p:spTree>
    <p:extLst>
      <p:ext uri="{BB962C8B-B14F-4D97-AF65-F5344CB8AC3E}">
        <p14:creationId xmlns:p14="http://schemas.microsoft.com/office/powerpoint/2010/main" val="1194186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6AC3735B-32A8-45C2-AFFD-E9FAF5C45EAD}"/>
              </a:ext>
            </a:extLst>
          </p:cNvPr>
          <p:cNvSpPr/>
          <p:nvPr/>
        </p:nvSpPr>
        <p:spPr>
          <a:xfrm>
            <a:off x="1524000" y="5863828"/>
            <a:ext cx="9144000" cy="994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253F8CA-A7D2-4389-8E0F-241F5D817008}"/>
              </a:ext>
            </a:extLst>
          </p:cNvPr>
          <p:cNvSpPr>
            <a:spLocks noGrp="1"/>
          </p:cNvSpPr>
          <p:nvPr>
            <p:ph type="title"/>
          </p:nvPr>
        </p:nvSpPr>
        <p:spPr>
          <a:xfrm>
            <a:off x="2206650" y="1211238"/>
            <a:ext cx="7772400" cy="1143000"/>
          </a:xfrm>
        </p:spPr>
        <p:txBody>
          <a:bodyPr/>
          <a:lstStyle/>
          <a:p>
            <a:endParaRPr lang="sv-SE"/>
          </a:p>
        </p:txBody>
      </p:sp>
      <p:sp>
        <p:nvSpPr>
          <p:cNvPr id="3" name="Platshållare för innehåll 2">
            <a:extLst>
              <a:ext uri="{FF2B5EF4-FFF2-40B4-BE49-F238E27FC236}">
                <a16:creationId xmlns:a16="http://schemas.microsoft.com/office/drawing/2014/main" id="{6A1EE1CC-CAB4-449E-BBB9-91F13E0C1BC5}"/>
              </a:ext>
            </a:extLst>
          </p:cNvPr>
          <p:cNvSpPr>
            <a:spLocks noGrp="1"/>
          </p:cNvSpPr>
          <p:nvPr>
            <p:ph idx="4294967295"/>
          </p:nvPr>
        </p:nvSpPr>
        <p:spPr>
          <a:xfrm>
            <a:off x="2208237" y="2579663"/>
            <a:ext cx="7772400" cy="3746500"/>
          </a:xfrm>
        </p:spPr>
        <p:txBody>
          <a:bodyPr/>
          <a:lstStyle/>
          <a:p>
            <a:endParaRPr lang="sv-SE"/>
          </a:p>
        </p:txBody>
      </p:sp>
      <p:pic>
        <p:nvPicPr>
          <p:cNvPr id="4" name="Content Placeholder 4" descr="A picture containing water, outdoor, blue, kite&#10;&#10;Description automatically generated">
            <a:extLst>
              <a:ext uri="{FF2B5EF4-FFF2-40B4-BE49-F238E27FC236}">
                <a16:creationId xmlns:a16="http://schemas.microsoft.com/office/drawing/2014/main" id="{66B3FDDC-B5AE-4618-9674-ECAC348D0597}"/>
              </a:ext>
            </a:extLst>
          </p:cNvPr>
          <p:cNvPicPr>
            <a:picLocks noChangeAspect="1"/>
          </p:cNvPicPr>
          <p:nvPr/>
        </p:nvPicPr>
        <p:blipFill rotWithShape="1">
          <a:blip r:embed="rId3">
            <a:extLst>
              <a:ext uri="{28A0092B-C50C-407E-A947-70E740481C1C}">
                <a14:useLocalDpi xmlns:a14="http://schemas.microsoft.com/office/drawing/2010/main" val="0"/>
              </a:ext>
            </a:extLst>
          </a:blip>
          <a:srcRect l="24052" t="181" r="16667"/>
          <a:stretch/>
        </p:blipFill>
        <p:spPr>
          <a:xfrm rot="10800000">
            <a:off x="5986150" y="-993302"/>
            <a:ext cx="6205850" cy="7851302"/>
          </a:xfrm>
          <a:prstGeom prst="rect">
            <a:avLst/>
          </a:prstGeom>
        </p:spPr>
      </p:pic>
      <p:pic>
        <p:nvPicPr>
          <p:cNvPr id="5" name="Bildobjekt 4" descr="En bild som visar utomhus, vatten&#10;&#10;Automatiskt genererad beskrivning">
            <a:extLst>
              <a:ext uri="{FF2B5EF4-FFF2-40B4-BE49-F238E27FC236}">
                <a16:creationId xmlns:a16="http://schemas.microsoft.com/office/drawing/2014/main" id="{613A8F0B-7AEC-486B-8B88-5E7ABD42DE7E}"/>
              </a:ext>
            </a:extLst>
          </p:cNvPr>
          <p:cNvPicPr>
            <a:picLocks noChangeAspect="1"/>
          </p:cNvPicPr>
          <p:nvPr/>
        </p:nvPicPr>
        <p:blipFill rotWithShape="1">
          <a:blip r:embed="rId4">
            <a:extLst>
              <a:ext uri="{28A0092B-C50C-407E-A947-70E740481C1C}">
                <a14:useLocalDpi xmlns:a14="http://schemas.microsoft.com/office/drawing/2010/main" val="0"/>
              </a:ext>
            </a:extLst>
          </a:blip>
          <a:srcRect l="15359" t="3661" r="77" b="11273"/>
          <a:stretch/>
        </p:blipFill>
        <p:spPr>
          <a:xfrm rot="5400000">
            <a:off x="-977790" y="-105940"/>
            <a:ext cx="7941730" cy="5986153"/>
          </a:xfrm>
          <a:prstGeom prst="rect">
            <a:avLst/>
          </a:prstGeom>
        </p:spPr>
      </p:pic>
      <p:sp>
        <p:nvSpPr>
          <p:cNvPr id="6" name="Title 1">
            <a:extLst>
              <a:ext uri="{FF2B5EF4-FFF2-40B4-BE49-F238E27FC236}">
                <a16:creationId xmlns:a16="http://schemas.microsoft.com/office/drawing/2014/main" id="{CB3A5084-8CBD-4593-B367-D0766B8BBC1B}"/>
              </a:ext>
            </a:extLst>
          </p:cNvPr>
          <p:cNvSpPr txBox="1">
            <a:spLocks/>
          </p:cNvSpPr>
          <p:nvPr/>
        </p:nvSpPr>
        <p:spPr>
          <a:xfrm>
            <a:off x="1775520" y="788566"/>
            <a:ext cx="9143999" cy="994172"/>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fontAlgn="auto">
              <a:spcAft>
                <a:spcPts val="0"/>
              </a:spcAft>
              <a:defRPr/>
            </a:pPr>
            <a:r>
              <a:rPr lang="sv-SE" sz="3300" b="1" dirty="0">
                <a:solidFill>
                  <a:prstClr val="white"/>
                </a:solidFill>
                <a:latin typeface="Verdana" panose="020B0604030504040204" pitchFamily="34" charset="0"/>
                <a:ea typeface="Verdana" panose="020B0604030504040204" pitchFamily="34" charset="0"/>
              </a:rPr>
              <a:t>PROBLEM                       OPPORTUNITY</a:t>
            </a:r>
          </a:p>
        </p:txBody>
      </p:sp>
      <p:sp>
        <p:nvSpPr>
          <p:cNvPr id="7" name="TextBox 6">
            <a:extLst>
              <a:ext uri="{FF2B5EF4-FFF2-40B4-BE49-F238E27FC236}">
                <a16:creationId xmlns:a16="http://schemas.microsoft.com/office/drawing/2014/main" id="{8E14ECF6-48EF-E7CE-F4F0-F0FA4EE674CF}"/>
              </a:ext>
            </a:extLst>
          </p:cNvPr>
          <p:cNvSpPr txBox="1"/>
          <p:nvPr/>
        </p:nvSpPr>
        <p:spPr>
          <a:xfrm>
            <a:off x="7551544" y="2176745"/>
            <a:ext cx="3003579" cy="2031325"/>
          </a:xfrm>
          <a:prstGeom prst="rect">
            <a:avLst/>
          </a:prstGeom>
          <a:noFill/>
        </p:spPr>
        <p:txBody>
          <a:bodyPr wrap="none" rtlCol="0">
            <a:spAutoFit/>
          </a:bodyPr>
          <a:lstStyle/>
          <a:p>
            <a:pPr algn="ctr"/>
            <a:r>
              <a:rPr lang="sv-SE">
                <a:solidFill>
                  <a:schemeClr val="bg1"/>
                </a:solidFill>
                <a:latin typeface="Tahoma" panose="020B0604030504040204" pitchFamily="34" charset="0"/>
                <a:ea typeface="Tahoma" panose="020B0604030504040204" pitchFamily="34" charset="0"/>
                <a:cs typeface="Tahoma" panose="020B0604030504040204" pitchFamily="34" charset="0"/>
              </a:rPr>
              <a:t>CIRCNETS</a:t>
            </a:r>
            <a:br>
              <a:rPr lang="sv-SE">
                <a:solidFill>
                  <a:schemeClr val="bg1"/>
                </a:solidFill>
                <a:latin typeface="Tahoma" panose="020B0604030504040204" pitchFamily="34" charset="0"/>
                <a:ea typeface="Tahoma" panose="020B0604030504040204" pitchFamily="34" charset="0"/>
                <a:cs typeface="Tahoma" panose="020B0604030504040204" pitchFamily="34" charset="0"/>
              </a:rPr>
            </a:br>
            <a:r>
              <a:rPr lang="sv-SE">
                <a:solidFill>
                  <a:schemeClr val="bg1"/>
                </a:solidFill>
                <a:latin typeface="Tahoma" panose="020B0604030504040204" pitchFamily="34" charset="0"/>
                <a:ea typeface="Tahoma" panose="020B0604030504040204" pitchFamily="34" charset="0"/>
                <a:cs typeface="Tahoma" panose="020B0604030504040204" pitchFamily="34" charset="0"/>
              </a:rPr>
              <a:t>SeaClear2.0</a:t>
            </a:r>
            <a:br>
              <a:rPr lang="sv-SE">
                <a:solidFill>
                  <a:schemeClr val="bg1"/>
                </a:solidFill>
                <a:latin typeface="Tahoma" panose="020B0604030504040204" pitchFamily="34" charset="0"/>
                <a:ea typeface="Tahoma" panose="020B0604030504040204" pitchFamily="34" charset="0"/>
                <a:cs typeface="Tahoma" panose="020B0604030504040204" pitchFamily="34" charset="0"/>
              </a:rPr>
            </a:br>
            <a:r>
              <a:rPr lang="sv-SE">
                <a:solidFill>
                  <a:schemeClr val="bg1"/>
                </a:solidFill>
                <a:latin typeface="Tahoma" panose="020B0604030504040204" pitchFamily="34" charset="0"/>
                <a:ea typeface="Tahoma" panose="020B0604030504040204" pitchFamily="34" charset="0"/>
                <a:cs typeface="Tahoma" panose="020B0604030504040204" pitchFamily="34" charset="0"/>
              </a:rPr>
              <a:t>Producentansvar med SFPO</a:t>
            </a:r>
          </a:p>
          <a:p>
            <a:pPr algn="ctr"/>
            <a:endParaRPr lang="sv-SE">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sv-SE">
                <a:solidFill>
                  <a:schemeClr val="bg1"/>
                </a:solidFill>
                <a:latin typeface="Tahoma" panose="020B0604030504040204" pitchFamily="34" charset="0"/>
                <a:ea typeface="Tahoma" panose="020B0604030504040204" pitchFamily="34" charset="0"/>
                <a:cs typeface="Tahoma" panose="020B0604030504040204" pitchFamily="34" charset="0"/>
              </a:rPr>
              <a:t>SeaMe</a:t>
            </a:r>
          </a:p>
          <a:p>
            <a:pPr algn="ctr"/>
            <a:r>
              <a:rPr lang="sv-SE">
                <a:solidFill>
                  <a:schemeClr val="bg1"/>
                </a:solidFill>
                <a:latin typeface="Tahoma" panose="020B0604030504040204" pitchFamily="34" charset="0"/>
                <a:ea typeface="Tahoma" panose="020B0604030504040204" pitchFamily="34" charset="0"/>
                <a:cs typeface="Tahoma" panose="020B0604030504040204" pitchFamily="34" charset="0"/>
              </a:rPr>
              <a:t>Lightfishing</a:t>
            </a:r>
          </a:p>
          <a:p>
            <a:pPr algn="ctr"/>
            <a:endParaRPr lang="sv-SE">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87162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3D582D19-D742-6720-9E4D-12A9AFE87E5A}"/>
              </a:ext>
            </a:extLst>
          </p:cNvPr>
          <p:cNvPicPr>
            <a:picLocks noChangeAspect="1"/>
          </p:cNvPicPr>
          <p:nvPr/>
        </p:nvPicPr>
        <p:blipFill>
          <a:blip r:embed="rId2">
            <a:extLst>
              <a:ext uri="{28A0092B-C50C-407E-A947-70E740481C1C}">
                <a14:useLocalDpi xmlns:a14="http://schemas.microsoft.com/office/drawing/2010/main" val="0"/>
              </a:ext>
            </a:extLst>
          </a:blip>
          <a:srcRect l="-438" t="37686" r="20989" b="4376"/>
          <a:stretch>
            <a:fillRect/>
          </a:stretch>
        </p:blipFill>
        <p:spPr>
          <a:xfrm rot="10800000">
            <a:off x="-1" y="0"/>
            <a:ext cx="12583724" cy="6882960"/>
          </a:xfrm>
          <a:prstGeom prst="rect">
            <a:avLst/>
          </a:prstGeom>
        </p:spPr>
      </p:pic>
      <p:sp>
        <p:nvSpPr>
          <p:cNvPr id="8" name="TextBox 7">
            <a:extLst>
              <a:ext uri="{FF2B5EF4-FFF2-40B4-BE49-F238E27FC236}">
                <a16:creationId xmlns:a16="http://schemas.microsoft.com/office/drawing/2014/main" id="{F1B0557D-0D18-8900-5539-8FC084861013}"/>
              </a:ext>
            </a:extLst>
          </p:cNvPr>
          <p:cNvSpPr txBox="1"/>
          <p:nvPr/>
        </p:nvSpPr>
        <p:spPr>
          <a:xfrm>
            <a:off x="2675620" y="2494134"/>
            <a:ext cx="7451386" cy="1692771"/>
          </a:xfrm>
          <a:prstGeom prst="rect">
            <a:avLst/>
          </a:prstGeom>
          <a:noFill/>
        </p:spPr>
        <p:txBody>
          <a:bodyPr wrap="square">
            <a:spAutoFit/>
          </a:bodyPr>
          <a:lstStyle/>
          <a:p>
            <a:pPr algn="ctr">
              <a:buNone/>
            </a:pPr>
            <a:r>
              <a:rPr lang="en-US" sz="2000" b="1" i="0">
                <a:solidFill>
                  <a:srgbClr val="FFFFFF"/>
                </a:solidFill>
                <a:effectLst/>
                <a:latin typeface="Open Sans" panose="020B0606030504020204" pitchFamily="34" charset="0"/>
              </a:rPr>
              <a:t>EU PROJE</a:t>
            </a:r>
            <a:r>
              <a:rPr lang="en-US" sz="2000" b="1">
                <a:solidFill>
                  <a:srgbClr val="FFFFFF"/>
                </a:solidFill>
                <a:latin typeface="Open Sans" panose="020B0606030504020204" pitchFamily="34" charset="0"/>
              </a:rPr>
              <a:t>C</a:t>
            </a:r>
            <a:r>
              <a:rPr lang="en-US" sz="2000" b="1" i="0">
                <a:solidFill>
                  <a:srgbClr val="FFFFFF"/>
                </a:solidFill>
                <a:effectLst/>
                <a:latin typeface="Open Sans" panose="020B0606030504020204" pitchFamily="34" charset="0"/>
              </a:rPr>
              <a:t>T</a:t>
            </a:r>
            <a:br>
              <a:rPr lang="en-US" sz="3600" b="1" i="0">
                <a:solidFill>
                  <a:srgbClr val="FFFFFF"/>
                </a:solidFill>
                <a:effectLst/>
                <a:latin typeface="Open Sans" panose="020B0606030504020204" pitchFamily="34" charset="0"/>
              </a:rPr>
            </a:br>
            <a:r>
              <a:rPr lang="en-US" sz="3600" b="1" i="0">
                <a:solidFill>
                  <a:srgbClr val="FFFFFF"/>
                </a:solidFill>
                <a:effectLst/>
                <a:latin typeface="Open Sans" panose="020B0606030504020204" pitchFamily="34" charset="0"/>
              </a:rPr>
              <a:t>CIRCNETS</a:t>
            </a:r>
            <a:endParaRPr lang="en-US" sz="2400" b="1" i="0">
              <a:solidFill>
                <a:srgbClr val="FFFFFF"/>
              </a:solidFill>
              <a:effectLst/>
              <a:latin typeface="Open Sans" panose="020B0606030504020204" pitchFamily="34" charset="0"/>
            </a:endParaRPr>
          </a:p>
          <a:p>
            <a:pPr algn="ctr"/>
            <a:r>
              <a:rPr lang="en-US" sz="2400" b="1" i="0">
                <a:solidFill>
                  <a:srgbClr val="FFFFFF"/>
                </a:solidFill>
                <a:effectLst/>
                <a:latin typeface="Open Sans" panose="020B0606030504020204" pitchFamily="34" charset="0"/>
              </a:rPr>
              <a:t>Supporting collection, treatment and recycling of fishing gear</a:t>
            </a:r>
          </a:p>
        </p:txBody>
      </p:sp>
      <p:pic>
        <p:nvPicPr>
          <p:cNvPr id="10" name="NPA bird white gradient.pdf" descr="NPA bird white gradient.pdf">
            <a:extLst>
              <a:ext uri="{FF2B5EF4-FFF2-40B4-BE49-F238E27FC236}">
                <a16:creationId xmlns:a16="http://schemas.microsoft.com/office/drawing/2014/main" id="{A1E82473-ADF3-BE8E-2AF4-B0FFC6EDC43E}"/>
              </a:ext>
            </a:extLst>
          </p:cNvPr>
          <p:cNvPicPr>
            <a:picLocks noChangeAspect="1"/>
          </p:cNvPicPr>
          <p:nvPr/>
        </p:nvPicPr>
        <p:blipFill>
          <a:blip r:embed="rId3"/>
          <a:stretch>
            <a:fillRect/>
          </a:stretch>
        </p:blipFill>
        <p:spPr>
          <a:xfrm>
            <a:off x="-888776" y="5039431"/>
            <a:ext cx="4362479" cy="2063722"/>
          </a:xfrm>
          <a:prstGeom prst="rect">
            <a:avLst/>
          </a:prstGeom>
          <a:ln w="12700">
            <a:miter lim="400000"/>
          </a:ln>
        </p:spPr>
      </p:pic>
      <p:pic>
        <p:nvPicPr>
          <p:cNvPr id="12" name="Picture 11">
            <a:extLst>
              <a:ext uri="{FF2B5EF4-FFF2-40B4-BE49-F238E27FC236}">
                <a16:creationId xmlns:a16="http://schemas.microsoft.com/office/drawing/2014/main" id="{85D64F1E-53CF-C8D4-50A4-DB98008CA8AD}"/>
              </a:ext>
            </a:extLst>
          </p:cNvPr>
          <p:cNvPicPr>
            <a:picLocks noChangeAspect="1"/>
          </p:cNvPicPr>
          <p:nvPr/>
        </p:nvPicPr>
        <p:blipFill>
          <a:blip r:embed="rId4"/>
          <a:srcRect t="1" b="14586"/>
          <a:stretch/>
        </p:blipFill>
        <p:spPr>
          <a:xfrm>
            <a:off x="-240704" y="-281504"/>
            <a:ext cx="5832648" cy="1486085"/>
          </a:xfrm>
          <a:prstGeom prst="rect">
            <a:avLst/>
          </a:prstGeom>
        </p:spPr>
      </p:pic>
      <p:pic>
        <p:nvPicPr>
          <p:cNvPr id="13" name="Bildobjekt 29" descr="Icon&#10;&#10;Description automatically generated with medium confidence">
            <a:extLst>
              <a:ext uri="{FF2B5EF4-FFF2-40B4-BE49-F238E27FC236}">
                <a16:creationId xmlns:a16="http://schemas.microsoft.com/office/drawing/2014/main" id="{CE49902B-C1AE-6EF6-81C3-C026E7ABB116}"/>
              </a:ext>
            </a:extLst>
          </p:cNvPr>
          <p:cNvPicPr>
            <a:picLocks noChangeAspect="1"/>
          </p:cNvPicPr>
          <p:nvPr/>
        </p:nvPicPr>
        <p:blipFill rotWithShape="1">
          <a:blip r:embed="rId5" cstate="screen">
            <a:alphaModFix amt="75000"/>
            <a:extLst>
              <a:ext uri="{28A0092B-C50C-407E-A947-70E740481C1C}">
                <a14:useLocalDpi xmlns:a14="http://schemas.microsoft.com/office/drawing/2010/main"/>
              </a:ext>
            </a:extLst>
          </a:blip>
          <a:srcRect/>
          <a:stretch/>
        </p:blipFill>
        <p:spPr bwMode="auto">
          <a:xfrm rot="846872">
            <a:off x="8124784" y="-2863946"/>
            <a:ext cx="4953297" cy="52709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03615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descr="En bild som visar person, person, mat, tittar&#10;&#10;Automatiskt genererad beskrivning">
            <a:extLst>
              <a:ext uri="{FF2B5EF4-FFF2-40B4-BE49-F238E27FC236}">
                <a16:creationId xmlns:a16="http://schemas.microsoft.com/office/drawing/2014/main" id="{DDF5727D-8A7D-439E-B9FF-FFE7141156B4}"/>
              </a:ext>
            </a:extLst>
          </p:cNvPr>
          <p:cNvPicPr>
            <a:picLocks noChangeAspect="1"/>
          </p:cNvPicPr>
          <p:nvPr/>
        </p:nvPicPr>
        <p:blipFill>
          <a:blip r:embed="rId3">
            <a:extLst>
              <a:ext uri="{28A0092B-C50C-407E-A947-70E740481C1C}">
                <a14:useLocalDpi xmlns:a14="http://schemas.microsoft.com/office/drawing/2010/main" val="0"/>
              </a:ext>
            </a:extLst>
          </a:blip>
          <a:srcRect l="3487" b="16144"/>
          <a:stretch/>
        </p:blipFill>
        <p:spPr>
          <a:xfrm>
            <a:off x="0" y="980728"/>
            <a:ext cx="4524364" cy="5890615"/>
          </a:xfrm>
          <a:prstGeom prst="rect">
            <a:avLst/>
          </a:prstGeom>
        </p:spPr>
      </p:pic>
      <p:sp>
        <p:nvSpPr>
          <p:cNvPr id="6" name="Title 1">
            <a:extLst>
              <a:ext uri="{FF2B5EF4-FFF2-40B4-BE49-F238E27FC236}">
                <a16:creationId xmlns:a16="http://schemas.microsoft.com/office/drawing/2014/main" id="{2E7C71C9-5C8E-4AE1-A58C-7CE48623F0F3}"/>
              </a:ext>
            </a:extLst>
          </p:cNvPr>
          <p:cNvSpPr>
            <a:spLocks noGrp="1"/>
          </p:cNvSpPr>
          <p:nvPr>
            <p:ph type="title" idx="4294967295"/>
          </p:nvPr>
        </p:nvSpPr>
        <p:spPr>
          <a:xfrm>
            <a:off x="5294589" y="1484313"/>
            <a:ext cx="6624637" cy="5373687"/>
          </a:xfrm>
        </p:spPr>
        <p:txBody>
          <a:bodyPr anchor="t">
            <a:noAutofit/>
          </a:bodyPr>
          <a:lstStyle/>
          <a:p>
            <a:pPr marL="288000"/>
            <a:r>
              <a:rPr lang="sv-SE" sz="2400" b="0">
                <a:solidFill>
                  <a:schemeClr val="bg1"/>
                </a:solidFill>
                <a:highlight>
                  <a:srgbClr val="002365"/>
                </a:highlight>
                <a:latin typeface="Ergo Com Medium" panose="020B0604030000020004" pitchFamily="34" charset="0"/>
                <a:ea typeface="Verdana" panose="020B0604030504040204" pitchFamily="34" charset="0"/>
              </a:rPr>
              <a:t>CHALLENGES</a:t>
            </a:r>
            <a:br>
              <a:rPr lang="sv-SE" sz="2400" b="0">
                <a:solidFill>
                  <a:schemeClr val="bg1"/>
                </a:solidFill>
                <a:highlight>
                  <a:srgbClr val="002365"/>
                </a:highlight>
                <a:latin typeface="Verdana" panose="020B0604030504040204" pitchFamily="34" charset="0"/>
                <a:ea typeface="Verdana" panose="020B0604030504040204" pitchFamily="34" charset="0"/>
              </a:rPr>
            </a:br>
            <a:br>
              <a:rPr lang="sv-SE" sz="2000" b="0">
                <a:solidFill>
                  <a:schemeClr val="bg1"/>
                </a:solidFill>
                <a:highlight>
                  <a:srgbClr val="002365"/>
                </a:highlight>
                <a:latin typeface="Verdana" panose="020B0604030504040204" pitchFamily="34" charset="0"/>
                <a:ea typeface="Verdana" panose="020B0604030504040204" pitchFamily="34" charset="0"/>
              </a:rPr>
            </a:br>
            <a:r>
              <a:rPr lang="en-US" sz="1800">
                <a:solidFill>
                  <a:schemeClr val="bg1"/>
                </a:solidFill>
                <a:highlight>
                  <a:srgbClr val="002365"/>
                </a:highlight>
              </a:rPr>
              <a:t>Historical waste </a:t>
            </a:r>
            <a:r>
              <a:rPr lang="en-US" sz="1800" b="0">
                <a:solidFill>
                  <a:schemeClr val="bg1"/>
                </a:solidFill>
                <a:highlight>
                  <a:srgbClr val="002365"/>
                </a:highlight>
              </a:rPr>
              <a:t>– hidden volumes and unclear division of responsibility, leading to economic consequences</a:t>
            </a:r>
            <a:br>
              <a:rPr lang="en-US" sz="1800" b="0">
                <a:solidFill>
                  <a:schemeClr val="bg1"/>
                </a:solidFill>
                <a:highlight>
                  <a:srgbClr val="002365"/>
                </a:highlight>
              </a:rPr>
            </a:br>
            <a:br>
              <a:rPr lang="en-US" sz="1800" b="0">
                <a:solidFill>
                  <a:schemeClr val="bg1"/>
                </a:solidFill>
                <a:highlight>
                  <a:srgbClr val="002365"/>
                </a:highlight>
              </a:rPr>
            </a:br>
            <a:r>
              <a:rPr lang="en-US" sz="1800">
                <a:solidFill>
                  <a:schemeClr val="bg1"/>
                </a:solidFill>
                <a:highlight>
                  <a:srgbClr val="002365"/>
                </a:highlight>
              </a:rPr>
              <a:t>Virgin plastic is too cheap </a:t>
            </a:r>
            <a:r>
              <a:rPr lang="en-US" sz="1800" b="0">
                <a:solidFill>
                  <a:schemeClr val="bg1"/>
                </a:solidFill>
                <a:highlight>
                  <a:srgbClr val="002365"/>
                </a:highlight>
              </a:rPr>
              <a:t>– the market for recycled materials remains reluctant and immature</a:t>
            </a:r>
            <a:br>
              <a:rPr lang="en-US" sz="1800" b="0">
                <a:solidFill>
                  <a:schemeClr val="bg1"/>
                </a:solidFill>
                <a:highlight>
                  <a:srgbClr val="002365"/>
                </a:highlight>
              </a:rPr>
            </a:br>
            <a:br>
              <a:rPr lang="en-US" sz="1800" b="0">
                <a:solidFill>
                  <a:schemeClr val="bg1"/>
                </a:solidFill>
                <a:highlight>
                  <a:srgbClr val="002365"/>
                </a:highlight>
              </a:rPr>
            </a:br>
            <a:r>
              <a:rPr lang="en-US" sz="1800">
                <a:solidFill>
                  <a:schemeClr val="bg1"/>
                </a:solidFill>
                <a:highlight>
                  <a:srgbClr val="002365"/>
                </a:highlight>
              </a:rPr>
              <a:t>Time-consuming sorting and separation </a:t>
            </a:r>
            <a:r>
              <a:rPr lang="en-US" sz="1800" b="0">
                <a:solidFill>
                  <a:schemeClr val="bg1"/>
                </a:solidFill>
                <a:highlight>
                  <a:srgbClr val="002365"/>
                </a:highlight>
              </a:rPr>
              <a:t>– due to mixed materials,tangled gear and biofouling.</a:t>
            </a:r>
            <a:br>
              <a:rPr lang="en-US" sz="1800" b="0">
                <a:solidFill>
                  <a:schemeClr val="bg1"/>
                </a:solidFill>
                <a:highlight>
                  <a:srgbClr val="002365"/>
                </a:highlight>
              </a:rPr>
            </a:br>
            <a:br>
              <a:rPr lang="en-US" sz="1800">
                <a:solidFill>
                  <a:schemeClr val="bg1"/>
                </a:solidFill>
                <a:highlight>
                  <a:srgbClr val="002365"/>
                </a:highlight>
              </a:rPr>
            </a:br>
            <a:r>
              <a:rPr lang="en-US" sz="1800">
                <a:solidFill>
                  <a:schemeClr val="bg1"/>
                </a:solidFill>
                <a:highlight>
                  <a:srgbClr val="002365"/>
                </a:highlight>
              </a:rPr>
              <a:t>Inconsistent material quality </a:t>
            </a:r>
            <a:r>
              <a:rPr lang="en-US" sz="1800" b="0">
                <a:solidFill>
                  <a:schemeClr val="bg1"/>
                </a:solidFill>
                <a:highlight>
                  <a:srgbClr val="002365"/>
                </a:highlight>
              </a:rPr>
              <a:t>– caused by saltwater exposure and contamination</a:t>
            </a:r>
            <a:br>
              <a:rPr lang="en-US" sz="1800" b="0">
                <a:solidFill>
                  <a:schemeClr val="bg1"/>
                </a:solidFill>
                <a:highlight>
                  <a:srgbClr val="002365"/>
                </a:highlight>
              </a:rPr>
            </a:br>
            <a:br>
              <a:rPr lang="en-US" sz="1800" b="0">
                <a:solidFill>
                  <a:schemeClr val="bg1"/>
                </a:solidFill>
                <a:highlight>
                  <a:srgbClr val="002365"/>
                </a:highlight>
              </a:rPr>
            </a:br>
            <a:r>
              <a:rPr lang="en-US" sz="1800">
                <a:solidFill>
                  <a:schemeClr val="bg1"/>
                </a:solidFill>
                <a:highlight>
                  <a:srgbClr val="002365"/>
                </a:highlight>
              </a:rPr>
              <a:t>Small volumes </a:t>
            </a:r>
            <a:r>
              <a:rPr lang="en-US" sz="1800" b="0">
                <a:solidFill>
                  <a:schemeClr val="bg1"/>
                </a:solidFill>
                <a:highlight>
                  <a:srgbClr val="002365"/>
                </a:highlight>
              </a:rPr>
              <a:t>– making large-scale recycling economically challenging</a:t>
            </a:r>
            <a:br>
              <a:rPr lang="en-US" sz="2000" b="0">
                <a:solidFill>
                  <a:schemeClr val="bg1"/>
                </a:solidFill>
                <a:highlight>
                  <a:srgbClr val="002365"/>
                </a:highlight>
              </a:rPr>
            </a:br>
            <a:br>
              <a:rPr lang="en-IE" sz="1800" b="0">
                <a:solidFill>
                  <a:schemeClr val="bg1"/>
                </a:solidFill>
              </a:rPr>
            </a:br>
            <a:br>
              <a:rPr lang="sv-SE" sz="2400" b="0">
                <a:solidFill>
                  <a:schemeClr val="bg1"/>
                </a:solidFill>
                <a:effectLst/>
                <a:highlight>
                  <a:srgbClr val="002365"/>
                </a:highlight>
                <a:latin typeface="Calibri" panose="020F0502020204030204" pitchFamily="34" charset="0"/>
              </a:rPr>
            </a:br>
            <a:endParaRPr lang="sv-SE" sz="2400" b="0" dirty="0">
              <a:solidFill>
                <a:schemeClr val="bg1"/>
              </a:solidFill>
              <a:highlight>
                <a:srgbClr val="002365"/>
              </a:highlight>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FA4B9F64-3FCA-4E03-B5D5-1065E26237C1}"/>
              </a:ext>
            </a:extLst>
          </p:cNvPr>
          <p:cNvSpPr txBox="1"/>
          <p:nvPr/>
        </p:nvSpPr>
        <p:spPr>
          <a:xfrm>
            <a:off x="9451571" y="6334780"/>
            <a:ext cx="3499658"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Cocogoose Pro" panose="00000500000000000000" pitchFamily="2" charset="0"/>
                <a:ea typeface="+mn-ea"/>
                <a:cs typeface="+mn-cs"/>
              </a:rPr>
              <a:t>Foto: Andreas </a:t>
            </a:r>
            <a:r>
              <a:rPr kumimoji="0" lang="sv-SE" sz="1400" b="0" i="0" u="none" strike="noStrike" kern="1200" cap="none" spc="0" normalizeH="0" baseline="0" noProof="0" dirty="0" err="1">
                <a:ln>
                  <a:noFill/>
                </a:ln>
                <a:solidFill>
                  <a:prstClr val="white"/>
                </a:solidFill>
                <a:effectLst/>
                <a:uLnTx/>
                <a:uFillTx/>
                <a:latin typeface="Cocogoose Pro" panose="00000500000000000000" pitchFamily="2" charset="0"/>
                <a:ea typeface="+mn-ea"/>
                <a:cs typeface="+mn-cs"/>
              </a:rPr>
              <a:t>Bardell</a:t>
            </a:r>
            <a:r>
              <a:rPr kumimoji="0" lang="sv-SE" sz="1400" b="0" i="0" u="none" strike="noStrike" kern="1200" cap="none" spc="0" normalizeH="0" baseline="0" noProof="0" dirty="0">
                <a:ln>
                  <a:noFill/>
                </a:ln>
                <a:solidFill>
                  <a:prstClr val="white"/>
                </a:solidFill>
                <a:effectLst/>
                <a:uLnTx/>
                <a:uFillTx/>
                <a:latin typeface="Cocogoose Pro" panose="00000500000000000000" pitchFamily="2" charset="0"/>
                <a:ea typeface="+mn-ea"/>
                <a:cs typeface="+mn-cs"/>
              </a:rPr>
              <a:t> / Aftonbladet</a:t>
            </a:r>
          </a:p>
        </p:txBody>
      </p:sp>
      <p:pic>
        <p:nvPicPr>
          <p:cNvPr id="2" name="NPA bird white gradient.pdf" descr="NPA bird white gradient.pdf">
            <a:extLst>
              <a:ext uri="{FF2B5EF4-FFF2-40B4-BE49-F238E27FC236}">
                <a16:creationId xmlns:a16="http://schemas.microsoft.com/office/drawing/2014/main" id="{C403E31F-112F-4F91-AAD3-0E4573BABBA5}"/>
              </a:ext>
            </a:extLst>
          </p:cNvPr>
          <p:cNvPicPr>
            <a:picLocks noChangeAspect="1"/>
          </p:cNvPicPr>
          <p:nvPr/>
        </p:nvPicPr>
        <p:blipFill>
          <a:blip r:embed="rId4"/>
          <a:stretch>
            <a:fillRect/>
          </a:stretch>
        </p:blipFill>
        <p:spPr>
          <a:xfrm>
            <a:off x="-1602927" y="4365104"/>
            <a:ext cx="8635031" cy="4084903"/>
          </a:xfrm>
          <a:prstGeom prst="rect">
            <a:avLst/>
          </a:prstGeom>
          <a:ln w="12700">
            <a:miter lim="400000"/>
          </a:ln>
        </p:spPr>
      </p:pic>
      <p:pic>
        <p:nvPicPr>
          <p:cNvPr id="3" name="Bildobjekt 29" descr="Icon&#10;&#10;Description automatically generated with medium confidence">
            <a:extLst>
              <a:ext uri="{FF2B5EF4-FFF2-40B4-BE49-F238E27FC236}">
                <a16:creationId xmlns:a16="http://schemas.microsoft.com/office/drawing/2014/main" id="{C2F86359-553A-D42C-395C-04706B88CEF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rot="18411278">
            <a:off x="5168627" y="1994464"/>
            <a:ext cx="357836" cy="380783"/>
          </a:xfrm>
          <a:prstGeom prst="rect">
            <a:avLst/>
          </a:prstGeom>
          <a:ln>
            <a:noFill/>
          </a:ln>
          <a:extLst>
            <a:ext uri="{53640926-AAD7-44D8-BBD7-CCE9431645EC}">
              <a14:shadowObscured xmlns:a14="http://schemas.microsoft.com/office/drawing/2010/main"/>
            </a:ext>
          </a:extLst>
        </p:spPr>
      </p:pic>
      <p:pic>
        <p:nvPicPr>
          <p:cNvPr id="9" name="Bildobjekt 29" descr="Icon&#10;&#10;Description automatically generated with medium confidence">
            <a:extLst>
              <a:ext uri="{FF2B5EF4-FFF2-40B4-BE49-F238E27FC236}">
                <a16:creationId xmlns:a16="http://schemas.microsoft.com/office/drawing/2014/main" id="{EA547854-10C5-F2CC-0BF4-49DF46E93CA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rot="18411278">
            <a:off x="5213771" y="2966517"/>
            <a:ext cx="357836" cy="380783"/>
          </a:xfrm>
          <a:prstGeom prst="rect">
            <a:avLst/>
          </a:prstGeom>
          <a:ln>
            <a:noFill/>
          </a:ln>
          <a:extLst>
            <a:ext uri="{53640926-AAD7-44D8-BBD7-CCE9431645EC}">
              <a14:shadowObscured xmlns:a14="http://schemas.microsoft.com/office/drawing/2010/main"/>
            </a:ext>
          </a:extLst>
        </p:spPr>
      </p:pic>
      <p:pic>
        <p:nvPicPr>
          <p:cNvPr id="10" name="Bildobjekt 29" descr="Icon&#10;&#10;Description automatically generated with medium confidence">
            <a:extLst>
              <a:ext uri="{FF2B5EF4-FFF2-40B4-BE49-F238E27FC236}">
                <a16:creationId xmlns:a16="http://schemas.microsoft.com/office/drawing/2014/main" id="{91FBF376-4ACC-321E-B883-32584E03388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rot="18411278">
            <a:off x="5213771" y="3726347"/>
            <a:ext cx="357836" cy="380783"/>
          </a:xfrm>
          <a:prstGeom prst="rect">
            <a:avLst/>
          </a:prstGeom>
          <a:ln>
            <a:noFill/>
          </a:ln>
          <a:extLst>
            <a:ext uri="{53640926-AAD7-44D8-BBD7-CCE9431645EC}">
              <a14:shadowObscured xmlns:a14="http://schemas.microsoft.com/office/drawing/2010/main"/>
            </a:ext>
          </a:extLst>
        </p:spPr>
      </p:pic>
      <p:pic>
        <p:nvPicPr>
          <p:cNvPr id="11" name="Bildobjekt 29" descr="Icon&#10;&#10;Description automatically generated with medium confidence">
            <a:extLst>
              <a:ext uri="{FF2B5EF4-FFF2-40B4-BE49-F238E27FC236}">
                <a16:creationId xmlns:a16="http://schemas.microsoft.com/office/drawing/2014/main" id="{1B2C4E78-24E1-9E23-7979-4AE199FEE05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rot="18411278">
            <a:off x="5213770" y="4450619"/>
            <a:ext cx="357836" cy="380783"/>
          </a:xfrm>
          <a:prstGeom prst="rect">
            <a:avLst/>
          </a:prstGeom>
          <a:ln>
            <a:noFill/>
          </a:ln>
          <a:extLst>
            <a:ext uri="{53640926-AAD7-44D8-BBD7-CCE9431645EC}">
              <a14:shadowObscured xmlns:a14="http://schemas.microsoft.com/office/drawing/2010/main"/>
            </a:ext>
          </a:extLst>
        </p:spPr>
      </p:pic>
      <p:pic>
        <p:nvPicPr>
          <p:cNvPr id="12" name="Bildobjekt 29" descr="Icon&#10;&#10;Description automatically generated with medium confidence">
            <a:extLst>
              <a:ext uri="{FF2B5EF4-FFF2-40B4-BE49-F238E27FC236}">
                <a16:creationId xmlns:a16="http://schemas.microsoft.com/office/drawing/2014/main" id="{92B490DC-01B8-489A-005A-D5945AFE504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rot="18411278">
            <a:off x="5219426" y="5187103"/>
            <a:ext cx="357836" cy="380783"/>
          </a:xfrm>
          <a:prstGeom prst="rect">
            <a:avLst/>
          </a:prstGeom>
          <a:ln>
            <a:noFill/>
          </a:ln>
          <a:extLst>
            <a:ext uri="{53640926-AAD7-44D8-BBD7-CCE9431645EC}">
              <a14:shadowObscured xmlns:a14="http://schemas.microsoft.com/office/drawing/2010/main"/>
            </a:ext>
          </a:extLst>
        </p:spPr>
      </p:pic>
      <p:pic>
        <p:nvPicPr>
          <p:cNvPr id="4" name="Bildobjekt 9" descr="En bild som visar text, Teckensnitt, logotyp, Grafik&#10;&#10;Automatiskt genererad beskrivning">
            <a:extLst>
              <a:ext uri="{FF2B5EF4-FFF2-40B4-BE49-F238E27FC236}">
                <a16:creationId xmlns:a16="http://schemas.microsoft.com/office/drawing/2014/main" id="{14E688DC-6B71-FB33-B1FA-4D60412C3E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1208" y="260648"/>
            <a:ext cx="2017440" cy="474058"/>
          </a:xfrm>
          <a:prstGeom prst="rect">
            <a:avLst/>
          </a:prstGeom>
        </p:spPr>
      </p:pic>
      <p:pic>
        <p:nvPicPr>
          <p:cNvPr id="5" name="Picture 4">
            <a:extLst>
              <a:ext uri="{FF2B5EF4-FFF2-40B4-BE49-F238E27FC236}">
                <a16:creationId xmlns:a16="http://schemas.microsoft.com/office/drawing/2014/main" id="{B8A365F2-E7CD-4895-B71C-5BDDB6259A1A}"/>
              </a:ext>
            </a:extLst>
          </p:cNvPr>
          <p:cNvPicPr>
            <a:picLocks noChangeAspect="1"/>
          </p:cNvPicPr>
          <p:nvPr/>
        </p:nvPicPr>
        <p:blipFill>
          <a:blip r:embed="rId7"/>
          <a:srcRect b="43661"/>
          <a:stretch/>
        </p:blipFill>
        <p:spPr>
          <a:xfrm>
            <a:off x="-240704" y="-351572"/>
            <a:ext cx="6642168" cy="1116276"/>
          </a:xfrm>
          <a:prstGeom prst="rect">
            <a:avLst/>
          </a:prstGeom>
        </p:spPr>
      </p:pic>
    </p:spTree>
    <p:extLst>
      <p:ext uri="{BB962C8B-B14F-4D97-AF65-F5344CB8AC3E}">
        <p14:creationId xmlns:p14="http://schemas.microsoft.com/office/powerpoint/2010/main" val="3207469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DC690-59DF-189A-33FB-1D806B907850}"/>
              </a:ext>
            </a:extLst>
          </p:cNvPr>
          <p:cNvSpPr>
            <a:spLocks noGrp="1"/>
          </p:cNvSpPr>
          <p:nvPr>
            <p:ph type="ctrTitle" idx="4294967295"/>
          </p:nvPr>
        </p:nvSpPr>
        <p:spPr>
          <a:xfrm>
            <a:off x="1524000" y="2413209"/>
            <a:ext cx="9144000" cy="2387600"/>
          </a:xfrm>
        </p:spPr>
        <p:txBody>
          <a:bodyPr/>
          <a:lstStyle/>
          <a:p>
            <a:pPr algn="ctr"/>
            <a:r>
              <a:rPr lang="sv-SE"/>
              <a:t>In the GAP</a:t>
            </a:r>
            <a:br>
              <a:rPr lang="sv-SE"/>
            </a:br>
            <a:r>
              <a:rPr lang="sv-SE"/>
              <a:t>between systems</a:t>
            </a:r>
          </a:p>
        </p:txBody>
      </p:sp>
    </p:spTree>
    <p:extLst>
      <p:ext uri="{BB962C8B-B14F-4D97-AF65-F5344CB8AC3E}">
        <p14:creationId xmlns:p14="http://schemas.microsoft.com/office/powerpoint/2010/main" val="2429823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95E17895-ECDE-D877-8407-AC59916B79DC}"/>
              </a:ext>
            </a:extLst>
          </p:cNvPr>
          <p:cNvSpPr>
            <a:spLocks noGrp="1"/>
          </p:cNvSpPr>
          <p:nvPr>
            <p:ph type="title"/>
          </p:nvPr>
        </p:nvSpPr>
        <p:spPr>
          <a:xfrm>
            <a:off x="572493" y="238539"/>
            <a:ext cx="11018520" cy="1434415"/>
          </a:xfrm>
        </p:spPr>
        <p:txBody>
          <a:bodyPr anchor="b">
            <a:normAutofit/>
          </a:bodyPr>
          <a:lstStyle/>
          <a:p>
            <a:r>
              <a:rPr lang="en-GB" sz="5400" b="1"/>
              <a:t>About Fiskekretsen AB</a:t>
            </a:r>
            <a:endParaRPr lang="sv-SE"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tshållare för innehåll 2">
            <a:extLst>
              <a:ext uri="{FF2B5EF4-FFF2-40B4-BE49-F238E27FC236}">
                <a16:creationId xmlns:a16="http://schemas.microsoft.com/office/drawing/2014/main" id="{E3E8AF8F-8895-DFA2-5C8A-F1386B73418D}"/>
              </a:ext>
            </a:extLst>
          </p:cNvPr>
          <p:cNvSpPr>
            <a:spLocks noGrp="1"/>
          </p:cNvSpPr>
          <p:nvPr>
            <p:ph idx="1"/>
          </p:nvPr>
        </p:nvSpPr>
        <p:spPr>
          <a:xfrm>
            <a:off x="572493" y="2071316"/>
            <a:ext cx="6713552" cy="4119172"/>
          </a:xfrm>
        </p:spPr>
        <p:txBody>
          <a:bodyPr anchor="t">
            <a:normAutofit/>
          </a:bodyPr>
          <a:lstStyle/>
          <a:p>
            <a:r>
              <a:rPr lang="en-GB" sz="1900"/>
              <a:t>Founded by Svensk Sportfiskehandel which is an association of 15 wholesalers for sportfishing gear.</a:t>
            </a:r>
            <a:endParaRPr lang="sv-SE" sz="1900"/>
          </a:p>
          <a:p>
            <a:r>
              <a:rPr lang="en-GB" sz="1900"/>
              <a:t>Enable legal sales of fishing gear</a:t>
            </a:r>
            <a:endParaRPr lang="sv-SE" sz="1900"/>
          </a:p>
          <a:p>
            <a:r>
              <a:rPr lang="en-GB" sz="1900"/>
              <a:t>Member fee SEK 6000:- + SEK 10/kg</a:t>
            </a:r>
            <a:endParaRPr lang="sv-SE" sz="1900"/>
          </a:p>
          <a:p>
            <a:r>
              <a:rPr lang="en-GB" sz="1900"/>
              <a:t>130 members</a:t>
            </a:r>
            <a:endParaRPr lang="sv-SE" sz="1900"/>
          </a:p>
          <a:p>
            <a:r>
              <a:rPr lang="en-GB" sz="1900"/>
              <a:t>Expected revenue and cost 4m SEK</a:t>
            </a:r>
            <a:endParaRPr lang="sv-SE" sz="1900"/>
          </a:p>
          <a:p>
            <a:r>
              <a:rPr lang="en-GB" sz="1900"/>
              <a:t>Cost will adjust according to true expenses</a:t>
            </a:r>
            <a:endParaRPr lang="sv-SE" sz="1900"/>
          </a:p>
          <a:p>
            <a:r>
              <a:rPr lang="en-GB" sz="1900"/>
              <a:t>Financed by prepayments from members</a:t>
            </a:r>
            <a:endParaRPr lang="sv-SE" sz="1900"/>
          </a:p>
          <a:p>
            <a:r>
              <a:rPr lang="en-GB" sz="1900"/>
              <a:t>Non profit</a:t>
            </a:r>
            <a:endParaRPr lang="sv-SE" sz="1900"/>
          </a:p>
          <a:p>
            <a:r>
              <a:rPr lang="en-GB" sz="1900"/>
              <a:t>Managed by Joakim Stenberg chairman Per Henrik Bengtsson</a:t>
            </a:r>
            <a:endParaRPr lang="sv-SE" sz="1900"/>
          </a:p>
          <a:p>
            <a:endParaRPr lang="sv-SE" sz="1900"/>
          </a:p>
        </p:txBody>
      </p:sp>
      <p:pic>
        <p:nvPicPr>
          <p:cNvPr id="4" name="Bildobjekt 3">
            <a:extLst>
              <a:ext uri="{FF2B5EF4-FFF2-40B4-BE49-F238E27FC236}">
                <a16:creationId xmlns:a16="http://schemas.microsoft.com/office/drawing/2014/main" id="{ECD729C9-CC59-FFC8-17E9-22038429DC7C}"/>
              </a:ext>
            </a:extLst>
          </p:cNvPr>
          <p:cNvPicPr>
            <a:picLocks noChangeAspect="1"/>
          </p:cNvPicPr>
          <p:nvPr/>
        </p:nvPicPr>
        <p:blipFill>
          <a:blip r:embed="rId2" cstate="print">
            <a:extLst>
              <a:ext uri="{28A0092B-C50C-407E-A947-70E740481C1C}">
                <a14:useLocalDpi xmlns:a14="http://schemas.microsoft.com/office/drawing/2010/main" val="0"/>
              </a:ext>
            </a:extLst>
          </a:blip>
          <a:srcRect l="2339" r="1195" b="-1"/>
          <a:stretch>
            <a:fillRect/>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2896647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E29AD79C-2D5D-E4B5-7A1F-F39E7987166D}"/>
              </a:ext>
            </a:extLst>
          </p:cNvPr>
          <p:cNvSpPr>
            <a:spLocks noGrp="1"/>
          </p:cNvSpPr>
          <p:nvPr>
            <p:ph type="title"/>
          </p:nvPr>
        </p:nvSpPr>
        <p:spPr>
          <a:xfrm>
            <a:off x="572493" y="238539"/>
            <a:ext cx="11018520" cy="1434415"/>
          </a:xfrm>
        </p:spPr>
        <p:txBody>
          <a:bodyPr anchor="b">
            <a:normAutofit/>
          </a:bodyPr>
          <a:lstStyle/>
          <a:p>
            <a:r>
              <a:rPr lang="en-GB" sz="4600" b="1"/>
              <a:t>Financial conditions decided by government</a:t>
            </a:r>
            <a:endParaRPr lang="sv-SE" sz="46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tshållare för innehåll 2">
            <a:extLst>
              <a:ext uri="{FF2B5EF4-FFF2-40B4-BE49-F238E27FC236}">
                <a16:creationId xmlns:a16="http://schemas.microsoft.com/office/drawing/2014/main" id="{1F825D49-95A2-0BC5-9B17-22A5302F4310}"/>
              </a:ext>
            </a:extLst>
          </p:cNvPr>
          <p:cNvSpPr>
            <a:spLocks noGrp="1"/>
          </p:cNvSpPr>
          <p:nvPr>
            <p:ph idx="1"/>
          </p:nvPr>
        </p:nvSpPr>
        <p:spPr>
          <a:xfrm>
            <a:off x="572493" y="2071316"/>
            <a:ext cx="6713552" cy="4119172"/>
          </a:xfrm>
        </p:spPr>
        <p:txBody>
          <a:bodyPr anchor="t">
            <a:normAutofit/>
          </a:bodyPr>
          <a:lstStyle/>
          <a:p>
            <a:r>
              <a:rPr lang="en-GB" sz="2200" dirty="0"/>
              <a:t>We are not allowed to make profit</a:t>
            </a:r>
            <a:endParaRPr lang="sv-SE" sz="2200" dirty="0"/>
          </a:p>
          <a:p>
            <a:r>
              <a:rPr lang="en-GB" sz="2200" dirty="0"/>
              <a:t>We are not allowed to go bankrupt</a:t>
            </a:r>
            <a:endParaRPr lang="sv-SE" sz="2200" dirty="0"/>
          </a:p>
          <a:p>
            <a:r>
              <a:rPr lang="en-GB" sz="2200" dirty="0"/>
              <a:t>We must use 290 recycling stations in each municipality and pay their cost which is decided </a:t>
            </a:r>
            <a:r>
              <a:rPr lang="en-GB" sz="2200"/>
              <a:t>by Naturvårdsverket</a:t>
            </a:r>
            <a:endParaRPr lang="en-GB" sz="2200" dirty="0"/>
          </a:p>
          <a:p>
            <a:r>
              <a:rPr lang="en-GB" sz="2200" dirty="0"/>
              <a:t>We do not know the volume collected</a:t>
            </a:r>
            <a:endParaRPr lang="sv-SE" sz="2200" dirty="0"/>
          </a:p>
          <a:p>
            <a:r>
              <a:rPr lang="en-GB" sz="2200" dirty="0"/>
              <a:t>We do not know the exact volume sold by each producer as </a:t>
            </a:r>
            <a:r>
              <a:rPr lang="en-GB" sz="2200" dirty="0" err="1"/>
              <a:t>Naturvårdsverket</a:t>
            </a:r>
            <a:r>
              <a:rPr lang="en-GB" sz="2200" dirty="0"/>
              <a:t> is not allowed to share their information with us.</a:t>
            </a:r>
            <a:endParaRPr lang="sv-SE" sz="2200" dirty="0"/>
          </a:p>
          <a:p>
            <a:endParaRPr lang="sv-SE" sz="2200" dirty="0"/>
          </a:p>
        </p:txBody>
      </p:sp>
      <p:pic>
        <p:nvPicPr>
          <p:cNvPr id="4" name="Bildobjekt 3">
            <a:extLst>
              <a:ext uri="{FF2B5EF4-FFF2-40B4-BE49-F238E27FC236}">
                <a16:creationId xmlns:a16="http://schemas.microsoft.com/office/drawing/2014/main" id="{FA1B0C12-94D9-B78B-1C78-15C355B59201}"/>
              </a:ext>
            </a:extLst>
          </p:cNvPr>
          <p:cNvPicPr>
            <a:picLocks noChangeAspect="1"/>
          </p:cNvPicPr>
          <p:nvPr/>
        </p:nvPicPr>
        <p:blipFill>
          <a:blip r:embed="rId2" cstate="print">
            <a:extLst>
              <a:ext uri="{28A0092B-C50C-407E-A947-70E740481C1C}">
                <a14:useLocalDpi xmlns:a14="http://schemas.microsoft.com/office/drawing/2010/main" val="0"/>
              </a:ext>
            </a:extLst>
          </a:blip>
          <a:srcRect l="2339" r="1195" b="-1"/>
          <a:stretch>
            <a:fillRect/>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3459939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8CEE5748-6EBF-372F-0F14-EEB881DBA7FA}"/>
              </a:ext>
            </a:extLst>
          </p:cNvPr>
          <p:cNvSpPr>
            <a:spLocks noGrp="1"/>
          </p:cNvSpPr>
          <p:nvPr>
            <p:ph type="title"/>
          </p:nvPr>
        </p:nvSpPr>
        <p:spPr>
          <a:xfrm>
            <a:off x="572493" y="238539"/>
            <a:ext cx="11018520" cy="1434415"/>
          </a:xfrm>
        </p:spPr>
        <p:txBody>
          <a:bodyPr anchor="b">
            <a:normAutofit/>
          </a:bodyPr>
          <a:lstStyle/>
          <a:p>
            <a:r>
              <a:rPr lang="en-GB" sz="4600" b="1"/>
              <a:t>Getting acceptance from producers to become member</a:t>
            </a:r>
            <a:endParaRPr lang="sv-SE" sz="46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tshållare för innehåll 2">
            <a:extLst>
              <a:ext uri="{FF2B5EF4-FFF2-40B4-BE49-F238E27FC236}">
                <a16:creationId xmlns:a16="http://schemas.microsoft.com/office/drawing/2014/main" id="{FCAB9D96-D258-C845-EB59-DC1B7A5B4910}"/>
              </a:ext>
            </a:extLst>
          </p:cNvPr>
          <p:cNvSpPr>
            <a:spLocks noGrp="1"/>
          </p:cNvSpPr>
          <p:nvPr>
            <p:ph idx="1"/>
          </p:nvPr>
        </p:nvSpPr>
        <p:spPr>
          <a:xfrm>
            <a:off x="572493" y="2071316"/>
            <a:ext cx="6713552" cy="4119172"/>
          </a:xfrm>
        </p:spPr>
        <p:txBody>
          <a:bodyPr anchor="t">
            <a:normAutofit lnSpcReduction="10000"/>
          </a:bodyPr>
          <a:lstStyle/>
          <a:p>
            <a:r>
              <a:rPr lang="en-GB" sz="1700" dirty="0"/>
              <a:t>The reason for starting extended producer responsibility is said to be that 27% of all litter on beaches are fishing gear. However very few sportfisherman leave their rod &amp; reel and go home. </a:t>
            </a:r>
          </a:p>
          <a:p>
            <a:pPr lvl="1"/>
            <a:r>
              <a:rPr lang="en-GB" sz="1300" dirty="0"/>
              <a:t>We do have 130 members most of the from sportfishing sector. But some are still being chased. </a:t>
            </a:r>
          </a:p>
          <a:p>
            <a:pPr lvl="1"/>
            <a:r>
              <a:rPr lang="en-GB" sz="1300" dirty="0"/>
              <a:t>Very few members and revenues from the commercial side and hobby fisherman using passive gear.</a:t>
            </a:r>
            <a:endParaRPr lang="sv-SE" sz="1300" dirty="0"/>
          </a:p>
          <a:p>
            <a:r>
              <a:rPr lang="en-GB" sz="1700" dirty="0"/>
              <a:t>It is not mandatory for commercial fishermen to be member – but their suppliers of gear must be member. So far very few are.</a:t>
            </a:r>
            <a:endParaRPr lang="sv-SE" sz="1700" dirty="0"/>
          </a:p>
          <a:p>
            <a:endParaRPr lang="en-GB" sz="1700" dirty="0"/>
          </a:p>
          <a:p>
            <a:r>
              <a:rPr lang="en-GB" sz="1700" dirty="0" err="1"/>
              <a:t>Naturvårdsverket</a:t>
            </a:r>
            <a:r>
              <a:rPr lang="en-GB" sz="1700" dirty="0"/>
              <a:t> do not have staff to follow up and raise fines.</a:t>
            </a:r>
            <a:endParaRPr lang="sv-SE" sz="1700" dirty="0"/>
          </a:p>
          <a:p>
            <a:r>
              <a:rPr lang="en-GB" sz="1700" dirty="0" err="1"/>
              <a:t>Naturvårdsverket</a:t>
            </a:r>
            <a:r>
              <a:rPr lang="en-GB" sz="1700" dirty="0"/>
              <a:t> do not have legal power to chase foreign suppliers. The commercial users buy gear from Denmark, but the Danish suppliers did not yet become members.</a:t>
            </a:r>
            <a:endParaRPr lang="sv-SE" sz="1700" dirty="0"/>
          </a:p>
          <a:p>
            <a:r>
              <a:rPr lang="en-GB" sz="1700" dirty="0"/>
              <a:t>Direct import by sportfishing consumers from </a:t>
            </a:r>
            <a:r>
              <a:rPr lang="en-GB" sz="1700" dirty="0" err="1"/>
              <a:t>Temu</a:t>
            </a:r>
            <a:r>
              <a:rPr lang="en-GB" sz="1700" dirty="0"/>
              <a:t> are not contributing to the revenues.</a:t>
            </a:r>
            <a:endParaRPr lang="sv-SE" sz="1700" dirty="0"/>
          </a:p>
          <a:p>
            <a:endParaRPr lang="sv-SE" sz="1700" dirty="0"/>
          </a:p>
        </p:txBody>
      </p:sp>
      <p:pic>
        <p:nvPicPr>
          <p:cNvPr id="4" name="Bildobjekt 3">
            <a:extLst>
              <a:ext uri="{FF2B5EF4-FFF2-40B4-BE49-F238E27FC236}">
                <a16:creationId xmlns:a16="http://schemas.microsoft.com/office/drawing/2014/main" id="{4CE1AEC5-443F-CFCF-23A4-9779A6584DB3}"/>
              </a:ext>
            </a:extLst>
          </p:cNvPr>
          <p:cNvPicPr>
            <a:picLocks noChangeAspect="1"/>
          </p:cNvPicPr>
          <p:nvPr/>
        </p:nvPicPr>
        <p:blipFill>
          <a:blip r:embed="rId2" cstate="print">
            <a:extLst>
              <a:ext uri="{28A0092B-C50C-407E-A947-70E740481C1C}">
                <a14:useLocalDpi xmlns:a14="http://schemas.microsoft.com/office/drawing/2010/main" val="0"/>
              </a:ext>
            </a:extLst>
          </a:blip>
          <a:srcRect l="2339" r="1195" b="-1"/>
          <a:stretch>
            <a:fillRect/>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308311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22A5179E-DD26-97EA-91B5-87D970B7BC06}"/>
              </a:ext>
            </a:extLst>
          </p:cNvPr>
          <p:cNvSpPr>
            <a:spLocks noGrp="1"/>
          </p:cNvSpPr>
          <p:nvPr>
            <p:ph type="title"/>
          </p:nvPr>
        </p:nvSpPr>
        <p:spPr>
          <a:xfrm>
            <a:off x="572493" y="238539"/>
            <a:ext cx="11018520" cy="1434415"/>
          </a:xfrm>
        </p:spPr>
        <p:txBody>
          <a:bodyPr anchor="b">
            <a:normAutofit/>
          </a:bodyPr>
          <a:lstStyle/>
          <a:p>
            <a:r>
              <a:rPr lang="en-GB" sz="5400" b="1"/>
              <a:t>Old gear</a:t>
            </a:r>
            <a:endParaRPr lang="sv-SE"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tshållare för innehåll 2">
            <a:extLst>
              <a:ext uri="{FF2B5EF4-FFF2-40B4-BE49-F238E27FC236}">
                <a16:creationId xmlns:a16="http://schemas.microsoft.com/office/drawing/2014/main" id="{F293A6B0-87B5-7C05-8547-AA5A40311C24}"/>
              </a:ext>
            </a:extLst>
          </p:cNvPr>
          <p:cNvSpPr>
            <a:spLocks noGrp="1"/>
          </p:cNvSpPr>
          <p:nvPr>
            <p:ph idx="1"/>
          </p:nvPr>
        </p:nvSpPr>
        <p:spPr>
          <a:xfrm>
            <a:off x="572493" y="2071316"/>
            <a:ext cx="6713552" cy="4119172"/>
          </a:xfrm>
        </p:spPr>
        <p:txBody>
          <a:bodyPr anchor="t">
            <a:normAutofit/>
          </a:bodyPr>
          <a:lstStyle/>
          <a:p>
            <a:r>
              <a:rPr lang="en-GB" sz="2200" dirty="0"/>
              <a:t> Government has decided it is </a:t>
            </a:r>
            <a:r>
              <a:rPr lang="en-GB" sz="2200" dirty="0" err="1"/>
              <a:t>Fiskekretsens</a:t>
            </a:r>
            <a:r>
              <a:rPr lang="en-GB" sz="2200" dirty="0"/>
              <a:t> responsibility to collect and take care of old gear. </a:t>
            </a:r>
          </a:p>
          <a:p>
            <a:endParaRPr lang="en-GB" sz="2200" dirty="0"/>
          </a:p>
          <a:p>
            <a:r>
              <a:rPr lang="en-GB" sz="2200" dirty="0"/>
              <a:t>But is impossible for us to go after old buyers and ask them to pay more. </a:t>
            </a:r>
          </a:p>
          <a:p>
            <a:pPr lvl="1"/>
            <a:r>
              <a:rPr lang="en-GB" sz="1800" dirty="0"/>
              <a:t>Therefore the burden will be on those buying new gear. This is against the environmental law and </a:t>
            </a:r>
            <a:r>
              <a:rPr lang="en-GB" sz="1800" dirty="0" err="1"/>
              <a:t>Naturvårdsverket</a:t>
            </a:r>
            <a:r>
              <a:rPr lang="en-GB" sz="1800" dirty="0"/>
              <a:t> have asked the Swedish Government to change this. </a:t>
            </a:r>
          </a:p>
          <a:p>
            <a:pPr lvl="1"/>
            <a:r>
              <a:rPr lang="en-GB" sz="1800" dirty="0"/>
              <a:t>We are waiting for their reaction.</a:t>
            </a:r>
            <a:endParaRPr lang="sv-SE" sz="1800" dirty="0"/>
          </a:p>
          <a:p>
            <a:endParaRPr lang="sv-SE" sz="2200" dirty="0"/>
          </a:p>
        </p:txBody>
      </p:sp>
      <p:pic>
        <p:nvPicPr>
          <p:cNvPr id="4" name="Bildobjekt 3">
            <a:extLst>
              <a:ext uri="{FF2B5EF4-FFF2-40B4-BE49-F238E27FC236}">
                <a16:creationId xmlns:a16="http://schemas.microsoft.com/office/drawing/2014/main" id="{3F39C7AE-1420-E1B6-6502-D2D49A8F4AB0}"/>
              </a:ext>
            </a:extLst>
          </p:cNvPr>
          <p:cNvPicPr>
            <a:picLocks noChangeAspect="1"/>
          </p:cNvPicPr>
          <p:nvPr/>
        </p:nvPicPr>
        <p:blipFill>
          <a:blip r:embed="rId2" cstate="print">
            <a:extLst>
              <a:ext uri="{28A0092B-C50C-407E-A947-70E740481C1C}">
                <a14:useLocalDpi xmlns:a14="http://schemas.microsoft.com/office/drawing/2010/main" val="0"/>
              </a:ext>
            </a:extLst>
          </a:blip>
          <a:srcRect l="2339" r="1195" b="-1"/>
          <a:stretch>
            <a:fillRect/>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1060396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590B4447-A9D4-19D4-E096-2D8C1AA6D927}"/>
              </a:ext>
            </a:extLst>
          </p:cNvPr>
          <p:cNvSpPr>
            <a:spLocks noGrp="1"/>
          </p:cNvSpPr>
          <p:nvPr>
            <p:ph type="title"/>
          </p:nvPr>
        </p:nvSpPr>
        <p:spPr>
          <a:xfrm>
            <a:off x="572493" y="238539"/>
            <a:ext cx="11018520" cy="1434415"/>
          </a:xfrm>
        </p:spPr>
        <p:txBody>
          <a:bodyPr anchor="b">
            <a:normAutofit/>
          </a:bodyPr>
          <a:lstStyle/>
          <a:p>
            <a:r>
              <a:rPr lang="en-GB" sz="5400" b="1"/>
              <a:t>Crazy expensive to collect</a:t>
            </a:r>
            <a:endParaRPr lang="sv-SE"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tshållare för innehåll 2">
            <a:extLst>
              <a:ext uri="{FF2B5EF4-FFF2-40B4-BE49-F238E27FC236}">
                <a16:creationId xmlns:a16="http://schemas.microsoft.com/office/drawing/2014/main" id="{4C7A4FF9-CFE7-D3BD-C28A-F886F7475ED7}"/>
              </a:ext>
            </a:extLst>
          </p:cNvPr>
          <p:cNvSpPr>
            <a:spLocks noGrp="1"/>
          </p:cNvSpPr>
          <p:nvPr>
            <p:ph idx="1"/>
          </p:nvPr>
        </p:nvSpPr>
        <p:spPr>
          <a:xfrm>
            <a:off x="572493" y="2071316"/>
            <a:ext cx="6713552" cy="4119172"/>
          </a:xfrm>
        </p:spPr>
        <p:txBody>
          <a:bodyPr anchor="t">
            <a:normAutofit/>
          </a:bodyPr>
          <a:lstStyle/>
          <a:p>
            <a:r>
              <a:rPr lang="en-GB" sz="2200" dirty="0"/>
              <a:t>The main cost for </a:t>
            </a:r>
            <a:r>
              <a:rPr lang="en-GB" sz="2200" dirty="0" err="1"/>
              <a:t>Fiskekretsen</a:t>
            </a:r>
            <a:r>
              <a:rPr lang="en-GB" sz="2200" dirty="0"/>
              <a:t> is compensation to 290 municipalities. </a:t>
            </a:r>
          </a:p>
          <a:p>
            <a:r>
              <a:rPr lang="en-GB" sz="2200" dirty="0"/>
              <a:t>The volume collected this way is very small. We are at the first year and based on the spring numbers it looks like the cost will be SEK 2000/kg. </a:t>
            </a:r>
          </a:p>
          <a:p>
            <a:r>
              <a:rPr lang="en-GB" sz="2200" dirty="0"/>
              <a:t>There will be about 600 extra transportations due to the producer responsibility.  </a:t>
            </a:r>
            <a:endParaRPr lang="sv-SE" sz="2200" dirty="0"/>
          </a:p>
          <a:p>
            <a:endParaRPr lang="sv-SE" sz="2200" dirty="0"/>
          </a:p>
        </p:txBody>
      </p:sp>
      <p:pic>
        <p:nvPicPr>
          <p:cNvPr id="4" name="Bildobjekt 3">
            <a:extLst>
              <a:ext uri="{FF2B5EF4-FFF2-40B4-BE49-F238E27FC236}">
                <a16:creationId xmlns:a16="http://schemas.microsoft.com/office/drawing/2014/main" id="{CCF7C4A0-6634-9107-D32A-6CE8041646A9}"/>
              </a:ext>
            </a:extLst>
          </p:cNvPr>
          <p:cNvPicPr>
            <a:picLocks noChangeAspect="1"/>
          </p:cNvPicPr>
          <p:nvPr/>
        </p:nvPicPr>
        <p:blipFill>
          <a:blip r:embed="rId2" cstate="print">
            <a:extLst>
              <a:ext uri="{28A0092B-C50C-407E-A947-70E740481C1C}">
                <a14:useLocalDpi xmlns:a14="http://schemas.microsoft.com/office/drawing/2010/main" val="0"/>
              </a:ext>
            </a:extLst>
          </a:blip>
          <a:srcRect l="2339" r="1195" b="-1"/>
          <a:stretch>
            <a:fillRect/>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1888181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D4C1857E-CBB2-3577-B04E-CF4A254E2DB4}"/>
              </a:ext>
            </a:extLst>
          </p:cNvPr>
          <p:cNvSpPr>
            <a:spLocks noGrp="1"/>
          </p:cNvSpPr>
          <p:nvPr>
            <p:ph type="title"/>
          </p:nvPr>
        </p:nvSpPr>
        <p:spPr>
          <a:xfrm>
            <a:off x="572493" y="238539"/>
            <a:ext cx="11018520" cy="1434415"/>
          </a:xfrm>
        </p:spPr>
        <p:txBody>
          <a:bodyPr anchor="b">
            <a:normAutofit/>
          </a:bodyPr>
          <a:lstStyle/>
          <a:p>
            <a:r>
              <a:rPr lang="en-GB" sz="4600" b="1"/>
              <a:t>Different types of products hard to collect and recycle together</a:t>
            </a:r>
            <a:endParaRPr lang="sv-SE" sz="46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tshållare för innehåll 2">
            <a:extLst>
              <a:ext uri="{FF2B5EF4-FFF2-40B4-BE49-F238E27FC236}">
                <a16:creationId xmlns:a16="http://schemas.microsoft.com/office/drawing/2014/main" id="{5BA464B8-F0E9-95E6-699C-6FE7BDF24EFE}"/>
              </a:ext>
            </a:extLst>
          </p:cNvPr>
          <p:cNvSpPr>
            <a:spLocks noGrp="1"/>
          </p:cNvSpPr>
          <p:nvPr>
            <p:ph idx="1"/>
          </p:nvPr>
        </p:nvSpPr>
        <p:spPr>
          <a:xfrm>
            <a:off x="572493" y="2071316"/>
            <a:ext cx="6713552" cy="4119172"/>
          </a:xfrm>
        </p:spPr>
        <p:txBody>
          <a:bodyPr anchor="t">
            <a:normAutofit/>
          </a:bodyPr>
          <a:lstStyle/>
          <a:p>
            <a:r>
              <a:rPr lang="en-GB" sz="2200" dirty="0"/>
              <a:t>There are passive gear like nets, trawls and cages which are to some extent similar and can be treated and recycled. Fishing rods, reels, baits are totally different. They can be repaired by local shops, parts can be replaced but not recycled into new gear as there are no factories nearby. </a:t>
            </a:r>
          </a:p>
          <a:p>
            <a:r>
              <a:rPr lang="en-GB" sz="2200" dirty="0"/>
              <a:t>Local shops are not allowed to be used for the EPR to collect, and some fisherman are already used to repair and replace. </a:t>
            </a:r>
          </a:p>
          <a:p>
            <a:r>
              <a:rPr lang="en-GB" sz="2200" dirty="0"/>
              <a:t>The EPR does not make any sense at all to recycle and remake new fishing gear for the sportfishing sector.</a:t>
            </a:r>
            <a:endParaRPr lang="sv-SE" sz="2200" dirty="0"/>
          </a:p>
          <a:p>
            <a:endParaRPr lang="sv-SE" sz="2200" dirty="0"/>
          </a:p>
        </p:txBody>
      </p:sp>
      <p:pic>
        <p:nvPicPr>
          <p:cNvPr id="4" name="Bildobjekt 3">
            <a:extLst>
              <a:ext uri="{FF2B5EF4-FFF2-40B4-BE49-F238E27FC236}">
                <a16:creationId xmlns:a16="http://schemas.microsoft.com/office/drawing/2014/main" id="{F1324C15-0F0A-760C-4A0E-1F514A442744}"/>
              </a:ext>
            </a:extLst>
          </p:cNvPr>
          <p:cNvPicPr>
            <a:picLocks noChangeAspect="1"/>
          </p:cNvPicPr>
          <p:nvPr/>
        </p:nvPicPr>
        <p:blipFill>
          <a:blip r:embed="rId2" cstate="print">
            <a:extLst>
              <a:ext uri="{28A0092B-C50C-407E-A947-70E740481C1C}">
                <a14:useLocalDpi xmlns:a14="http://schemas.microsoft.com/office/drawing/2010/main" val="0"/>
              </a:ext>
            </a:extLst>
          </a:blip>
          <a:srcRect l="2339" r="1195" b="-1"/>
          <a:stretch>
            <a:fillRect/>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3446839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D5482514-4F7E-D625-5770-BDCDE71CB7AF}"/>
              </a:ext>
            </a:extLst>
          </p:cNvPr>
          <p:cNvSpPr>
            <a:spLocks noGrp="1"/>
          </p:cNvSpPr>
          <p:nvPr>
            <p:ph type="title"/>
          </p:nvPr>
        </p:nvSpPr>
        <p:spPr>
          <a:xfrm>
            <a:off x="572493" y="238539"/>
            <a:ext cx="11018520" cy="1434415"/>
          </a:xfrm>
        </p:spPr>
        <p:txBody>
          <a:bodyPr anchor="b">
            <a:normAutofit/>
          </a:bodyPr>
          <a:lstStyle/>
          <a:p>
            <a:r>
              <a:rPr lang="en-GB" sz="5400" b="1"/>
              <a:t>Collection goal</a:t>
            </a:r>
            <a:endParaRPr lang="sv-SE"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tshållare för innehåll 2">
            <a:extLst>
              <a:ext uri="{FF2B5EF4-FFF2-40B4-BE49-F238E27FC236}">
                <a16:creationId xmlns:a16="http://schemas.microsoft.com/office/drawing/2014/main" id="{5CF63FDE-B174-12AC-4A38-21F06C8AE2DF}"/>
              </a:ext>
            </a:extLst>
          </p:cNvPr>
          <p:cNvSpPr>
            <a:spLocks noGrp="1"/>
          </p:cNvSpPr>
          <p:nvPr>
            <p:ph idx="1"/>
          </p:nvPr>
        </p:nvSpPr>
        <p:spPr>
          <a:xfrm>
            <a:off x="572493" y="2071316"/>
            <a:ext cx="6713552" cy="4119172"/>
          </a:xfrm>
        </p:spPr>
        <p:txBody>
          <a:bodyPr anchor="t">
            <a:normAutofit/>
          </a:bodyPr>
          <a:lstStyle/>
          <a:p>
            <a:r>
              <a:rPr lang="en-GB" sz="2200"/>
              <a:t>Government set goal of 20% collection. But fishing rod and reels last much longer time than 5 years. Anglers keep their lures in their tackle box. They will not return them unless they are worn out or broken.  </a:t>
            </a:r>
            <a:endParaRPr lang="sv-SE" sz="2200"/>
          </a:p>
          <a:p>
            <a:endParaRPr lang="sv-SE" sz="2200"/>
          </a:p>
        </p:txBody>
      </p:sp>
      <p:pic>
        <p:nvPicPr>
          <p:cNvPr id="4" name="Bildobjekt 3">
            <a:extLst>
              <a:ext uri="{FF2B5EF4-FFF2-40B4-BE49-F238E27FC236}">
                <a16:creationId xmlns:a16="http://schemas.microsoft.com/office/drawing/2014/main" id="{AA04075C-889A-C4C3-4A43-377C37B47255}"/>
              </a:ext>
            </a:extLst>
          </p:cNvPr>
          <p:cNvPicPr>
            <a:picLocks noChangeAspect="1"/>
          </p:cNvPicPr>
          <p:nvPr/>
        </p:nvPicPr>
        <p:blipFill>
          <a:blip r:embed="rId2" cstate="print">
            <a:extLst>
              <a:ext uri="{28A0092B-C50C-407E-A947-70E740481C1C}">
                <a14:useLocalDpi xmlns:a14="http://schemas.microsoft.com/office/drawing/2010/main" val="0"/>
              </a:ext>
            </a:extLst>
          </a:blip>
          <a:srcRect l="2339" r="1195" b="-1"/>
          <a:stretch>
            <a:fillRect/>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1734732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1F259042-48B2-ECE9-C17D-ACD60828C518}"/>
              </a:ext>
            </a:extLst>
          </p:cNvPr>
          <p:cNvSpPr>
            <a:spLocks noGrp="1"/>
          </p:cNvSpPr>
          <p:nvPr>
            <p:ph type="title"/>
          </p:nvPr>
        </p:nvSpPr>
        <p:spPr>
          <a:xfrm>
            <a:off x="572493" y="238539"/>
            <a:ext cx="11018520" cy="1434415"/>
          </a:xfrm>
        </p:spPr>
        <p:txBody>
          <a:bodyPr anchor="b">
            <a:normAutofit/>
          </a:bodyPr>
          <a:lstStyle/>
          <a:p>
            <a:r>
              <a:rPr lang="en-GB" sz="5000" b="1"/>
              <a:t>Suggestions for improvement of the EPR</a:t>
            </a:r>
            <a:endParaRPr lang="sv-SE" sz="50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tshållare för innehåll 2">
            <a:extLst>
              <a:ext uri="{FF2B5EF4-FFF2-40B4-BE49-F238E27FC236}">
                <a16:creationId xmlns:a16="http://schemas.microsoft.com/office/drawing/2014/main" id="{8B466D48-40B1-1253-46EA-6D998612C248}"/>
              </a:ext>
            </a:extLst>
          </p:cNvPr>
          <p:cNvSpPr>
            <a:spLocks noGrp="1"/>
          </p:cNvSpPr>
          <p:nvPr>
            <p:ph idx="1"/>
          </p:nvPr>
        </p:nvSpPr>
        <p:spPr>
          <a:xfrm>
            <a:off x="572493" y="2071316"/>
            <a:ext cx="6713552" cy="4119172"/>
          </a:xfrm>
        </p:spPr>
        <p:txBody>
          <a:bodyPr anchor="t">
            <a:normAutofit/>
          </a:bodyPr>
          <a:lstStyle/>
          <a:p>
            <a:r>
              <a:rPr lang="en-GB" sz="1700"/>
              <a:t>Collect fees from customs through higher import duty. Then all will pay and less free riders. Commercial users should be part of bringing revenue</a:t>
            </a:r>
            <a:endParaRPr lang="sv-SE" sz="1700"/>
          </a:p>
          <a:p>
            <a:r>
              <a:rPr lang="en-GB" sz="1700"/>
              <a:t>Financial support from Government to compensate for old gear.</a:t>
            </a:r>
            <a:endParaRPr lang="sv-SE" sz="1700"/>
          </a:p>
          <a:p>
            <a:r>
              <a:rPr lang="en-GB" sz="1700"/>
              <a:t>Stop using 290 municipalities recycling stations for separate collection of sportfishing gear. </a:t>
            </a:r>
            <a:endParaRPr lang="sv-SE" sz="1700"/>
          </a:p>
          <a:p>
            <a:r>
              <a:rPr lang="en-GB" sz="1700"/>
              <a:t>Use local  tackle shops to collect and repair old gear sportfishing gear.</a:t>
            </a:r>
            <a:endParaRPr lang="sv-SE" sz="1700"/>
          </a:p>
          <a:p>
            <a:r>
              <a:rPr lang="en-GB" sz="1700"/>
              <a:t>Use Fiskereturen setup for commercial and passive gear and Sotenäs MÅVC.</a:t>
            </a:r>
            <a:endParaRPr lang="sv-SE" sz="1700"/>
          </a:p>
          <a:p>
            <a:r>
              <a:rPr lang="en-GB" sz="1700"/>
              <a:t>Use the money from sportfishing sector to clean beaches and dive. This can be 100:-/kg compared to existing collection at SEK 2000:-/kg from peoples garages. </a:t>
            </a:r>
            <a:endParaRPr lang="sv-SE" sz="1700"/>
          </a:p>
          <a:p>
            <a:endParaRPr lang="sv-SE" sz="1700"/>
          </a:p>
        </p:txBody>
      </p:sp>
      <p:pic>
        <p:nvPicPr>
          <p:cNvPr id="4" name="Bildobjekt 3">
            <a:extLst>
              <a:ext uri="{FF2B5EF4-FFF2-40B4-BE49-F238E27FC236}">
                <a16:creationId xmlns:a16="http://schemas.microsoft.com/office/drawing/2014/main" id="{BBCB178A-53A2-FA6F-80E8-26131A762061}"/>
              </a:ext>
            </a:extLst>
          </p:cNvPr>
          <p:cNvPicPr>
            <a:picLocks noChangeAspect="1"/>
          </p:cNvPicPr>
          <p:nvPr/>
        </p:nvPicPr>
        <p:blipFill>
          <a:blip r:embed="rId2" cstate="print">
            <a:extLst>
              <a:ext uri="{28A0092B-C50C-407E-A947-70E740481C1C}">
                <a14:useLocalDpi xmlns:a14="http://schemas.microsoft.com/office/drawing/2010/main" val="0"/>
              </a:ext>
            </a:extLst>
          </a:blip>
          <a:srcRect l="2339" r="1195" b="-1"/>
          <a:stretch>
            <a:fillRect/>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2019331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npassat 2">
      <a:majorFont>
        <a:latin typeface="Verdana"/>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a28581-027d-4a36-bc93-c9db429a0ea1}" enabled="0" method="" siteId="{33a28581-027d-4a36-bc93-c9db429a0ea1}" removed="1"/>
</clbl:labelList>
</file>

<file path=docProps/app.xml><?xml version="1.0" encoding="utf-8"?>
<Properties xmlns="http://schemas.openxmlformats.org/officeDocument/2006/extended-properties" xmlns:vt="http://schemas.openxmlformats.org/officeDocument/2006/docPropsVTypes">
  <TotalTime>17049</TotalTime>
  <Words>1242</Words>
  <Application>Microsoft Office PowerPoint</Application>
  <PresentationFormat>Widescreen</PresentationFormat>
  <Paragraphs>140</Paragraphs>
  <Slides>25</Slides>
  <Notes>9</Notes>
  <HiddenSlides>1</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25</vt:i4>
      </vt:variant>
    </vt:vector>
  </HeadingPairs>
  <TitlesOfParts>
    <vt:vector size="41" baseType="lpstr">
      <vt:lpstr>Aharoni</vt:lpstr>
      <vt:lpstr>Aptos</vt:lpstr>
      <vt:lpstr>Aptos Display</vt:lpstr>
      <vt:lpstr>Arial</vt:lpstr>
      <vt:lpstr>Calibri</vt:lpstr>
      <vt:lpstr>Century Gothic</vt:lpstr>
      <vt:lpstr>Cocogoose Pro</vt:lpstr>
      <vt:lpstr>Ergo Com Bold</vt:lpstr>
      <vt:lpstr>Ergo Com Medium</vt:lpstr>
      <vt:lpstr>Open Sans</vt:lpstr>
      <vt:lpstr>Tahoma</vt:lpstr>
      <vt:lpstr>Times New Roman</vt:lpstr>
      <vt:lpstr>Verdana</vt:lpstr>
      <vt:lpstr>Wingdings</vt:lpstr>
      <vt:lpstr>Office Theme</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Landfill  In many EU member states, landfill is still used extensively. A bulky and complex fraction, with a large share of historical waste remaining in harbours, on land areas, and in nature.</vt:lpstr>
      <vt:lpstr>Everything is based on collaboration and resource efficiency.</vt:lpstr>
      <vt:lpstr>PowerPoint Presentation</vt:lpstr>
      <vt:lpstr>Used fishinggear, ghostgear  &amp; beach litter </vt:lpstr>
      <vt:lpstr>Separating &amp; sorting  Reuse or recycle</vt:lpstr>
      <vt:lpstr>PowerPoint Presentation</vt:lpstr>
      <vt:lpstr>PowerPoint Presentation</vt:lpstr>
      <vt:lpstr>PowerPoint Presentation</vt:lpstr>
      <vt:lpstr>CHALLENGES  Historical waste – hidden volumes and unclear division of responsibility, leading to economic consequences  Virgin plastic is too cheap – the market for recycled materials remains reluctant and immature  Time-consuming sorting and separation – due to mixed materials,tangled gear and biofouling.  Inconsistent material quality – caused by saltwater exposure and contamination  Small volumes – making large-scale recycling economically challenging   </vt:lpstr>
      <vt:lpstr>In the GAP between systems</vt:lpstr>
      <vt:lpstr>About Fiskekretsen AB</vt:lpstr>
      <vt:lpstr>Financial conditions decided by government</vt:lpstr>
      <vt:lpstr>Getting acceptance from producers to become member</vt:lpstr>
      <vt:lpstr>Old gear</vt:lpstr>
      <vt:lpstr>Crazy expensive to collect</vt:lpstr>
      <vt:lpstr>Different types of products hard to collect and recycle together</vt:lpstr>
      <vt:lpstr>Collection goal</vt:lpstr>
      <vt:lpstr>Suggestions for improvement of the EPR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Berg</dc:creator>
  <cp:lastModifiedBy>Charlotte Berg</cp:lastModifiedBy>
  <cp:revision>15</cp:revision>
  <dcterms:created xsi:type="dcterms:W3CDTF">2025-08-28T12:04:42Z</dcterms:created>
  <dcterms:modified xsi:type="dcterms:W3CDTF">2025-11-10T14:23:22Z</dcterms:modified>
</cp:coreProperties>
</file>