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4"/>
    <p:sldMasterId id="2147483672" r:id="rId5"/>
  </p:sldMasterIdLst>
  <p:notesMasterIdLst>
    <p:notesMasterId r:id="rId23"/>
  </p:notesMasterIdLst>
  <p:sldIdLst>
    <p:sldId id="256" r:id="rId6"/>
    <p:sldId id="257" r:id="rId7"/>
    <p:sldId id="258" r:id="rId8"/>
    <p:sldId id="259" r:id="rId9"/>
    <p:sldId id="314" r:id="rId10"/>
    <p:sldId id="299" r:id="rId11"/>
    <p:sldId id="303" r:id="rId12"/>
    <p:sldId id="300" r:id="rId13"/>
    <p:sldId id="301" r:id="rId14"/>
    <p:sldId id="302" r:id="rId15"/>
    <p:sldId id="305" r:id="rId16"/>
    <p:sldId id="263" r:id="rId17"/>
    <p:sldId id="306" r:id="rId18"/>
    <p:sldId id="312" r:id="rId19"/>
    <p:sldId id="316" r:id="rId20"/>
    <p:sldId id="311" r:id="rId21"/>
    <p:sldId id="297" r:id="rId22"/>
  </p:sldIdLst>
  <p:sldSz cx="9144000" cy="5143500" type="screen16x9"/>
  <p:notesSz cx="6858000" cy="9144000"/>
  <p:embeddedFontLst>
    <p:embeddedFont>
      <p:font typeface="Open Sans" panose="020B0606030504020204" pitchFamily="34" charset="0"/>
      <p:regular r:id="rId24"/>
      <p:bold r:id="rId25"/>
      <p:italic r:id="rId26"/>
      <p:boldItalic r:id="rId27"/>
    </p:embeddedFont>
    <p:embeddedFont>
      <p:font typeface="Roboto" panose="02000000000000000000" pitchFamily="2" charset="0"/>
      <p:regular r:id="rId28"/>
      <p:bold r:id="rId29"/>
      <p:italic r:id="rId30"/>
      <p:boldItalic r:id="rId31"/>
    </p:embeddedFont>
    <p:embeddedFont>
      <p:font typeface="Times" panose="02020603050405020304" pitchFamily="18"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42E38F7-1F84-47D3-86A9-AE4D35D45E1C}">
  <a:tblStyle styleId="{D42E38F7-1F84-47D3-86A9-AE4D35D45E1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3.fntdata"/><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font" Target="fonts/font11.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ospar.or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1324c6fdd0c_0_3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g1324c6fdd0c_0_39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Good morning. </a:t>
            </a:r>
            <a:r>
              <a:rPr lang="en-GB"/>
              <a:t>I</a:t>
            </a:r>
            <a:r>
              <a:rPr lang="en"/>
              <a:t>’m here to talk to you about OSPAR’s second Regional Action Plan to reduce Marine Litter in the North East Atlantic – or the RAP ML for short, and specifically how it will address fishing gear as a source of marine litter.</a:t>
            </a:r>
          </a:p>
          <a:p>
            <a:pPr marL="0" lvl="0" indent="0" algn="l" rtl="0">
              <a:lnSpc>
                <a:spcPct val="100000"/>
              </a:lnSpc>
              <a:spcBef>
                <a:spcPts val="0"/>
              </a:spcBef>
              <a:spcAft>
                <a:spcPts val="0"/>
              </a:spcAft>
              <a:buSzPts val="1400"/>
              <a:buNone/>
            </a:pPr>
            <a:endParaRPr lang="en"/>
          </a:p>
          <a:p>
            <a:pPr marL="0" lvl="0" indent="0" algn="l" rtl="0">
              <a:lnSpc>
                <a:spcPct val="100000"/>
              </a:lnSpc>
              <a:spcBef>
                <a:spcPts val="0"/>
              </a:spcBef>
              <a:spcAft>
                <a:spcPts val="0"/>
              </a:spcAft>
              <a:buSzPts val="1400"/>
              <a:buNone/>
            </a:pPr>
            <a:endParaRPr lang="en"/>
          </a:p>
          <a:p>
            <a:pPr marL="0" lvl="0" indent="0" algn="l" rtl="0">
              <a:lnSpc>
                <a:spcPct val="100000"/>
              </a:lnSpc>
              <a:spcBef>
                <a:spcPts val="0"/>
              </a:spcBef>
              <a:spcAft>
                <a:spcPts val="0"/>
              </a:spcAft>
              <a:buSzPts val="1400"/>
              <a:buNone/>
            </a:pPr>
            <a:r>
              <a:rPr lang="en"/>
              <a:t>I’ll start by giving you some background on OSPAR’s mandate to take action on marine litter</a:t>
            </a:r>
          </a:p>
          <a:p>
            <a:pPr marL="0" lvl="0" indent="0" algn="l" rtl="0">
              <a:lnSpc>
                <a:spcPct val="100000"/>
              </a:lnSpc>
              <a:spcBef>
                <a:spcPts val="0"/>
              </a:spcBef>
              <a:spcAft>
                <a:spcPts val="0"/>
              </a:spcAft>
              <a:buSzPts val="1400"/>
              <a:buNone/>
            </a:pPr>
            <a:r>
              <a:rPr lang="en"/>
              <a:t>I’ll then talk briefly about the marine litter results of OSPAR’s most recent quality status report</a:t>
            </a:r>
          </a:p>
          <a:p>
            <a:pPr marL="0" lvl="0" indent="0" algn="l" rtl="0">
              <a:lnSpc>
                <a:spcPct val="100000"/>
              </a:lnSpc>
              <a:spcBef>
                <a:spcPts val="0"/>
              </a:spcBef>
              <a:spcAft>
                <a:spcPts val="0"/>
              </a:spcAft>
              <a:buSzPts val="1400"/>
              <a:buNone/>
            </a:pPr>
            <a:r>
              <a:rPr lang="en-GB"/>
              <a:t>A</a:t>
            </a:r>
            <a:r>
              <a:rPr lang="en"/>
              <a:t>nd I’ll fisnih by giving you a brief overview of the second RAP ML and the actions that relate to litter from fishing activities </a:t>
            </a:r>
          </a:p>
        </p:txBody>
      </p:sp>
      <p:sp>
        <p:nvSpPr>
          <p:cNvPr id="134" name="Google Shape;134;g1324c6fdd0c_0_39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324c6fdd0c_0_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1324c6fdd0c_0_2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GB" sz="1100" u="sng">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S</a:t>
            </a:r>
            <a:r>
              <a:rPr lang="en" sz="1100" u="sng">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o, OSPAR</a:t>
            </a:r>
            <a:r>
              <a:rPr lang="en" sz="1100">
                <a:latin typeface="Arial"/>
                <a:ea typeface="Arial"/>
                <a:cs typeface="Arial"/>
                <a:sym typeface="Arial"/>
              </a:rPr>
              <a:t> is a regional sea convention, and is the mechanism by which 15 Governments &amp; the EU cooperate to protect the marine environment of the North-East Atlantic. </a:t>
            </a:r>
          </a:p>
          <a:p>
            <a:pPr marL="0" lvl="0" indent="0" algn="l" rtl="0">
              <a:lnSpc>
                <a:spcPct val="115000"/>
              </a:lnSpc>
              <a:spcBef>
                <a:spcPts val="0"/>
              </a:spcBef>
              <a:spcAft>
                <a:spcPts val="0"/>
              </a:spcAft>
              <a:buSzPts val="1100"/>
              <a:buNone/>
            </a:pPr>
            <a:endParaRPr lang="en" sz="1100">
              <a:latin typeface="Arial"/>
              <a:ea typeface="Arial"/>
              <a:cs typeface="Arial"/>
              <a:sym typeface="Arial"/>
            </a:endParaRPr>
          </a:p>
          <a:p>
            <a:pPr marL="0" lvl="0" indent="0" algn="l" rtl="0">
              <a:lnSpc>
                <a:spcPct val="115000"/>
              </a:lnSpc>
              <a:spcBef>
                <a:spcPts val="0"/>
              </a:spcBef>
              <a:spcAft>
                <a:spcPts val="0"/>
              </a:spcAft>
              <a:buSzPts val="1100"/>
              <a:buNone/>
            </a:pPr>
            <a:r>
              <a:rPr lang="en" sz="1100">
                <a:latin typeface="Arial"/>
                <a:ea typeface="Arial"/>
                <a:cs typeface="Arial"/>
                <a:sym typeface="Arial"/>
              </a:rPr>
              <a:t>OSPAR began in 1972 as the Oslo Convention against dumping, and was broadened to include land-based sources and offshore industry in 1974 by the Paris Convention , thus becoming the OS-PAR Convention. </a:t>
            </a:r>
          </a:p>
          <a:p>
            <a:pPr marL="0" lvl="0" indent="0" algn="l" rtl="0">
              <a:lnSpc>
                <a:spcPct val="115000"/>
              </a:lnSpc>
              <a:spcBef>
                <a:spcPts val="0"/>
              </a:spcBef>
              <a:spcAft>
                <a:spcPts val="0"/>
              </a:spcAft>
              <a:buSzPts val="1100"/>
              <a:buNone/>
            </a:pPr>
            <a:endParaRPr sz="1100">
              <a:latin typeface="Arial"/>
              <a:ea typeface="Arial"/>
              <a:cs typeface="Arial"/>
              <a:sym typeface="Arial"/>
            </a:endParaRPr>
          </a:p>
          <a:p>
            <a:pPr marL="0" lvl="0" indent="0" algn="l" rtl="0">
              <a:lnSpc>
                <a:spcPct val="115000"/>
              </a:lnSpc>
              <a:spcBef>
                <a:spcPts val="0"/>
              </a:spcBef>
              <a:spcAft>
                <a:spcPts val="0"/>
              </a:spcAft>
              <a:buSzPts val="1100"/>
              <a:buNone/>
            </a:pPr>
            <a:r>
              <a:rPr lang="en" sz="1100">
                <a:latin typeface="Arial"/>
                <a:ea typeface="Arial"/>
                <a:cs typeface="Arial"/>
                <a:sym typeface="Arial"/>
              </a:rPr>
              <a:t>The fifteen governments who are Contracting Parties to OSPAR are shown on screen, and include both EU MS and non EU MS. </a:t>
            </a:r>
          </a:p>
          <a:p>
            <a:pPr marL="0" lvl="0" indent="0" algn="l" rtl="0">
              <a:lnSpc>
                <a:spcPct val="115000"/>
              </a:lnSpc>
              <a:spcBef>
                <a:spcPts val="0"/>
              </a:spcBef>
              <a:spcAft>
                <a:spcPts val="0"/>
              </a:spcAft>
              <a:buSzPts val="1100"/>
              <a:buNone/>
            </a:pPr>
            <a:endParaRPr sz="1100">
              <a:latin typeface="Arial"/>
              <a:ea typeface="Arial"/>
              <a:cs typeface="Arial"/>
              <a:sym typeface="Arial"/>
            </a:endParaRPr>
          </a:p>
          <a:p>
            <a:pPr marL="0" lvl="0" indent="0" algn="l" rtl="0">
              <a:lnSpc>
                <a:spcPct val="115000"/>
              </a:lnSpc>
              <a:spcBef>
                <a:spcPts val="0"/>
              </a:spcBef>
              <a:spcAft>
                <a:spcPts val="0"/>
              </a:spcAft>
              <a:buSzPts val="1100"/>
              <a:buNone/>
            </a:pPr>
            <a:r>
              <a:rPr lang="en" sz="1100">
                <a:latin typeface="Arial"/>
                <a:ea typeface="Arial"/>
                <a:cs typeface="Arial"/>
                <a:sym typeface="Arial"/>
              </a:rPr>
              <a:t>The OSPAR Maritime Area extends over the North East Atlantic and includes Arctic Waters, the Greater North Sea, Celtic Seas, Bay of Biscay &amp; Iberian Peninsula, and the Wider Atlantic. </a:t>
            </a:r>
          </a:p>
          <a:p>
            <a:pPr marL="0" lvl="0" indent="0" algn="l" rtl="0">
              <a:lnSpc>
                <a:spcPct val="115000"/>
              </a:lnSpc>
              <a:spcBef>
                <a:spcPts val="0"/>
              </a:spcBef>
              <a:spcAft>
                <a:spcPts val="0"/>
              </a:spcAft>
              <a:buSzPts val="1100"/>
              <a:buNone/>
            </a:pPr>
            <a:endParaRPr lang="en"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latin typeface="Arial"/>
              <a:ea typeface="Arial"/>
              <a:cs typeface="Arial"/>
              <a:sym typeface="Arial"/>
            </a:endParaRPr>
          </a:p>
        </p:txBody>
      </p:sp>
      <p:sp>
        <p:nvSpPr>
          <p:cNvPr id="146" name="Google Shape;146;g1324c6fdd0c_0_26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24c6fdd0c_0_2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g1324c6fdd0c_0_2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sz="1100">
                <a:latin typeface="Arial"/>
                <a:ea typeface="Arial"/>
                <a:cs typeface="Arial"/>
                <a:sym typeface="Arial"/>
              </a:rPr>
              <a:t>The requirement for OSPAR Contracting Parties to take action on marine litter are provided for within the text of the Convention itself and within its annexes.</a:t>
            </a:r>
          </a:p>
          <a:p>
            <a:pPr marL="0" lvl="0" indent="0" algn="l" rtl="0">
              <a:lnSpc>
                <a:spcPct val="100000"/>
              </a:lnSpc>
              <a:spcBef>
                <a:spcPts val="0"/>
              </a:spcBef>
              <a:spcAft>
                <a:spcPts val="0"/>
              </a:spcAft>
              <a:buSzPts val="1400"/>
              <a:buNone/>
            </a:pPr>
            <a:endParaRPr lang="en" sz="1100">
              <a:latin typeface="Arial"/>
              <a:ea typeface="Arial"/>
              <a:cs typeface="Arial"/>
              <a:sym typeface="Arial"/>
            </a:endParaRPr>
          </a:p>
          <a:p>
            <a:pPr marL="0" lvl="0" indent="0" algn="l" rtl="0">
              <a:lnSpc>
                <a:spcPct val="100000"/>
              </a:lnSpc>
              <a:spcBef>
                <a:spcPts val="0"/>
              </a:spcBef>
              <a:spcAft>
                <a:spcPts val="0"/>
              </a:spcAft>
              <a:buSzPts val="1400"/>
              <a:buNone/>
            </a:pPr>
            <a:r>
              <a:rPr lang="en" sz="1100">
                <a:latin typeface="Arial"/>
                <a:ea typeface="Arial"/>
                <a:cs typeface="Arial"/>
                <a:sym typeface="Arial"/>
              </a:rPr>
              <a:t>OSPAR can adopt measures </a:t>
            </a:r>
            <a:r>
              <a:rPr lang="en-US" sz="2400"/>
              <a:t>either in the form of an OSPAR Decision that is legally binding under international law or an OSPAR Recommendations which is adopted by the Commission with a commitment from countries to implement the measure through national actions. </a:t>
            </a:r>
          </a:p>
          <a:p>
            <a:pPr marL="0" lvl="0" indent="0" algn="l" rtl="0">
              <a:lnSpc>
                <a:spcPct val="100000"/>
              </a:lnSpc>
              <a:spcBef>
                <a:spcPts val="0"/>
              </a:spcBef>
              <a:spcAft>
                <a:spcPts val="0"/>
              </a:spcAft>
              <a:buSzPts val="1400"/>
              <a:buNone/>
            </a:pPr>
            <a:endParaRPr lang="en-US" sz="2400"/>
          </a:p>
          <a:p>
            <a:pPr marL="0" lvl="0" indent="0" algn="l" rtl="0">
              <a:lnSpc>
                <a:spcPct val="100000"/>
              </a:lnSpc>
              <a:spcBef>
                <a:spcPts val="0"/>
              </a:spcBef>
              <a:spcAft>
                <a:spcPts val="0"/>
              </a:spcAft>
              <a:buSzPts val="1400"/>
              <a:buNone/>
            </a:pPr>
            <a:r>
              <a:rPr lang="en-US" sz="2400"/>
              <a:t>OSPAR also agrees on </a:t>
            </a:r>
            <a:r>
              <a:rPr lang="en-US" sz="2400" err="1"/>
              <a:t>programmes</a:t>
            </a:r>
            <a:r>
              <a:rPr lang="en-US" sz="2400"/>
              <a:t> of actions (like the RAP ML) or guidance aiming for coordinated approaches (such as joint monitoring and assessments) – these are mostly referred to as OSPAR Agreements.</a:t>
            </a:r>
            <a:endParaRPr sz="1400"/>
          </a:p>
          <a:p>
            <a:pPr marL="0" lvl="0" indent="0" algn="l" rtl="0">
              <a:lnSpc>
                <a:spcPct val="100000"/>
              </a:lnSpc>
              <a:spcBef>
                <a:spcPts val="0"/>
              </a:spcBef>
              <a:spcAft>
                <a:spcPts val="0"/>
              </a:spcAft>
              <a:buClr>
                <a:schemeClr val="dk1"/>
              </a:buClr>
              <a:buSzPts val="1400"/>
              <a:buFont typeface="Arial"/>
              <a:buNone/>
            </a:pPr>
            <a:endParaRPr/>
          </a:p>
        </p:txBody>
      </p:sp>
      <p:sp>
        <p:nvSpPr>
          <p:cNvPr id="172" name="Google Shape;172;g1324c6fdd0c_0_2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324c6fdd0c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1324c6fdd0c_0_1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a:solidFill>
                  <a:srgbClr val="333333"/>
                </a:solidFill>
                <a:highlight>
                  <a:srgbClr val="FFFFFF"/>
                </a:highlight>
                <a:latin typeface="Calibri"/>
                <a:ea typeface="Calibri"/>
                <a:cs typeface="Calibri"/>
                <a:sym typeface="Calibri"/>
              </a:rPr>
              <a:t>O</a:t>
            </a:r>
            <a:r>
              <a:rPr lang="en">
                <a:solidFill>
                  <a:srgbClr val="333333"/>
                </a:solidFill>
                <a:highlight>
                  <a:srgbClr val="FFFFFF"/>
                </a:highlight>
                <a:latin typeface="Calibri"/>
                <a:ea typeface="Calibri"/>
                <a:cs typeface="Calibri"/>
                <a:sym typeface="Calibri"/>
              </a:rPr>
              <a:t>ne such agreement was the </a:t>
            </a:r>
            <a:r>
              <a:rPr lang="en">
                <a:solidFill>
                  <a:schemeClr val="dk1"/>
                </a:solidFill>
                <a:latin typeface="Calibri"/>
                <a:ea typeface="Calibri"/>
                <a:cs typeface="Calibri"/>
                <a:sym typeface="Calibri"/>
              </a:rPr>
              <a:t>North East Atlantic Environment Strategy, which was adopted in </a:t>
            </a:r>
            <a:r>
              <a:rPr lang="en">
                <a:solidFill>
                  <a:srgbClr val="333333"/>
                </a:solidFill>
                <a:highlight>
                  <a:srgbClr val="FFFFFF"/>
                </a:highlight>
                <a:latin typeface="Calibri"/>
                <a:ea typeface="Calibri"/>
                <a:cs typeface="Calibri"/>
                <a:sym typeface="Calibri"/>
              </a:rPr>
              <a:t>2021 and runs until 2030. </a:t>
            </a:r>
          </a:p>
          <a:p>
            <a:pPr marL="0" lvl="0" indent="0" algn="l" rtl="0">
              <a:lnSpc>
                <a:spcPct val="115000"/>
              </a:lnSpc>
              <a:spcBef>
                <a:spcPts val="1200"/>
              </a:spcBef>
              <a:spcAft>
                <a:spcPts val="0"/>
              </a:spcAft>
              <a:buClr>
                <a:schemeClr val="dk1"/>
              </a:buClr>
              <a:buSzPts val="1100"/>
              <a:buFont typeface="Arial"/>
              <a:buNone/>
            </a:pPr>
            <a:endParaRPr lang="en">
              <a:solidFill>
                <a:srgbClr val="333333"/>
              </a:solidFill>
              <a:highlight>
                <a:srgbClr val="FFFFFF"/>
              </a:highlight>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
                <a:solidFill>
                  <a:srgbClr val="333333"/>
                </a:solidFill>
                <a:highlight>
                  <a:srgbClr val="FFFFFF"/>
                </a:highlight>
                <a:latin typeface="Calibri"/>
                <a:ea typeface="Calibri"/>
                <a:cs typeface="Calibri"/>
                <a:sym typeface="Calibri"/>
              </a:rPr>
              <a:t>The NEAES re-iterated Minsiters’ commitments to </a:t>
            </a:r>
            <a:r>
              <a:rPr lang="en">
                <a:solidFill>
                  <a:schemeClr val="dk1"/>
                </a:solidFill>
                <a:latin typeface="Calibri"/>
                <a:ea typeface="Calibri"/>
                <a:cs typeface="Calibri"/>
                <a:sym typeface="Calibri"/>
              </a:rPr>
              <a:t>prevent and eliminate pollution including marine litter in the North East Atlantic. </a:t>
            </a:r>
          </a:p>
          <a:p>
            <a:pPr marL="0" lvl="0" indent="0" algn="l" rtl="0">
              <a:lnSpc>
                <a:spcPct val="115000"/>
              </a:lnSpc>
              <a:spcBef>
                <a:spcPts val="1200"/>
              </a:spcBef>
              <a:spcAft>
                <a:spcPts val="0"/>
              </a:spcAft>
              <a:buClr>
                <a:schemeClr val="dk1"/>
              </a:buClr>
              <a:buSzPts val="1100"/>
              <a:buFont typeface="Arial"/>
              <a:buNone/>
            </a:pPr>
            <a:endParaRPr lang="en">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latin typeface="Calibri"/>
                <a:ea typeface="Calibri"/>
                <a:cs typeface="Calibri"/>
                <a:sym typeface="Calibri"/>
              </a:rPr>
              <a:t>Strategic Objective 4 relates specifically to marine litter, and is supported by a further 8 operational objectives on marine litter. </a:t>
            </a:r>
          </a:p>
          <a:p>
            <a:pPr marL="0" lvl="0" indent="0" algn="l" rtl="0">
              <a:lnSpc>
                <a:spcPct val="115000"/>
              </a:lnSpc>
              <a:spcBef>
                <a:spcPts val="1200"/>
              </a:spcBef>
              <a:spcAft>
                <a:spcPts val="0"/>
              </a:spcAft>
              <a:buClr>
                <a:schemeClr val="dk1"/>
              </a:buClr>
              <a:buSzPts val="1100"/>
              <a:buFont typeface="Arial"/>
              <a:buNone/>
            </a:pPr>
            <a:endParaRPr lang="en">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latin typeface="Calibri"/>
                <a:ea typeface="Calibri"/>
                <a:cs typeface="Calibri"/>
                <a:sym typeface="Calibri"/>
              </a:rPr>
              <a:t>The main vehicle to deliver on these objectives is OSPAR’s Regional Action Plan on Marine Litter – which </a:t>
            </a:r>
            <a:r>
              <a:rPr lang="en-GB">
                <a:solidFill>
                  <a:schemeClr val="dk1"/>
                </a:solidFill>
                <a:latin typeface="Calibri"/>
                <a:ea typeface="Calibri"/>
                <a:cs typeface="Calibri"/>
                <a:sym typeface="Calibri"/>
              </a:rPr>
              <a:t>I</a:t>
            </a:r>
            <a:r>
              <a:rPr lang="en">
                <a:solidFill>
                  <a:schemeClr val="dk1"/>
                </a:solidFill>
                <a:latin typeface="Calibri"/>
                <a:ea typeface="Calibri"/>
                <a:cs typeface="Calibri"/>
                <a:sym typeface="Calibri"/>
              </a:rPr>
              <a:t>’ll come to later on in this presentation. </a:t>
            </a:r>
          </a:p>
          <a:p>
            <a:pPr marL="0" lvl="0" indent="0" algn="l" rtl="0">
              <a:lnSpc>
                <a:spcPct val="115000"/>
              </a:lnSpc>
              <a:spcBef>
                <a:spcPts val="120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lnSpc>
                <a:spcPct val="115000"/>
              </a:lnSpc>
              <a:spcBef>
                <a:spcPts val="1200"/>
              </a:spcBef>
              <a:spcAft>
                <a:spcPts val="1200"/>
              </a:spcAft>
              <a:buClr>
                <a:schemeClr val="dk1"/>
              </a:buClr>
              <a:buSzPts val="1100"/>
              <a:buFont typeface="Arial"/>
              <a:buNone/>
            </a:pPr>
            <a:endParaRPr sz="1400">
              <a:solidFill>
                <a:srgbClr val="333333"/>
              </a:solidFill>
              <a:highlight>
                <a:srgbClr val="FFFFFF"/>
              </a:highlight>
            </a:endParaRPr>
          </a:p>
        </p:txBody>
      </p:sp>
      <p:sp>
        <p:nvSpPr>
          <p:cNvPr id="186" name="Google Shape;186;g1324c6fdd0c_0_17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a:extLst>
            <a:ext uri="{FF2B5EF4-FFF2-40B4-BE49-F238E27FC236}">
              <a16:creationId xmlns:a16="http://schemas.microsoft.com/office/drawing/2014/main" id="{788BB960-379E-C40F-7BBF-0DD5460C047E}"/>
            </a:ext>
          </a:extLst>
        </p:cNvPr>
        <p:cNvGrpSpPr/>
        <p:nvPr/>
      </p:nvGrpSpPr>
      <p:grpSpPr>
        <a:xfrm>
          <a:off x="0" y="0"/>
          <a:ext cx="0" cy="0"/>
          <a:chOff x="0" y="0"/>
          <a:chExt cx="0" cy="0"/>
        </a:xfrm>
      </p:grpSpPr>
      <p:sp>
        <p:nvSpPr>
          <p:cNvPr id="184" name="Google Shape;184;g1324c6fdd0c_0_178:notes">
            <a:extLst>
              <a:ext uri="{FF2B5EF4-FFF2-40B4-BE49-F238E27FC236}">
                <a16:creationId xmlns:a16="http://schemas.microsoft.com/office/drawing/2014/main" id="{F35C4469-D855-A237-0E5B-5F60E281083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1324c6fdd0c_0_178:notes">
            <a:extLst>
              <a:ext uri="{FF2B5EF4-FFF2-40B4-BE49-F238E27FC236}">
                <a16:creationId xmlns:a16="http://schemas.microsoft.com/office/drawing/2014/main" id="{A504BDBE-8FA5-4CE2-A6DC-CAEB82F2D73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a:solidFill>
                  <a:srgbClr val="333333"/>
                </a:solidFill>
                <a:highlight>
                  <a:srgbClr val="FFFFFF"/>
                </a:highlight>
                <a:latin typeface="Calibri"/>
                <a:ea typeface="Calibri"/>
                <a:cs typeface="Calibri"/>
                <a:sym typeface="Calibri"/>
              </a:rPr>
              <a:t>O</a:t>
            </a:r>
            <a:r>
              <a:rPr lang="en">
                <a:solidFill>
                  <a:srgbClr val="333333"/>
                </a:solidFill>
                <a:highlight>
                  <a:srgbClr val="FFFFFF"/>
                </a:highlight>
                <a:latin typeface="Calibri"/>
                <a:ea typeface="Calibri"/>
                <a:cs typeface="Calibri"/>
                <a:sym typeface="Calibri"/>
              </a:rPr>
              <a:t>ne such agreement was the </a:t>
            </a:r>
            <a:r>
              <a:rPr lang="en">
                <a:solidFill>
                  <a:schemeClr val="dk1"/>
                </a:solidFill>
                <a:latin typeface="Calibri"/>
                <a:ea typeface="Calibri"/>
                <a:cs typeface="Calibri"/>
                <a:sym typeface="Calibri"/>
              </a:rPr>
              <a:t>North East Atlantic Environment Strategy, which was adopted in </a:t>
            </a:r>
            <a:r>
              <a:rPr lang="en">
                <a:solidFill>
                  <a:srgbClr val="333333"/>
                </a:solidFill>
                <a:highlight>
                  <a:srgbClr val="FFFFFF"/>
                </a:highlight>
                <a:latin typeface="Calibri"/>
                <a:ea typeface="Calibri"/>
                <a:cs typeface="Calibri"/>
                <a:sym typeface="Calibri"/>
              </a:rPr>
              <a:t>2021 and runs until 2030. </a:t>
            </a:r>
          </a:p>
          <a:p>
            <a:pPr marL="0" lvl="0" indent="0" algn="l" rtl="0">
              <a:lnSpc>
                <a:spcPct val="115000"/>
              </a:lnSpc>
              <a:spcBef>
                <a:spcPts val="1200"/>
              </a:spcBef>
              <a:spcAft>
                <a:spcPts val="0"/>
              </a:spcAft>
              <a:buClr>
                <a:schemeClr val="dk1"/>
              </a:buClr>
              <a:buSzPts val="1100"/>
              <a:buFont typeface="Arial"/>
              <a:buNone/>
            </a:pPr>
            <a:endParaRPr lang="en">
              <a:solidFill>
                <a:srgbClr val="333333"/>
              </a:solidFill>
              <a:highlight>
                <a:srgbClr val="FFFFFF"/>
              </a:highlight>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
                <a:solidFill>
                  <a:srgbClr val="333333"/>
                </a:solidFill>
                <a:highlight>
                  <a:srgbClr val="FFFFFF"/>
                </a:highlight>
                <a:latin typeface="Calibri"/>
                <a:ea typeface="Calibri"/>
                <a:cs typeface="Calibri"/>
                <a:sym typeface="Calibri"/>
              </a:rPr>
              <a:t>The NEAES re-iterated Minsiters’ commitments to </a:t>
            </a:r>
            <a:r>
              <a:rPr lang="en">
                <a:solidFill>
                  <a:schemeClr val="dk1"/>
                </a:solidFill>
                <a:latin typeface="Calibri"/>
                <a:ea typeface="Calibri"/>
                <a:cs typeface="Calibri"/>
                <a:sym typeface="Calibri"/>
              </a:rPr>
              <a:t>prevent and eliminate pollution including marine litter in the North East Atlantic. </a:t>
            </a:r>
          </a:p>
          <a:p>
            <a:pPr marL="0" lvl="0" indent="0" algn="l" rtl="0">
              <a:lnSpc>
                <a:spcPct val="115000"/>
              </a:lnSpc>
              <a:spcBef>
                <a:spcPts val="1200"/>
              </a:spcBef>
              <a:spcAft>
                <a:spcPts val="0"/>
              </a:spcAft>
              <a:buClr>
                <a:schemeClr val="dk1"/>
              </a:buClr>
              <a:buSzPts val="1100"/>
              <a:buFont typeface="Arial"/>
              <a:buNone/>
            </a:pPr>
            <a:endParaRPr lang="en">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latin typeface="Calibri"/>
                <a:ea typeface="Calibri"/>
                <a:cs typeface="Calibri"/>
                <a:sym typeface="Calibri"/>
              </a:rPr>
              <a:t>Strategic Objective 4 relates specifically to marine litter, and is supported by a further 8 operational objectives on marine litter. </a:t>
            </a:r>
          </a:p>
          <a:p>
            <a:pPr marL="0" lvl="0" indent="0" algn="l" rtl="0">
              <a:lnSpc>
                <a:spcPct val="115000"/>
              </a:lnSpc>
              <a:spcBef>
                <a:spcPts val="1200"/>
              </a:spcBef>
              <a:spcAft>
                <a:spcPts val="0"/>
              </a:spcAft>
              <a:buClr>
                <a:schemeClr val="dk1"/>
              </a:buClr>
              <a:buSzPts val="1100"/>
              <a:buFont typeface="Arial"/>
              <a:buNone/>
            </a:pPr>
            <a:endParaRPr lang="en">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latin typeface="Calibri"/>
                <a:ea typeface="Calibri"/>
                <a:cs typeface="Calibri"/>
                <a:sym typeface="Calibri"/>
              </a:rPr>
              <a:t>The main vehicle to deliver on these objectives is OSPAR’s Regional Action Plan on Marine Litter – which </a:t>
            </a:r>
            <a:r>
              <a:rPr lang="en-GB">
                <a:solidFill>
                  <a:schemeClr val="dk1"/>
                </a:solidFill>
                <a:latin typeface="Calibri"/>
                <a:ea typeface="Calibri"/>
                <a:cs typeface="Calibri"/>
                <a:sym typeface="Calibri"/>
              </a:rPr>
              <a:t>I</a:t>
            </a:r>
            <a:r>
              <a:rPr lang="en">
                <a:solidFill>
                  <a:schemeClr val="dk1"/>
                </a:solidFill>
                <a:latin typeface="Calibri"/>
                <a:ea typeface="Calibri"/>
                <a:cs typeface="Calibri"/>
                <a:sym typeface="Calibri"/>
              </a:rPr>
              <a:t>’ll come to later on in this presentation. </a:t>
            </a:r>
          </a:p>
          <a:p>
            <a:pPr marL="0" lvl="0" indent="0" algn="l" rtl="0">
              <a:lnSpc>
                <a:spcPct val="115000"/>
              </a:lnSpc>
              <a:spcBef>
                <a:spcPts val="120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lnSpc>
                <a:spcPct val="115000"/>
              </a:lnSpc>
              <a:spcBef>
                <a:spcPts val="1200"/>
              </a:spcBef>
              <a:spcAft>
                <a:spcPts val="1200"/>
              </a:spcAft>
              <a:buClr>
                <a:schemeClr val="dk1"/>
              </a:buClr>
              <a:buSzPts val="1100"/>
              <a:buFont typeface="Arial"/>
              <a:buNone/>
            </a:pPr>
            <a:endParaRPr sz="1400">
              <a:solidFill>
                <a:srgbClr val="333333"/>
              </a:solidFill>
              <a:highlight>
                <a:srgbClr val="FFFFFF"/>
              </a:highlight>
            </a:endParaRPr>
          </a:p>
        </p:txBody>
      </p:sp>
      <p:sp>
        <p:nvSpPr>
          <p:cNvPr id="186" name="Google Shape;186;g1324c6fdd0c_0_178:notes">
            <a:extLst>
              <a:ext uri="{FF2B5EF4-FFF2-40B4-BE49-F238E27FC236}">
                <a16:creationId xmlns:a16="http://schemas.microsoft.com/office/drawing/2014/main" id="{C99E5BFE-EF22-1135-C213-A8024261B7C2}"/>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5</a:t>
            </a:fld>
            <a:endParaRPr/>
          </a:p>
        </p:txBody>
      </p:sp>
    </p:spTree>
    <p:extLst>
      <p:ext uri="{BB962C8B-B14F-4D97-AF65-F5344CB8AC3E}">
        <p14:creationId xmlns:p14="http://schemas.microsoft.com/office/powerpoint/2010/main" val="1802472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324c6fdd0c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1324c6fdd0c_0_1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58750" indent="0">
              <a:lnSpc>
                <a:spcPct val="107000"/>
              </a:lnSpc>
              <a:spcAft>
                <a:spcPts val="800"/>
              </a:spcAft>
              <a:buNone/>
            </a:pPr>
            <a:r>
              <a:rPr lang="en-GB" sz="1800" kern="100">
                <a:effectLst/>
                <a:latin typeface="Aptos" panose="020B0004020202020204" pitchFamily="34" charset="0"/>
                <a:ea typeface="Aptos" panose="020B0004020202020204" pitchFamily="34" charset="0"/>
                <a:cs typeface="Times New Roman" panose="02020603050405020304" pitchFamily="18" charset="0"/>
              </a:rPr>
              <a:t>In addition to taking steps to prevent and eliminate pollution from land-based and offshore sources, the OSPAR Convention also requires Contracting Parties to undertake periodic assessments of the state of the marine environment through quality status reports - which are aligned with MSFD reporting cycles to avoid duplication of effort for OSPAR CP who are also EU MS. </a:t>
            </a:r>
          </a:p>
          <a:p>
            <a:pPr marL="158750" indent="0">
              <a:lnSpc>
                <a:spcPct val="107000"/>
              </a:lnSpc>
              <a:spcAft>
                <a:spcPts val="800"/>
              </a:spcAft>
              <a:buNone/>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158750" indent="0">
              <a:lnSpc>
                <a:spcPct val="107000"/>
              </a:lnSpc>
              <a:spcAft>
                <a:spcPts val="800"/>
              </a:spcAft>
              <a:buNone/>
            </a:pPr>
            <a:r>
              <a:rPr lang="en-GB" sz="1800" kern="100">
                <a:effectLst/>
                <a:latin typeface="Aptos" panose="020B0004020202020204" pitchFamily="34" charset="0"/>
                <a:ea typeface="Aptos" panose="020B0004020202020204" pitchFamily="34" charset="0"/>
                <a:cs typeface="Times New Roman" panose="02020603050405020304" pitchFamily="18" charset="0"/>
              </a:rPr>
              <a:t>The most recent QSR was published in 2023, and all of the assessments and conclusions can be found on the OSPAR website, but I’ll try to summarise some of the main marine litter results.</a:t>
            </a:r>
          </a:p>
          <a:p>
            <a:pPr marL="158750" indent="0">
              <a:lnSpc>
                <a:spcPct val="107000"/>
              </a:lnSpc>
              <a:spcAft>
                <a:spcPts val="800"/>
              </a:spcAft>
              <a:buNone/>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158750" indent="0">
              <a:lnSpc>
                <a:spcPct val="107000"/>
              </a:lnSpc>
              <a:spcAft>
                <a:spcPts val="800"/>
              </a:spcAft>
              <a:buNone/>
            </a:pPr>
            <a:r>
              <a:rPr lang="en-GB" sz="1800" kern="100">
                <a:effectLst/>
                <a:latin typeface="Aptos" panose="020B0004020202020204" pitchFamily="34" charset="0"/>
                <a:ea typeface="Aptos" panose="020B0004020202020204" pitchFamily="34" charset="0"/>
                <a:cs typeface="Times New Roman" panose="02020603050405020304" pitchFamily="18" charset="0"/>
              </a:rPr>
              <a:t>The marine litter thematic assessment pulled together the various litter indicator assessments (as you see onscreen), and concluded that:</a:t>
            </a:r>
          </a:p>
          <a:p>
            <a:pPr marL="158750" indent="0">
              <a:lnSpc>
                <a:spcPct val="107000"/>
              </a:lnSpc>
              <a:spcAft>
                <a:spcPts val="800"/>
              </a:spcAft>
              <a:buNone/>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158750" indent="0">
              <a:lnSpc>
                <a:spcPct val="107000"/>
              </a:lnSpc>
              <a:spcAft>
                <a:spcPts val="800"/>
              </a:spcAft>
              <a:buNone/>
            </a:pPr>
            <a:r>
              <a:rPr lang="en-GB" sz="1800" kern="100">
                <a:effectLst/>
                <a:latin typeface="Aptos" panose="020B0004020202020204" pitchFamily="34" charset="0"/>
                <a:ea typeface="Aptos" panose="020B0004020202020204" pitchFamily="34" charset="0"/>
                <a:cs typeface="Times New Roman" panose="02020603050405020304" pitchFamily="18" charset="0"/>
              </a:rPr>
              <a:t>Overall, in the North East Atlantic, Marine litter levels remain high despite signs of improvement over the last 10 years.</a:t>
            </a:r>
          </a:p>
          <a:p>
            <a:pPr marL="158750" indent="0">
              <a:lnSpc>
                <a:spcPct val="107000"/>
              </a:lnSpc>
              <a:spcAft>
                <a:spcPts val="800"/>
              </a:spcAft>
              <a:buNone/>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158750" indent="0">
              <a:lnSpc>
                <a:spcPct val="107000"/>
              </a:lnSpc>
              <a:spcAft>
                <a:spcPts val="800"/>
              </a:spcAft>
              <a:buNone/>
            </a:pPr>
            <a:r>
              <a:rPr lang="en-GB" sz="1800" kern="100">
                <a:effectLst/>
                <a:latin typeface="Aptos" panose="020B0004020202020204" pitchFamily="34" charset="0"/>
                <a:ea typeface="Aptos" panose="020B0004020202020204" pitchFamily="34" charset="0"/>
                <a:cs typeface="Times New Roman" panose="02020603050405020304" pitchFamily="18" charset="0"/>
              </a:rPr>
              <a:t>When we look at composition of litter items recorded in the various assessments, litter from fishing activities is one of the main sources of litter in the North-East Atlantic. </a:t>
            </a:r>
          </a:p>
          <a:p>
            <a:pPr marL="158750" indent="0">
              <a:lnSpc>
                <a:spcPct val="107000"/>
              </a:lnSpc>
              <a:spcAft>
                <a:spcPts val="800"/>
              </a:spcAft>
              <a:buNone/>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158750" indent="0">
              <a:lnSpc>
                <a:spcPct val="107000"/>
              </a:lnSpc>
              <a:spcAft>
                <a:spcPts val="800"/>
              </a:spcAft>
              <a:buNone/>
            </a:pPr>
            <a:r>
              <a:rPr lang="en-GB" sz="1800" kern="100">
                <a:effectLst/>
                <a:latin typeface="Aptos" panose="020B0004020202020204" pitchFamily="34" charset="0"/>
                <a:ea typeface="Aptos" panose="020B0004020202020204" pitchFamily="34" charset="0"/>
                <a:cs typeface="Times New Roman" panose="02020603050405020304" pitchFamily="18" charset="0"/>
              </a:rPr>
              <a:t>And…when we're talking about fishing related litter items, this includes trawl nets, gill nets, traps, cages and pots, ropes and other fishing gear such as dolly rope. </a:t>
            </a:r>
          </a:p>
          <a:p>
            <a:pPr marL="158750" indent="0">
              <a:lnSpc>
                <a:spcPct val="107000"/>
              </a:lnSpc>
              <a:spcAft>
                <a:spcPts val="800"/>
              </a:spcAft>
              <a:buNone/>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158750" marR="0" lvl="0" indent="0" algn="l" defTabSz="914400" rtl="0" eaLnBrk="1" fontAlgn="auto" latinLnBrk="0" hangingPunct="1">
              <a:lnSpc>
                <a:spcPct val="107000"/>
              </a:lnSpc>
              <a:spcBef>
                <a:spcPts val="0"/>
              </a:spcBef>
              <a:spcAft>
                <a:spcPts val="800"/>
              </a:spcAft>
              <a:buClr>
                <a:srgbClr val="000000"/>
              </a:buClr>
              <a:buSzPts val="1100"/>
              <a:buFont typeface="Arial"/>
              <a:buNone/>
              <a:tabLst/>
              <a:defRPr/>
            </a:pPr>
            <a:r>
              <a:rPr lang="en-US" sz="1800" b="0" i="0" u="none" strike="noStrike" cap="none">
                <a:solidFill>
                  <a:srgbClr val="000000"/>
                </a:solidFill>
                <a:effectLst/>
                <a:latin typeface="Arial"/>
                <a:ea typeface="Arial"/>
                <a:cs typeface="Arial"/>
                <a:sym typeface="Arial"/>
              </a:rPr>
              <a:t>Furthermore, there is forecasted to be a significant increase in aquaculture activities in the OSPAR Maritime Area over the next 10 years.</a:t>
            </a:r>
            <a:endParaRPr lang="en-GB" sz="1800"/>
          </a:p>
          <a:p>
            <a:pPr marL="158750" indent="0">
              <a:lnSpc>
                <a:spcPct val="107000"/>
              </a:lnSpc>
              <a:spcAft>
                <a:spcPts val="800"/>
              </a:spcAft>
              <a:buNone/>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0" lvl="0" indent="0" algn="l" rtl="0">
              <a:lnSpc>
                <a:spcPct val="115000"/>
              </a:lnSpc>
              <a:spcBef>
                <a:spcPts val="1200"/>
              </a:spcBef>
              <a:spcAft>
                <a:spcPts val="1200"/>
              </a:spcAft>
              <a:buClr>
                <a:schemeClr val="dk1"/>
              </a:buClr>
              <a:buSzPts val="1100"/>
              <a:buFont typeface="Arial"/>
              <a:buNone/>
            </a:pPr>
            <a:endParaRPr lang="en-GB" sz="1400">
              <a:solidFill>
                <a:srgbClr val="333333"/>
              </a:solidFill>
              <a:highlight>
                <a:srgbClr val="FFFFFF"/>
              </a:highlight>
            </a:endParaRPr>
          </a:p>
        </p:txBody>
      </p:sp>
      <p:sp>
        <p:nvSpPr>
          <p:cNvPr id="186" name="Google Shape;186;g1324c6fdd0c_0_17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6</a:t>
            </a:fld>
            <a:endParaRPr/>
          </a:p>
        </p:txBody>
      </p:sp>
    </p:spTree>
    <p:extLst>
      <p:ext uri="{BB962C8B-B14F-4D97-AF65-F5344CB8AC3E}">
        <p14:creationId xmlns:p14="http://schemas.microsoft.com/office/powerpoint/2010/main" val="353578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324c6fdd0c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1324c6fdd0c_0_1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GB" sz="1400" b="1">
                <a:solidFill>
                  <a:srgbClr val="333333"/>
                </a:solidFill>
                <a:highlight>
                  <a:srgbClr val="FFFFFF"/>
                </a:highlight>
              </a:rPr>
              <a:t>The Beach Litter assessment concluded that:</a:t>
            </a:r>
          </a:p>
          <a:p>
            <a:pPr marL="0" lvl="0" indent="0" algn="l" rtl="0">
              <a:lnSpc>
                <a:spcPct val="115000"/>
              </a:lnSpc>
              <a:spcBef>
                <a:spcPts val="1200"/>
              </a:spcBef>
              <a:spcAft>
                <a:spcPts val="1200"/>
              </a:spcAft>
              <a:buClr>
                <a:schemeClr val="dk1"/>
              </a:buClr>
              <a:buSzPts val="1100"/>
              <a:buFont typeface="Arial"/>
              <a:buNone/>
            </a:pPr>
            <a:endParaRPr lang="en-US" sz="2400" b="0" i="0">
              <a:solidFill>
                <a:srgbClr val="333333"/>
              </a:solidFill>
              <a:effectLst/>
              <a:latin typeface="Open Sans" panose="020B0606030504020204" pitchFamily="34" charset="0"/>
            </a:endParaRPr>
          </a:p>
          <a:p>
            <a:pPr marL="0" lvl="0" indent="0" algn="l" rtl="0">
              <a:lnSpc>
                <a:spcPct val="115000"/>
              </a:lnSpc>
              <a:spcBef>
                <a:spcPts val="1200"/>
              </a:spcBef>
              <a:spcAft>
                <a:spcPts val="1200"/>
              </a:spcAft>
              <a:buClr>
                <a:schemeClr val="dk1"/>
              </a:buClr>
              <a:buSzPts val="1100"/>
              <a:buFont typeface="Arial"/>
              <a:buNone/>
            </a:pPr>
            <a:r>
              <a:rPr lang="en-US" sz="2400" b="0" i="0">
                <a:solidFill>
                  <a:srgbClr val="333333"/>
                </a:solidFill>
                <a:effectLst/>
                <a:latin typeface="Open Sans" panose="020B0606030504020204" pitchFamily="34" charset="0"/>
              </a:rPr>
              <a:t>Beach litter is abundant in the OSPAR Maritime Area and </a:t>
            </a:r>
            <a:r>
              <a:rPr lang="en-US" sz="2400" b="1" i="0" u="sng">
                <a:solidFill>
                  <a:srgbClr val="333333"/>
                </a:solidFill>
                <a:effectLst/>
                <a:latin typeface="Open Sans" panose="020B0606030504020204" pitchFamily="34" charset="0"/>
              </a:rPr>
              <a:t>plastic</a:t>
            </a:r>
            <a:r>
              <a:rPr lang="en-US" sz="2400" b="0" i="0">
                <a:solidFill>
                  <a:srgbClr val="333333"/>
                </a:solidFill>
                <a:effectLst/>
                <a:latin typeface="Open Sans" panose="020B0606030504020204" pitchFamily="34" charset="0"/>
              </a:rPr>
              <a:t> appears to be predominant in </a:t>
            </a:r>
            <a:r>
              <a:rPr lang="en-US" sz="2400" b="1" i="0" u="sng">
                <a:solidFill>
                  <a:srgbClr val="333333"/>
                </a:solidFill>
                <a:effectLst/>
                <a:latin typeface="Open Sans" panose="020B0606030504020204" pitchFamily="34" charset="0"/>
              </a:rPr>
              <a:t>all</a:t>
            </a:r>
            <a:r>
              <a:rPr lang="en-US" sz="2400" b="0" i="0">
                <a:solidFill>
                  <a:srgbClr val="333333"/>
                </a:solidFill>
                <a:effectLst/>
                <a:latin typeface="Open Sans" panose="020B0606030504020204" pitchFamily="34" charset="0"/>
              </a:rPr>
              <a:t> OSPAR Regions. </a:t>
            </a:r>
          </a:p>
          <a:p>
            <a:pPr marL="0" marR="0" lvl="0" indent="0" algn="l" defTabSz="914400" rtl="0" eaLnBrk="1" fontAlgn="auto" latinLnBrk="0" hangingPunct="1">
              <a:lnSpc>
                <a:spcPct val="115000"/>
              </a:lnSpc>
              <a:spcBef>
                <a:spcPts val="1200"/>
              </a:spcBef>
              <a:spcAft>
                <a:spcPts val="1200"/>
              </a:spcAft>
              <a:buClr>
                <a:schemeClr val="dk1"/>
              </a:buClr>
              <a:buSzPts val="1100"/>
              <a:buFont typeface="Arial"/>
              <a:buNone/>
              <a:tabLst/>
              <a:defRPr/>
            </a:pPr>
            <a:endParaRPr lang="en-GB" sz="2400" b="0" i="0" u="none" strike="noStrike" cap="none">
              <a:solidFill>
                <a:srgbClr val="333333"/>
              </a:solidFill>
              <a:effectLst/>
              <a:latin typeface="Open Sans" panose="020B0606030504020204" pitchFamily="34" charset="0"/>
              <a:ea typeface="Aptos" panose="020B0004020202020204" pitchFamily="34" charset="0"/>
              <a:cs typeface="Arial"/>
              <a:sym typeface="Arial"/>
            </a:endParaRPr>
          </a:p>
          <a:p>
            <a:pPr marL="0" marR="0" lvl="0" indent="0" algn="l" defTabSz="914400" rtl="0" eaLnBrk="1" fontAlgn="auto" latinLnBrk="0" hangingPunct="1">
              <a:lnSpc>
                <a:spcPct val="115000"/>
              </a:lnSpc>
              <a:spcBef>
                <a:spcPts val="1200"/>
              </a:spcBef>
              <a:spcAft>
                <a:spcPts val="1200"/>
              </a:spcAft>
              <a:buClr>
                <a:schemeClr val="dk1"/>
              </a:buClr>
              <a:buSzPts val="1100"/>
              <a:buFont typeface="Arial"/>
              <a:buNone/>
              <a:tabLst/>
              <a:defRPr/>
            </a:pPr>
            <a:r>
              <a:rPr lang="en-GB" sz="2400" b="0" i="0" u="none" strike="noStrike" cap="none">
                <a:solidFill>
                  <a:srgbClr val="333333"/>
                </a:solidFill>
                <a:effectLst/>
                <a:latin typeface="Open Sans" panose="020B0606030504020204" pitchFamily="34" charset="0"/>
                <a:ea typeface="Aptos" panose="020B0004020202020204" pitchFamily="34" charset="0"/>
                <a:cs typeface="Arial"/>
                <a:sym typeface="Arial"/>
              </a:rPr>
              <a:t>Of the </a:t>
            </a:r>
            <a:r>
              <a:rPr lang="en-GB" sz="2400" b="1" i="0" u="sng" strike="noStrike" cap="none">
                <a:solidFill>
                  <a:srgbClr val="333333"/>
                </a:solidFill>
                <a:effectLst/>
                <a:latin typeface="Open Sans" panose="020B0606030504020204" pitchFamily="34" charset="0"/>
                <a:ea typeface="Aptos" panose="020B0004020202020204" pitchFamily="34" charset="0"/>
                <a:cs typeface="Arial"/>
                <a:sym typeface="Arial"/>
              </a:rPr>
              <a:t>fifteen</a:t>
            </a:r>
            <a:r>
              <a:rPr lang="en-GB" sz="2400" b="0" i="0" u="none" strike="noStrike" cap="none">
                <a:solidFill>
                  <a:srgbClr val="333333"/>
                </a:solidFill>
                <a:effectLst/>
                <a:latin typeface="Open Sans" panose="020B0606030504020204" pitchFamily="34" charset="0"/>
                <a:ea typeface="Aptos" panose="020B0004020202020204" pitchFamily="34" charset="0"/>
                <a:cs typeface="Arial"/>
                <a:sym typeface="Arial"/>
              </a:rPr>
              <a:t> top beach litter types recorded, four belong to the ‘maritime-related group’, which includes fishing and aquaculture-related litter as well as strings and cords (which can come from different sources but are often mainly related to fishing). </a:t>
            </a:r>
          </a:p>
          <a:p>
            <a:pPr marL="0" marR="0" lvl="0" indent="0" algn="l" defTabSz="914400" rtl="0" eaLnBrk="1" fontAlgn="auto" latinLnBrk="0" hangingPunct="1">
              <a:lnSpc>
                <a:spcPct val="115000"/>
              </a:lnSpc>
              <a:spcBef>
                <a:spcPts val="1200"/>
              </a:spcBef>
              <a:spcAft>
                <a:spcPts val="1200"/>
              </a:spcAft>
              <a:buClr>
                <a:schemeClr val="dk1"/>
              </a:buClr>
              <a:buSzPts val="1100"/>
              <a:buFont typeface="Arial"/>
              <a:buNone/>
              <a:tabLst/>
              <a:defRPr/>
            </a:pPr>
            <a:endParaRPr lang="en-GB" sz="2400" b="0" i="0" u="none" strike="noStrike" cap="none">
              <a:solidFill>
                <a:srgbClr val="333333"/>
              </a:solidFill>
              <a:effectLst/>
              <a:latin typeface="Open Sans" panose="020B0606030504020204" pitchFamily="34" charset="0"/>
              <a:ea typeface="Aptos" panose="020B0004020202020204" pitchFamily="34" charset="0"/>
              <a:cs typeface="Arial"/>
              <a:sym typeface="Arial"/>
            </a:endParaRPr>
          </a:p>
          <a:p>
            <a:pPr marL="0" marR="0" lvl="0" indent="0" algn="l" defTabSz="914400" rtl="0" eaLnBrk="1" fontAlgn="auto" latinLnBrk="0" hangingPunct="1">
              <a:lnSpc>
                <a:spcPct val="115000"/>
              </a:lnSpc>
              <a:spcBef>
                <a:spcPts val="1200"/>
              </a:spcBef>
              <a:spcAft>
                <a:spcPts val="1200"/>
              </a:spcAft>
              <a:buClr>
                <a:schemeClr val="dk1"/>
              </a:buClr>
              <a:buSzPts val="1100"/>
              <a:buFont typeface="Arial"/>
              <a:buNone/>
              <a:tabLst/>
              <a:defRPr/>
            </a:pPr>
            <a:r>
              <a:rPr lang="en-GB" sz="2400" b="0" i="0" u="none" strike="noStrike" cap="none">
                <a:solidFill>
                  <a:srgbClr val="333333"/>
                </a:solidFill>
                <a:effectLst/>
                <a:latin typeface="Open Sans" panose="020B0606030504020204" pitchFamily="34" charset="0"/>
                <a:ea typeface="Aptos" panose="020B0004020202020204" pitchFamily="34" charset="0"/>
                <a:cs typeface="Arial"/>
                <a:sym typeface="Arial"/>
              </a:rPr>
              <a:t>And Single use plastics were also frequently recorded on beaches.</a:t>
            </a:r>
          </a:p>
          <a:p>
            <a:pPr marL="0" lvl="0" indent="0" algn="l" rtl="0">
              <a:lnSpc>
                <a:spcPct val="115000"/>
              </a:lnSpc>
              <a:spcBef>
                <a:spcPts val="1200"/>
              </a:spcBef>
              <a:spcAft>
                <a:spcPts val="1200"/>
              </a:spcAft>
              <a:buClr>
                <a:schemeClr val="dk1"/>
              </a:buClr>
              <a:buSzPts val="1100"/>
              <a:buFont typeface="Arial"/>
              <a:buNone/>
            </a:pPr>
            <a:endParaRPr lang="en-US" sz="2400" b="0" i="0">
              <a:solidFill>
                <a:srgbClr val="333333"/>
              </a:solidFill>
              <a:effectLst/>
              <a:latin typeface="Open Sans" panose="020B0606030504020204" pitchFamily="34" charset="0"/>
            </a:endParaRPr>
          </a:p>
          <a:p>
            <a:pPr marL="0" marR="0" lvl="0" indent="0" algn="l" defTabSz="914400" rtl="0" eaLnBrk="1" fontAlgn="auto" latinLnBrk="0" hangingPunct="1">
              <a:lnSpc>
                <a:spcPct val="115000"/>
              </a:lnSpc>
              <a:spcBef>
                <a:spcPts val="1200"/>
              </a:spcBef>
              <a:spcAft>
                <a:spcPts val="1200"/>
              </a:spcAft>
              <a:buClr>
                <a:schemeClr val="dk1"/>
              </a:buClr>
              <a:buSzPts val="1100"/>
              <a:buFont typeface="Arial"/>
              <a:buNone/>
              <a:tabLst/>
              <a:defRPr/>
            </a:pPr>
            <a:r>
              <a:rPr lang="en-US" sz="2400" b="0" i="0">
                <a:solidFill>
                  <a:srgbClr val="333333"/>
                </a:solidFill>
                <a:effectLst/>
                <a:latin typeface="Open Sans" panose="020B0606030504020204" pitchFamily="34" charset="0"/>
              </a:rPr>
              <a:t>Significant decreasing trends for total counts of litter and plastics were observed in all regions - except in the Arctic Waters where they could not be assessed). However, levels of marine litter remain high and if we are going to reach the threshold value of 20 litter items per 100 m which has been adopted at the EU level - continued action is needed.</a:t>
            </a:r>
          </a:p>
          <a:p>
            <a:pPr marL="0" lvl="0" indent="0" algn="l" rtl="0">
              <a:lnSpc>
                <a:spcPct val="115000"/>
              </a:lnSpc>
              <a:spcBef>
                <a:spcPts val="1200"/>
              </a:spcBef>
              <a:spcAft>
                <a:spcPts val="1200"/>
              </a:spcAft>
              <a:buClr>
                <a:schemeClr val="dk1"/>
              </a:buClr>
              <a:buSzPts val="1100"/>
              <a:buFont typeface="Arial"/>
              <a:buNone/>
            </a:pPr>
            <a:endParaRPr lang="en-GB" sz="1400">
              <a:solidFill>
                <a:srgbClr val="333333"/>
              </a:solidFill>
              <a:highlight>
                <a:srgbClr val="FFFFFF"/>
              </a:highlight>
            </a:endParaRPr>
          </a:p>
          <a:p>
            <a:pPr marL="0" lvl="0" indent="0" algn="l" rtl="0">
              <a:lnSpc>
                <a:spcPct val="115000"/>
              </a:lnSpc>
              <a:spcBef>
                <a:spcPts val="1200"/>
              </a:spcBef>
              <a:spcAft>
                <a:spcPts val="1200"/>
              </a:spcAft>
              <a:buClr>
                <a:schemeClr val="dk1"/>
              </a:buClr>
              <a:buSzPts val="1100"/>
              <a:buFont typeface="Arial"/>
              <a:buNone/>
            </a:pPr>
            <a:endParaRPr lang="en-GB" sz="1400">
              <a:solidFill>
                <a:srgbClr val="333333"/>
              </a:solidFill>
              <a:highlight>
                <a:srgbClr val="FFFFFF"/>
              </a:highlight>
            </a:endParaRPr>
          </a:p>
        </p:txBody>
      </p:sp>
      <p:sp>
        <p:nvSpPr>
          <p:cNvPr id="186" name="Google Shape;186;g1324c6fdd0c_0_17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7</a:t>
            </a:fld>
            <a:endParaRPr/>
          </a:p>
        </p:txBody>
      </p:sp>
    </p:spTree>
    <p:extLst>
      <p:ext uri="{BB962C8B-B14F-4D97-AF65-F5344CB8AC3E}">
        <p14:creationId xmlns:p14="http://schemas.microsoft.com/office/powerpoint/2010/main" val="2920215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324c6fdd0c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1324c6fdd0c_0_1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GB" sz="1400" b="1">
                <a:solidFill>
                  <a:srgbClr val="333333"/>
                </a:solidFill>
                <a:highlight>
                  <a:srgbClr val="FFFFFF"/>
                </a:highlight>
              </a:rPr>
              <a:t>The Seafloor litter assessment concluded that:</a:t>
            </a:r>
          </a:p>
          <a:p>
            <a:pPr marL="0" lvl="0" indent="0" algn="l" rtl="0">
              <a:lnSpc>
                <a:spcPct val="115000"/>
              </a:lnSpc>
              <a:spcBef>
                <a:spcPts val="1200"/>
              </a:spcBef>
              <a:spcAft>
                <a:spcPts val="1200"/>
              </a:spcAft>
              <a:buClr>
                <a:schemeClr val="dk1"/>
              </a:buClr>
              <a:buSzPts val="1100"/>
              <a:buFont typeface="Arial"/>
              <a:buNone/>
            </a:pPr>
            <a:r>
              <a:rPr lang="en-US" sz="2400" b="0" i="0">
                <a:solidFill>
                  <a:srgbClr val="333333"/>
                </a:solidFill>
                <a:effectLst/>
                <a:latin typeface="Open Sans" panose="020B0606030504020204" pitchFamily="34" charset="0"/>
              </a:rPr>
              <a:t>Litter is widespread on the seafloor in the Greater North Sea, Celtic Seas, and Bay of Biscay and Iberian Coast, with plastic the predominant material encountered.</a:t>
            </a:r>
          </a:p>
          <a:p>
            <a:pPr marL="0" lvl="0" indent="0" algn="l" rtl="0">
              <a:lnSpc>
                <a:spcPct val="115000"/>
              </a:lnSpc>
              <a:spcBef>
                <a:spcPts val="1200"/>
              </a:spcBef>
              <a:spcAft>
                <a:spcPts val="1200"/>
              </a:spcAft>
              <a:buClr>
                <a:schemeClr val="dk1"/>
              </a:buClr>
              <a:buSzPts val="1100"/>
              <a:buFont typeface="Arial"/>
              <a:buNone/>
            </a:pPr>
            <a:endParaRPr lang="en-US" sz="2400" b="0" i="0">
              <a:solidFill>
                <a:srgbClr val="333333"/>
              </a:solidFill>
              <a:effectLst/>
              <a:highlight>
                <a:srgbClr val="FFFFFF"/>
              </a:highlight>
              <a:latin typeface="Open Sans" panose="020B0606030504020204" pitchFamily="34" charset="0"/>
            </a:endParaRPr>
          </a:p>
          <a:p>
            <a:pPr marL="0" lvl="0" indent="0" algn="l" rtl="0">
              <a:lnSpc>
                <a:spcPct val="115000"/>
              </a:lnSpc>
              <a:spcBef>
                <a:spcPts val="1200"/>
              </a:spcBef>
              <a:spcAft>
                <a:spcPts val="1200"/>
              </a:spcAft>
              <a:buClr>
                <a:schemeClr val="dk1"/>
              </a:buClr>
              <a:buSzPts val="1100"/>
              <a:buFont typeface="Arial"/>
              <a:buNone/>
            </a:pPr>
            <a:r>
              <a:rPr lang="en-US" sz="2400" b="0" i="0">
                <a:solidFill>
                  <a:srgbClr val="333333"/>
                </a:solidFill>
                <a:effectLst/>
                <a:highlight>
                  <a:srgbClr val="FFFFFF"/>
                </a:highlight>
                <a:latin typeface="Open Sans" panose="020B0606030504020204" pitchFamily="34" charset="0"/>
              </a:rPr>
              <a:t>Seafloor litter is measured by making use of fish stock assessments, and assessing the probability that a haul will contain litter. Therefore, there are limitations in this assessment, but overall:</a:t>
            </a:r>
          </a:p>
          <a:p>
            <a:pPr marL="0" lvl="0" indent="0" algn="l" rtl="0">
              <a:lnSpc>
                <a:spcPct val="115000"/>
              </a:lnSpc>
              <a:spcBef>
                <a:spcPts val="1200"/>
              </a:spcBef>
              <a:spcAft>
                <a:spcPts val="1200"/>
              </a:spcAft>
              <a:buClr>
                <a:schemeClr val="dk1"/>
              </a:buClr>
              <a:buSzPts val="1100"/>
              <a:buFont typeface="Arial"/>
              <a:buNone/>
            </a:pPr>
            <a:endParaRPr lang="en-US" sz="2400" b="0" i="0">
              <a:solidFill>
                <a:srgbClr val="333333"/>
              </a:solidFill>
              <a:effectLst/>
              <a:highlight>
                <a:srgbClr val="FFFFFF"/>
              </a:highlight>
              <a:latin typeface="Open Sans" panose="020B0606030504020204" pitchFamily="34" charset="0"/>
            </a:endParaRPr>
          </a:p>
          <a:p>
            <a:pPr marL="342900" lvl="0" indent="-342900" algn="l" rtl="0">
              <a:lnSpc>
                <a:spcPct val="115000"/>
              </a:lnSpc>
              <a:spcBef>
                <a:spcPts val="1200"/>
              </a:spcBef>
              <a:spcAft>
                <a:spcPts val="1200"/>
              </a:spcAft>
              <a:buClr>
                <a:schemeClr val="dk1"/>
              </a:buClr>
              <a:buSzPts val="1100"/>
              <a:buFontTx/>
              <a:buChar char="-"/>
            </a:pPr>
            <a:r>
              <a:rPr lang="en-US" sz="2400" b="0" i="0">
                <a:solidFill>
                  <a:srgbClr val="333333"/>
                </a:solidFill>
                <a:effectLst/>
                <a:latin typeface="Open Sans" panose="020B0606030504020204" pitchFamily="34" charset="0"/>
              </a:rPr>
              <a:t>the Bay of Biscay has the highest probability that a haul will contain a litter item (87%), </a:t>
            </a:r>
          </a:p>
          <a:p>
            <a:pPr marL="342900" lvl="0" indent="-342900" algn="l" rtl="0">
              <a:lnSpc>
                <a:spcPct val="115000"/>
              </a:lnSpc>
              <a:spcBef>
                <a:spcPts val="1200"/>
              </a:spcBef>
              <a:spcAft>
                <a:spcPts val="1200"/>
              </a:spcAft>
              <a:buClr>
                <a:schemeClr val="dk1"/>
              </a:buClr>
              <a:buSzPts val="1100"/>
              <a:buFontTx/>
              <a:buChar char="-"/>
            </a:pPr>
            <a:r>
              <a:rPr lang="en-US" sz="2400" b="0" i="0">
                <a:solidFill>
                  <a:srgbClr val="333333"/>
                </a:solidFill>
                <a:effectLst/>
                <a:latin typeface="Open Sans" panose="020B0606030504020204" pitchFamily="34" charset="0"/>
              </a:rPr>
              <a:t>with Greater North Sea next (69%) </a:t>
            </a:r>
          </a:p>
          <a:p>
            <a:pPr marL="342900" lvl="0" indent="-342900" algn="l" rtl="0">
              <a:lnSpc>
                <a:spcPct val="115000"/>
              </a:lnSpc>
              <a:spcBef>
                <a:spcPts val="1200"/>
              </a:spcBef>
              <a:spcAft>
                <a:spcPts val="1200"/>
              </a:spcAft>
              <a:buClr>
                <a:schemeClr val="dk1"/>
              </a:buClr>
              <a:buSzPts val="1100"/>
              <a:buFontTx/>
              <a:buChar char="-"/>
            </a:pPr>
            <a:r>
              <a:rPr lang="en-US" sz="2400" b="0" i="0">
                <a:solidFill>
                  <a:srgbClr val="333333"/>
                </a:solidFill>
                <a:effectLst/>
                <a:latin typeface="Open Sans" panose="020B0606030504020204" pitchFamily="34" charset="0"/>
              </a:rPr>
              <a:t>and Celtic Seas lowest (45%).</a:t>
            </a:r>
          </a:p>
          <a:p>
            <a:pPr marL="342900" lvl="0" indent="-342900" algn="l" rtl="0">
              <a:lnSpc>
                <a:spcPct val="115000"/>
              </a:lnSpc>
              <a:spcBef>
                <a:spcPts val="1200"/>
              </a:spcBef>
              <a:spcAft>
                <a:spcPts val="1200"/>
              </a:spcAft>
              <a:buClr>
                <a:schemeClr val="dk1"/>
              </a:buClr>
              <a:buSzPts val="1100"/>
              <a:buFontTx/>
              <a:buChar char="-"/>
            </a:pPr>
            <a:endParaRPr lang="en-US" sz="2400" b="0" i="0">
              <a:solidFill>
                <a:srgbClr val="333333"/>
              </a:solidFill>
              <a:effectLst/>
              <a:highlight>
                <a:srgbClr val="FFFFFF"/>
              </a:highlight>
              <a:latin typeface="Open Sans" panose="020B0606030504020204" pitchFamily="34" charset="0"/>
            </a:endParaRPr>
          </a:p>
          <a:p>
            <a:pPr marL="0" lvl="0" indent="0" algn="l" rtl="0">
              <a:lnSpc>
                <a:spcPct val="115000"/>
              </a:lnSpc>
              <a:spcBef>
                <a:spcPts val="1200"/>
              </a:spcBef>
              <a:spcAft>
                <a:spcPts val="1200"/>
              </a:spcAft>
              <a:buClr>
                <a:schemeClr val="dk1"/>
              </a:buClr>
              <a:buSzPts val="1100"/>
              <a:buFontTx/>
              <a:buNone/>
            </a:pPr>
            <a:r>
              <a:rPr lang="en-US" sz="2400" b="0" i="0">
                <a:solidFill>
                  <a:srgbClr val="333333"/>
                </a:solidFill>
                <a:effectLst/>
                <a:latin typeface="Open Sans" panose="020B0606030504020204" pitchFamily="34" charset="0"/>
              </a:rPr>
              <a:t>The items most commonly found in each Region over time were mainly made of plastic (including bags, caps, bottles, bands, sheets) AND relating to fishing activities (including synthetic rope, other rope, monofilament fishing line, tangled fishline, fishing net). </a:t>
            </a:r>
          </a:p>
          <a:p>
            <a:pPr marL="0" lvl="0" indent="0" algn="l" rtl="0">
              <a:lnSpc>
                <a:spcPct val="115000"/>
              </a:lnSpc>
              <a:spcBef>
                <a:spcPts val="1200"/>
              </a:spcBef>
              <a:spcAft>
                <a:spcPts val="1200"/>
              </a:spcAft>
              <a:buClr>
                <a:schemeClr val="dk1"/>
              </a:buClr>
              <a:buSzPts val="1100"/>
              <a:buFontTx/>
              <a:buNone/>
            </a:pPr>
            <a:endParaRPr lang="en-US" sz="2400" b="0" i="0">
              <a:solidFill>
                <a:srgbClr val="333333"/>
              </a:solidFill>
              <a:effectLst/>
              <a:latin typeface="Open Sans" panose="020B0606030504020204" pitchFamily="34" charset="0"/>
            </a:endParaRPr>
          </a:p>
          <a:p>
            <a:pPr marL="0" lvl="0" indent="0" algn="l" rtl="0">
              <a:lnSpc>
                <a:spcPct val="115000"/>
              </a:lnSpc>
              <a:spcBef>
                <a:spcPts val="1200"/>
              </a:spcBef>
              <a:spcAft>
                <a:spcPts val="1200"/>
              </a:spcAft>
              <a:buClr>
                <a:schemeClr val="dk1"/>
              </a:buClr>
              <a:buSzPts val="1100"/>
              <a:buFontTx/>
              <a:buNone/>
            </a:pPr>
            <a:r>
              <a:rPr lang="en-US" sz="2400" b="0" i="0">
                <a:solidFill>
                  <a:srgbClr val="333333"/>
                </a:solidFill>
                <a:effectLst/>
                <a:latin typeface="Open Sans" panose="020B0606030504020204" pitchFamily="34" charset="0"/>
              </a:rPr>
              <a:t>Other items included clothing, processed wood, and drinks cans. </a:t>
            </a:r>
          </a:p>
          <a:p>
            <a:pPr marL="0" lvl="0" indent="0" algn="l" rtl="0">
              <a:lnSpc>
                <a:spcPct val="115000"/>
              </a:lnSpc>
              <a:spcBef>
                <a:spcPts val="1200"/>
              </a:spcBef>
              <a:spcAft>
                <a:spcPts val="1200"/>
              </a:spcAft>
              <a:buClr>
                <a:schemeClr val="dk1"/>
              </a:buClr>
              <a:buSzPts val="1100"/>
              <a:buFontTx/>
              <a:buNone/>
            </a:pPr>
            <a:endParaRPr lang="en-US" sz="2400" b="0" i="0">
              <a:solidFill>
                <a:srgbClr val="333333"/>
              </a:solidFill>
              <a:effectLst/>
              <a:latin typeface="Open Sans" panose="020B0606030504020204" pitchFamily="34" charset="0"/>
            </a:endParaRPr>
          </a:p>
          <a:p>
            <a:pPr marL="0" lvl="0" indent="0" algn="l" rtl="0">
              <a:lnSpc>
                <a:spcPct val="115000"/>
              </a:lnSpc>
              <a:spcBef>
                <a:spcPts val="1200"/>
              </a:spcBef>
              <a:spcAft>
                <a:spcPts val="1200"/>
              </a:spcAft>
              <a:buClr>
                <a:schemeClr val="dk1"/>
              </a:buClr>
              <a:buSzPts val="1100"/>
              <a:buFontTx/>
              <a:buNone/>
            </a:pPr>
            <a:r>
              <a:rPr lang="en-US" sz="2400" b="0" i="0">
                <a:solidFill>
                  <a:srgbClr val="333333"/>
                </a:solidFill>
                <a:effectLst/>
                <a:latin typeface="Open Sans" panose="020B0606030504020204" pitchFamily="34" charset="0"/>
              </a:rPr>
              <a:t>The top ten lists were similar for each of the OSPAR Regions.</a:t>
            </a:r>
            <a:endParaRPr lang="en-GB" sz="1400">
              <a:solidFill>
                <a:srgbClr val="333333"/>
              </a:solidFill>
              <a:highlight>
                <a:srgbClr val="FFFFFF"/>
              </a:highlight>
            </a:endParaRPr>
          </a:p>
        </p:txBody>
      </p:sp>
      <p:sp>
        <p:nvSpPr>
          <p:cNvPr id="186" name="Google Shape;186;g1324c6fdd0c_0_17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8</a:t>
            </a:fld>
            <a:endParaRPr/>
          </a:p>
        </p:txBody>
      </p:sp>
    </p:spTree>
    <p:extLst>
      <p:ext uri="{BB962C8B-B14F-4D97-AF65-F5344CB8AC3E}">
        <p14:creationId xmlns:p14="http://schemas.microsoft.com/office/powerpoint/2010/main" val="1658656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324c6fdd0c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1324c6fdd0c_0_1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lnSpc>
                <a:spcPct val="115000"/>
              </a:lnSpc>
              <a:spcBef>
                <a:spcPts val="1200"/>
              </a:spcBef>
              <a:spcAft>
                <a:spcPts val="1200"/>
              </a:spcAft>
              <a:buClr>
                <a:schemeClr val="dk1"/>
              </a:buClr>
              <a:buSzPts val="1100"/>
              <a:buFont typeface="Arial"/>
              <a:buNone/>
            </a:pPr>
            <a:r>
              <a:rPr lang="en-GB" sz="1400" b="1">
                <a:solidFill>
                  <a:srgbClr val="333333"/>
                </a:solidFill>
                <a:highlight>
                  <a:srgbClr val="FFFFFF"/>
                </a:highlight>
              </a:rPr>
              <a:t>The litter ingested by Fulmar assessment concluded that:</a:t>
            </a:r>
          </a:p>
          <a:p>
            <a:pPr marL="0" lvl="0" indent="0" algn="l" rtl="0">
              <a:lnSpc>
                <a:spcPct val="115000"/>
              </a:lnSpc>
              <a:spcBef>
                <a:spcPts val="1200"/>
              </a:spcBef>
              <a:spcAft>
                <a:spcPts val="1200"/>
              </a:spcAft>
              <a:buClr>
                <a:schemeClr val="dk1"/>
              </a:buClr>
              <a:buSzPts val="1100"/>
              <a:buFont typeface="Arial"/>
              <a:buNone/>
            </a:pPr>
            <a:r>
              <a:rPr lang="en-US" sz="6000" b="0" i="0">
                <a:solidFill>
                  <a:srgbClr val="333333"/>
                </a:solidFill>
                <a:effectLst/>
                <a:latin typeface="Open Sans" panose="020B0606030504020204" pitchFamily="34" charset="0"/>
              </a:rPr>
              <a:t>Currently 51% of beached North Sea fulmars have more than 0.1g of plastics in their stomachs, which exceeds the OSPAR Fulmar Threshold Value of 10%. </a:t>
            </a:r>
          </a:p>
          <a:p>
            <a:pPr marL="0" lvl="0" indent="0" algn="l" rtl="0">
              <a:lnSpc>
                <a:spcPct val="115000"/>
              </a:lnSpc>
              <a:spcBef>
                <a:spcPts val="1200"/>
              </a:spcBef>
              <a:spcAft>
                <a:spcPts val="1200"/>
              </a:spcAft>
              <a:buClr>
                <a:schemeClr val="dk1"/>
              </a:buClr>
              <a:buSzPts val="1100"/>
              <a:buFont typeface="Arial"/>
              <a:buNone/>
            </a:pPr>
            <a:endParaRPr lang="en-US" sz="6000" b="0" i="0">
              <a:solidFill>
                <a:srgbClr val="333333"/>
              </a:solidFill>
              <a:effectLst/>
              <a:latin typeface="Open Sans" panose="020B0606030504020204" pitchFamily="34" charset="0"/>
            </a:endParaRPr>
          </a:p>
          <a:p>
            <a:pPr marL="0" lvl="0" indent="0" algn="l" rtl="0">
              <a:lnSpc>
                <a:spcPct val="115000"/>
              </a:lnSpc>
              <a:spcBef>
                <a:spcPts val="1200"/>
              </a:spcBef>
              <a:spcAft>
                <a:spcPts val="1200"/>
              </a:spcAft>
              <a:buClr>
                <a:schemeClr val="dk1"/>
              </a:buClr>
              <a:buSzPts val="1100"/>
              <a:buFont typeface="Arial"/>
              <a:buNone/>
            </a:pPr>
            <a:r>
              <a:rPr lang="en-US" sz="6000" b="0" i="0">
                <a:solidFill>
                  <a:srgbClr val="333333"/>
                </a:solidFill>
                <a:effectLst/>
                <a:latin typeface="Open Sans" panose="020B0606030504020204" pitchFamily="34" charset="0"/>
              </a:rPr>
              <a:t>This reflects the abundance of floating litter in the North sea and provides an indication of harm. </a:t>
            </a:r>
          </a:p>
          <a:p>
            <a:pPr marL="0" lvl="0" indent="0" algn="l" rtl="0">
              <a:lnSpc>
                <a:spcPct val="115000"/>
              </a:lnSpc>
              <a:spcBef>
                <a:spcPts val="1200"/>
              </a:spcBef>
              <a:spcAft>
                <a:spcPts val="1200"/>
              </a:spcAft>
              <a:buClr>
                <a:schemeClr val="dk1"/>
              </a:buClr>
              <a:buSzPts val="1100"/>
              <a:buFont typeface="Arial"/>
              <a:buNone/>
            </a:pPr>
            <a:endParaRPr lang="en-US" sz="6000" b="0" i="0">
              <a:solidFill>
                <a:srgbClr val="333333"/>
              </a:solidFill>
              <a:effectLst/>
              <a:latin typeface="Open Sans" panose="020B0606030504020204" pitchFamily="34" charset="0"/>
            </a:endParaRPr>
          </a:p>
          <a:p>
            <a:pPr marL="0" lvl="0" indent="0" algn="l" rtl="0">
              <a:lnSpc>
                <a:spcPct val="115000"/>
              </a:lnSpc>
              <a:spcBef>
                <a:spcPts val="1200"/>
              </a:spcBef>
              <a:spcAft>
                <a:spcPts val="1200"/>
              </a:spcAft>
              <a:buClr>
                <a:schemeClr val="dk1"/>
              </a:buClr>
              <a:buSzPts val="1100"/>
              <a:buFont typeface="Arial"/>
              <a:buNone/>
            </a:pPr>
            <a:r>
              <a:rPr lang="en-US" sz="6000" b="0" i="0">
                <a:solidFill>
                  <a:srgbClr val="333333"/>
                </a:solidFill>
                <a:effectLst/>
                <a:latin typeface="Open Sans" panose="020B0606030504020204" pitchFamily="34" charset="0"/>
              </a:rPr>
              <a:t>However, it should be noted that the amounts of ingested plastics have decreased significantly in the period between 2009 and 2018.</a:t>
            </a:r>
            <a:endParaRPr lang="en-GB" sz="1400" b="1" i="0">
              <a:solidFill>
                <a:srgbClr val="333333"/>
              </a:solidFill>
              <a:effectLst/>
              <a:highlight>
                <a:srgbClr val="FFFFFF"/>
              </a:highlight>
              <a:latin typeface="Open Sans" panose="020B0606030504020204" pitchFamily="34" charset="0"/>
            </a:endParaRPr>
          </a:p>
          <a:p>
            <a:pPr marL="0" lvl="0" indent="0" algn="l" rtl="0">
              <a:lnSpc>
                <a:spcPct val="115000"/>
              </a:lnSpc>
              <a:spcBef>
                <a:spcPts val="1200"/>
              </a:spcBef>
              <a:spcAft>
                <a:spcPts val="1200"/>
              </a:spcAft>
              <a:buClr>
                <a:schemeClr val="dk1"/>
              </a:buClr>
              <a:buSzPts val="1100"/>
              <a:buFont typeface="Arial"/>
              <a:buNone/>
            </a:pPr>
            <a:endParaRPr lang="en-US" sz="4000" b="0" i="0">
              <a:solidFill>
                <a:srgbClr val="333333"/>
              </a:solidFill>
              <a:effectLst/>
              <a:latin typeface="Open Sans" panose="020B0606030504020204" pitchFamily="34" charset="0"/>
            </a:endParaRPr>
          </a:p>
        </p:txBody>
      </p:sp>
      <p:sp>
        <p:nvSpPr>
          <p:cNvPr id="186" name="Google Shape;186;g1324c6fdd0c_0_17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9</a:t>
            </a:fld>
            <a:endParaRPr/>
          </a:p>
        </p:txBody>
      </p:sp>
    </p:spTree>
    <p:extLst>
      <p:ext uri="{BB962C8B-B14F-4D97-AF65-F5344CB8AC3E}">
        <p14:creationId xmlns:p14="http://schemas.microsoft.com/office/powerpoint/2010/main" val="1311577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324c6fdd0c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1324c6fdd0c_0_1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a:solidFill>
                  <a:schemeClr val="dk1"/>
                </a:solidFill>
                <a:latin typeface="Calibri"/>
                <a:ea typeface="Calibri"/>
                <a:cs typeface="Calibri"/>
                <a:sym typeface="Calibri"/>
              </a:rPr>
              <a:t>OSPAR also has a newer indicator on litter ingested by sea turtles which </a:t>
            </a:r>
            <a:r>
              <a:rPr lang="en-US" sz="6000" b="0" i="0">
                <a:solidFill>
                  <a:srgbClr val="333333"/>
                </a:solidFill>
                <a:effectLst/>
                <a:latin typeface="Open Sans" panose="020B0606030504020204" pitchFamily="34" charset="0"/>
              </a:rPr>
              <a:t>indicates a high incidence of litter ingestion by sea turtles in OSPAR Regions 4 and 5 and Macaronesia but there are regional differences observed. This is really a first baseline for further monitoring and evaluation of trends. </a:t>
            </a:r>
          </a:p>
          <a:p>
            <a:pPr marL="158750" indent="0" algn="l">
              <a:buNone/>
            </a:pPr>
            <a:endParaRPr lang="en-US" sz="6000" b="0" i="0">
              <a:solidFill>
                <a:srgbClr val="333333"/>
              </a:solidFill>
              <a:effectLst/>
              <a:latin typeface="Open Sans" panose="020B0606030504020204" pitchFamily="34" charset="0"/>
            </a:endParaRPr>
          </a:p>
          <a:p>
            <a:pPr marL="158750" indent="0" algn="l">
              <a:buNone/>
            </a:pPr>
            <a:r>
              <a:rPr lang="en-US" sz="6000" b="0" i="0">
                <a:solidFill>
                  <a:srgbClr val="333333"/>
                </a:solidFill>
                <a:effectLst/>
                <a:latin typeface="Open Sans" panose="020B0606030504020204" pitchFamily="34" charset="0"/>
              </a:rPr>
              <a:t>OSPAR is also at a fairly advanced stage of developing a common indicator on microplastics in sediment. </a:t>
            </a:r>
          </a:p>
          <a:p>
            <a:pPr marL="158750" indent="0" algn="l">
              <a:buNone/>
            </a:pPr>
            <a:endParaRPr lang="en-US" sz="6000" b="0" i="0">
              <a:solidFill>
                <a:srgbClr val="333333"/>
              </a:solidFill>
              <a:effectLst/>
              <a:latin typeface="Open Sans" panose="020B0606030504020204" pitchFamily="34" charset="0"/>
            </a:endParaRPr>
          </a:p>
          <a:p>
            <a:pPr marL="158750" indent="0" algn="l">
              <a:buNone/>
            </a:pPr>
            <a:r>
              <a:rPr lang="en-US" sz="6000" b="0" i="0">
                <a:solidFill>
                  <a:srgbClr val="333333"/>
                </a:solidFill>
                <a:effectLst/>
                <a:latin typeface="Open Sans" panose="020B0606030504020204" pitchFamily="34" charset="0"/>
              </a:rPr>
              <a:t>And, OSPAR is in the early stages of developing a common approach to monitoring riverine litter, in line with the OSPAR NEAES operational objective to ‘</a:t>
            </a:r>
            <a:r>
              <a:rPr lang="en-US" sz="6600" b="0" i="1">
                <a:solidFill>
                  <a:srgbClr val="333333"/>
                </a:solidFill>
                <a:effectLst/>
                <a:latin typeface="Open Sans" panose="020B0606030504020204" pitchFamily="34" charset="0"/>
              </a:rPr>
              <a:t>develop, by 2025, approaches to prevent and reduce riverine marine litter inputs in cooperation with the relevant international river or river basin commissions, and other appropriate authorities and </a:t>
            </a:r>
            <a:r>
              <a:rPr lang="en-US" sz="6600" b="0" i="1" err="1">
                <a:solidFill>
                  <a:srgbClr val="333333"/>
                </a:solidFill>
                <a:effectLst/>
                <a:latin typeface="Open Sans" panose="020B0606030504020204" pitchFamily="34" charset="0"/>
              </a:rPr>
              <a:t>organisations</a:t>
            </a:r>
            <a:r>
              <a:rPr lang="en-US" sz="6600" b="0" i="1">
                <a:solidFill>
                  <a:srgbClr val="333333"/>
                </a:solidFill>
                <a:effectLst/>
                <a:latin typeface="Open Sans" panose="020B0606030504020204" pitchFamily="34" charset="0"/>
              </a:rPr>
              <a:t>.”</a:t>
            </a:r>
            <a:endParaRPr lang="en-US" sz="6000" b="1" i="0">
              <a:solidFill>
                <a:srgbClr val="333333"/>
              </a:solidFill>
              <a:effectLst/>
              <a:latin typeface="Open Sans" panose="020B0606030504020204" pitchFamily="34" charset="0"/>
            </a:endParaRPr>
          </a:p>
          <a:p>
            <a:pPr marL="0" lvl="0" indent="0" algn="l" rtl="0">
              <a:lnSpc>
                <a:spcPct val="115000"/>
              </a:lnSpc>
              <a:spcBef>
                <a:spcPts val="1200"/>
              </a:spcBef>
              <a:spcAft>
                <a:spcPts val="0"/>
              </a:spcAft>
              <a:buClr>
                <a:schemeClr val="dk1"/>
              </a:buClr>
              <a:buSzPts val="1100"/>
              <a:buFont typeface="Arial"/>
              <a:buNone/>
            </a:pPr>
            <a:endParaRPr lang="en-US" sz="6000" b="0" i="0">
              <a:solidFill>
                <a:srgbClr val="333333"/>
              </a:solidFill>
              <a:effectLst/>
              <a:latin typeface="Open Sans" panose="020B0606030504020204" pitchFamily="34" charset="0"/>
            </a:endParaRPr>
          </a:p>
          <a:p>
            <a:pPr marL="0" lvl="0" indent="0" algn="l" rtl="0">
              <a:lnSpc>
                <a:spcPct val="115000"/>
              </a:lnSpc>
              <a:spcBef>
                <a:spcPts val="1200"/>
              </a:spcBef>
              <a:spcAft>
                <a:spcPts val="0"/>
              </a:spcAft>
              <a:buClr>
                <a:schemeClr val="dk1"/>
              </a:buClr>
              <a:buSzPts val="1100"/>
              <a:buFont typeface="Arial"/>
              <a:buNone/>
            </a:pPr>
            <a:endParaRPr lang="en-US" sz="6000" b="0" i="0">
              <a:solidFill>
                <a:srgbClr val="333333"/>
              </a:solidFill>
              <a:effectLst/>
              <a:latin typeface="Open Sans" panose="020B0606030504020204" pitchFamily="34" charset="0"/>
            </a:endParaRPr>
          </a:p>
          <a:p>
            <a:pPr marL="158750" indent="0" algn="l">
              <a:buNone/>
            </a:pPr>
            <a:endParaRPr lang="en-US" sz="8800" b="0" i="0">
              <a:solidFill>
                <a:srgbClr val="333333"/>
              </a:solidFill>
              <a:effectLst/>
              <a:latin typeface="Open Sans" panose="020B0606030504020204" pitchFamily="34" charset="0"/>
            </a:endParaRPr>
          </a:p>
          <a:p>
            <a:pPr marL="158750" indent="0" algn="l">
              <a:buNone/>
            </a:pPr>
            <a:endParaRPr lang="en-US" sz="6000" b="0" i="0">
              <a:solidFill>
                <a:srgbClr val="333333"/>
              </a:solidFill>
              <a:effectLst/>
              <a:latin typeface="Open Sans" panose="020B0606030504020204" pitchFamily="34" charset="0"/>
            </a:endParaRPr>
          </a:p>
        </p:txBody>
      </p:sp>
      <p:sp>
        <p:nvSpPr>
          <p:cNvPr id="186" name="Google Shape;186;g1324c6fdd0c_0_17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10</a:t>
            </a:fld>
            <a:endParaRPr/>
          </a:p>
        </p:txBody>
      </p:sp>
    </p:spTree>
    <p:extLst>
      <p:ext uri="{BB962C8B-B14F-4D97-AF65-F5344CB8AC3E}">
        <p14:creationId xmlns:p14="http://schemas.microsoft.com/office/powerpoint/2010/main" val="927684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324c6fdd0c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1324c6fdd0c_0_1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lnSpc>
                <a:spcPct val="115000"/>
              </a:lnSpc>
              <a:spcBef>
                <a:spcPts val="1200"/>
              </a:spcBef>
              <a:spcAft>
                <a:spcPts val="1200"/>
              </a:spcAft>
              <a:buClr>
                <a:schemeClr val="dk1"/>
              </a:buClr>
              <a:buSzPts val="1100"/>
              <a:buFont typeface="Arial"/>
              <a:buNone/>
            </a:pPr>
            <a:r>
              <a:rPr lang="en-GB" sz="1400">
                <a:solidFill>
                  <a:srgbClr val="333333"/>
                </a:solidFill>
                <a:highlight>
                  <a:srgbClr val="FFFFFF"/>
                </a:highlight>
              </a:rPr>
              <a:t>So we have seen that the situation is marginally improving but that we need to continue to take action. </a:t>
            </a:r>
          </a:p>
          <a:p>
            <a:pPr marL="0" lvl="0" indent="0" algn="l" rtl="0">
              <a:lnSpc>
                <a:spcPct val="115000"/>
              </a:lnSpc>
              <a:spcBef>
                <a:spcPts val="1200"/>
              </a:spcBef>
              <a:spcAft>
                <a:spcPts val="1200"/>
              </a:spcAft>
              <a:buClr>
                <a:schemeClr val="dk1"/>
              </a:buClr>
              <a:buSzPts val="1100"/>
              <a:buFont typeface="Arial"/>
              <a:buNone/>
            </a:pPr>
            <a:endParaRPr lang="en-GB" sz="1400">
              <a:solidFill>
                <a:srgbClr val="333333"/>
              </a:solidFill>
              <a:highlight>
                <a:srgbClr val="FFFFFF"/>
              </a:highlight>
            </a:endParaRPr>
          </a:p>
          <a:p>
            <a:pPr marL="0" lvl="0" indent="0" algn="l" rtl="0">
              <a:lnSpc>
                <a:spcPct val="115000"/>
              </a:lnSpc>
              <a:spcBef>
                <a:spcPts val="1200"/>
              </a:spcBef>
              <a:spcAft>
                <a:spcPts val="1200"/>
              </a:spcAft>
              <a:buClr>
                <a:schemeClr val="dk1"/>
              </a:buClr>
              <a:buSzPts val="1100"/>
              <a:buFont typeface="Arial"/>
              <a:buNone/>
            </a:pPr>
            <a:r>
              <a:rPr lang="en-GB" sz="1400">
                <a:solidFill>
                  <a:srgbClr val="333333"/>
                </a:solidFill>
                <a:highlight>
                  <a:srgbClr val="FFFFFF"/>
                </a:highlight>
              </a:rPr>
              <a:t>And so to deliver on the commitment to ‘</a:t>
            </a:r>
            <a:r>
              <a:rPr lang="en" sz="1400">
                <a:solidFill>
                  <a:schemeClr val="dk1"/>
                </a:solidFill>
                <a:latin typeface="Calibri"/>
                <a:ea typeface="Calibri"/>
                <a:cs typeface="Calibri"/>
                <a:sym typeface="Calibri"/>
              </a:rPr>
              <a:t>Prevent inputs of and significantly reduce marine litter in the marine environment’, OSPAR adopted its Second Regional Action Plan on Marine Litter in 2022. This second RAP will run until 2030, in line with OSPAR’s NEAES. </a:t>
            </a:r>
            <a:endParaRPr sz="1400">
              <a:solidFill>
                <a:srgbClr val="333333"/>
              </a:solidFill>
              <a:highlight>
                <a:srgbClr val="FFFFFF"/>
              </a:highlight>
            </a:endParaRPr>
          </a:p>
        </p:txBody>
      </p:sp>
      <p:sp>
        <p:nvSpPr>
          <p:cNvPr id="186" name="Google Shape;186;g1324c6fdd0c_0_17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11</a:t>
            </a:fld>
            <a:endParaRPr/>
          </a:p>
        </p:txBody>
      </p:sp>
    </p:spTree>
    <p:extLst>
      <p:ext uri="{BB962C8B-B14F-4D97-AF65-F5344CB8AC3E}">
        <p14:creationId xmlns:p14="http://schemas.microsoft.com/office/powerpoint/2010/main" val="1522403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1324c6fdd0c_0_6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g1324c6fdd0c_0_6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solidFill>
                  <a:schemeClr val="dk1"/>
                </a:solidFill>
                <a:latin typeface="Calibri"/>
                <a:ea typeface="Calibri"/>
                <a:cs typeface="Calibri"/>
                <a:sym typeface="Calibri"/>
              </a:rPr>
              <a:t>As with the first OSPAR RAP ML (2014-2021) the implementation of</a:t>
            </a:r>
            <a:r>
              <a:rPr lang="en-US" b="1">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actions is through a lead country approach. However, the second RAP focusses on collective actions only (i.e. no national actions); and the plan is flexible, in order to respond to emerging issues and to adapt actions to reflect evolving policy landscapes.</a:t>
            </a:r>
          </a:p>
          <a:p>
            <a:pPr marL="0" lvl="0" indent="0" algn="l" rtl="0">
              <a:lnSpc>
                <a:spcPct val="100000"/>
              </a:lnSpc>
              <a:spcBef>
                <a:spcPts val="0"/>
              </a:spcBef>
              <a:spcAft>
                <a:spcPts val="0"/>
              </a:spcAft>
              <a:buSzPts val="1400"/>
              <a:buNone/>
            </a:pPr>
            <a:endParaRPr lang="en-US">
              <a:solidFill>
                <a:schemeClr val="dk1"/>
              </a:solidFill>
              <a:latin typeface="Calibri"/>
              <a:ea typeface="Calibri"/>
              <a:cs typeface="Calibri"/>
              <a:sym typeface="Calibri"/>
            </a:endParaRPr>
          </a:p>
          <a:p>
            <a:pPr marL="0" lvl="0" indent="0" algn="l" rtl="0">
              <a:lnSpc>
                <a:spcPct val="100000"/>
              </a:lnSpc>
              <a:spcBef>
                <a:spcPts val="600"/>
              </a:spcBef>
              <a:spcAft>
                <a:spcPts val="0"/>
              </a:spcAft>
              <a:buSzPts val="1400"/>
              <a:buNone/>
            </a:pPr>
            <a:r>
              <a:rPr lang="en-US"/>
              <a:t>There are 25 actions adopted, 23 of which have confirmed leads. They are presented in three themes, theme A on land-based sources, theme B on </a:t>
            </a:r>
            <a:r>
              <a:rPr lang="en-US" err="1"/>
              <a:t>seabased</a:t>
            </a:r>
            <a:r>
              <a:rPr lang="en-US"/>
              <a:t> sources, and theme C on cross cutting actions.</a:t>
            </a:r>
          </a:p>
          <a:p>
            <a:pPr marL="0" lvl="0" indent="0" algn="l" rtl="0">
              <a:lnSpc>
                <a:spcPct val="100000"/>
              </a:lnSpc>
              <a:spcBef>
                <a:spcPts val="0"/>
              </a:spcBef>
              <a:spcAft>
                <a:spcPts val="0"/>
              </a:spcAft>
              <a:buSzPts val="1400"/>
              <a:buNone/>
            </a:pPr>
            <a:endParaRPr lang="en"/>
          </a:p>
          <a:p>
            <a:pPr marL="0" lvl="0" indent="0" algn="l" rtl="0">
              <a:lnSpc>
                <a:spcPct val="115000"/>
              </a:lnSpc>
              <a:spcBef>
                <a:spcPts val="0"/>
              </a:spcBef>
              <a:spcAft>
                <a:spcPts val="0"/>
              </a:spcAft>
              <a:buClr>
                <a:schemeClr val="dk1"/>
              </a:buClr>
              <a:buSzPts val="1100"/>
              <a:buFont typeface="Arial"/>
              <a:buNone/>
            </a:pPr>
            <a:r>
              <a:rPr lang="en">
                <a:solidFill>
                  <a:schemeClr val="dk1"/>
                </a:solidFill>
              </a:rPr>
              <a:t>The selection of actions for the RAP ML 2 was based on the extent to which they:</a:t>
            </a:r>
            <a:endParaRPr>
              <a:solidFill>
                <a:schemeClr val="dk1"/>
              </a:solidFill>
            </a:endParaRPr>
          </a:p>
          <a:p>
            <a:pPr marL="457200" lvl="0" indent="-228600" algn="l" rtl="0">
              <a:lnSpc>
                <a:spcPct val="115000"/>
              </a:lnSpc>
              <a:spcBef>
                <a:spcPts val="1000"/>
              </a:spcBef>
              <a:spcAft>
                <a:spcPts val="0"/>
              </a:spcAft>
              <a:buClr>
                <a:schemeClr val="dk1"/>
              </a:buClr>
              <a:buSzPts val="1100"/>
              <a:buFont typeface="Arial"/>
              <a:buNone/>
            </a:pPr>
            <a:r>
              <a:rPr lang="en">
                <a:solidFill>
                  <a:schemeClr val="dk1"/>
                </a:solidFill>
              </a:rPr>
              <a:t>·</a:t>
            </a:r>
            <a:r>
              <a:rPr lang="en" sz="700">
                <a:solidFill>
                  <a:schemeClr val="dk1"/>
                </a:solidFill>
                <a:latin typeface="Times New Roman"/>
                <a:ea typeface="Times New Roman"/>
                <a:cs typeface="Times New Roman"/>
                <a:sym typeface="Times New Roman"/>
              </a:rPr>
              <a:t>       a) </a:t>
            </a:r>
            <a:r>
              <a:rPr lang="en">
                <a:solidFill>
                  <a:schemeClr val="dk1"/>
                </a:solidFill>
              </a:rPr>
              <a:t>Targeted top litter items, harmful items or items prone to be litter within the OSPAR Maritime Area;</a:t>
            </a:r>
            <a:endParaRPr>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a:solidFill>
                  <a:schemeClr val="dk1"/>
                </a:solidFill>
              </a:rPr>
              <a:t>       •   b) the extent to which they filled evidence, policy or implementation gaps; and</a:t>
            </a:r>
            <a:endParaRPr>
              <a:solidFill>
                <a:schemeClr val="dk1"/>
              </a:solidFill>
            </a:endParaRPr>
          </a:p>
          <a:p>
            <a:pPr marL="457200" lvl="0" indent="-228600" algn="l" rtl="0">
              <a:lnSpc>
                <a:spcPct val="115000"/>
              </a:lnSpc>
              <a:spcBef>
                <a:spcPts val="1000"/>
              </a:spcBef>
              <a:spcAft>
                <a:spcPts val="0"/>
              </a:spcAft>
              <a:buClr>
                <a:schemeClr val="dk1"/>
              </a:buClr>
              <a:buSzPts val="1100"/>
              <a:buFont typeface="Arial"/>
              <a:buNone/>
            </a:pPr>
            <a:r>
              <a:rPr lang="en">
                <a:solidFill>
                  <a:schemeClr val="dk1"/>
                </a:solidFill>
              </a:rPr>
              <a:t>·</a:t>
            </a:r>
            <a:r>
              <a:rPr lang="en" sz="700">
                <a:solidFill>
                  <a:schemeClr val="dk1"/>
                </a:solidFill>
                <a:latin typeface="Times New Roman"/>
                <a:ea typeface="Times New Roman"/>
                <a:cs typeface="Times New Roman"/>
                <a:sym typeface="Times New Roman"/>
              </a:rPr>
              <a:t>   c) the extent to which they a</a:t>
            </a:r>
            <a:r>
              <a:rPr lang="en">
                <a:solidFill>
                  <a:schemeClr val="dk1"/>
                </a:solidFill>
              </a:rPr>
              <a:t>dd value to other existing processes or efforts (for example those in the EU or other regional or global bodies).</a:t>
            </a:r>
          </a:p>
          <a:p>
            <a:pPr marL="457200" lvl="0" indent="-228600" algn="l" rtl="0">
              <a:lnSpc>
                <a:spcPct val="115000"/>
              </a:lnSpc>
              <a:spcBef>
                <a:spcPts val="1000"/>
              </a:spcBef>
              <a:spcAft>
                <a:spcPts val="0"/>
              </a:spcAft>
              <a:buClr>
                <a:schemeClr val="dk1"/>
              </a:buClr>
              <a:buSzPts val="1100"/>
              <a:buFont typeface="Arial"/>
              <a:buNone/>
            </a:pPr>
            <a:endParaRPr lang="en">
              <a:solidFill>
                <a:schemeClr val="dk1"/>
              </a:solidFill>
            </a:endParaRPr>
          </a:p>
          <a:p>
            <a:pPr marL="0" lvl="0" indent="0" algn="l" rtl="0">
              <a:lnSpc>
                <a:spcPct val="100000"/>
              </a:lnSpc>
              <a:spcBef>
                <a:spcPts val="600"/>
              </a:spcBef>
              <a:spcAft>
                <a:spcPts val="0"/>
              </a:spcAft>
              <a:buSzPts val="1400"/>
              <a:buNone/>
            </a:pPr>
            <a:endParaRPr/>
          </a:p>
        </p:txBody>
      </p:sp>
      <p:sp>
        <p:nvSpPr>
          <p:cNvPr id="227" name="Google Shape;227;g1324c6fdd0c_0_63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14409a4ad2c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4" name="Google Shape;474;g14409a4ad2c_0_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solidFill>
                  <a:schemeClr val="dk1"/>
                </a:solidFill>
              </a:rPr>
              <a:t>There are 7 actions in the RAP ML 2 that seek to address marine litter coming from fishing and aquaculture. Each of them are here on screen and are at varying levels of implementation. All details are on the OSPAR website.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a:solidFill>
                <a:schemeClr val="dk1"/>
              </a:solidFill>
            </a:endParaRPr>
          </a:p>
          <a:p>
            <a:pPr marL="0" lvl="0" indent="0" algn="l" rtl="0">
              <a:lnSpc>
                <a:spcPct val="100000"/>
              </a:lnSpc>
              <a:spcBef>
                <a:spcPts val="0"/>
              </a:spcBef>
              <a:spcAft>
                <a:spcPts val="0"/>
              </a:spcAft>
              <a:buSzPts val="1400"/>
              <a:buNone/>
            </a:pPr>
            <a:endParaRPr/>
          </a:p>
        </p:txBody>
      </p:sp>
      <p:sp>
        <p:nvSpPr>
          <p:cNvPr id="475" name="Google Shape;475;g14409a4ad2c_0_4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13</a:t>
            </a:fld>
            <a:endParaRPr/>
          </a:p>
        </p:txBody>
      </p:sp>
    </p:spTree>
    <p:extLst>
      <p:ext uri="{BB962C8B-B14F-4D97-AF65-F5344CB8AC3E}">
        <p14:creationId xmlns:p14="http://schemas.microsoft.com/office/powerpoint/2010/main" val="1137881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GB"/>
              <a:t>We have several best practises = preventing net </a:t>
            </a:r>
            <a:r>
              <a:rPr lang="en-GB" err="1"/>
              <a:t>cutthings</a:t>
            </a:r>
            <a:endParaRPr lang="en-GB"/>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GB"/>
              <a:t>Background documents, the most recent, is the background document on chafing gear</a:t>
            </a:r>
          </a:p>
        </p:txBody>
      </p:sp>
    </p:spTree>
    <p:extLst>
      <p:ext uri="{BB962C8B-B14F-4D97-AF65-F5344CB8AC3E}">
        <p14:creationId xmlns:p14="http://schemas.microsoft.com/office/powerpoint/2010/main" val="39641948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a:extLst>
            <a:ext uri="{FF2B5EF4-FFF2-40B4-BE49-F238E27FC236}">
              <a16:creationId xmlns:a16="http://schemas.microsoft.com/office/drawing/2014/main" id="{ADE80030-4D2D-07D3-0083-293FD899F093}"/>
            </a:ext>
          </a:extLst>
        </p:cNvPr>
        <p:cNvGrpSpPr/>
        <p:nvPr/>
      </p:nvGrpSpPr>
      <p:grpSpPr>
        <a:xfrm>
          <a:off x="0" y="0"/>
          <a:ext cx="0" cy="0"/>
          <a:chOff x="0" y="0"/>
          <a:chExt cx="0" cy="0"/>
        </a:xfrm>
      </p:grpSpPr>
      <p:sp>
        <p:nvSpPr>
          <p:cNvPr id="473" name="Google Shape;473;g14409a4ad2c_0_48:notes">
            <a:extLst>
              <a:ext uri="{FF2B5EF4-FFF2-40B4-BE49-F238E27FC236}">
                <a16:creationId xmlns:a16="http://schemas.microsoft.com/office/drawing/2014/main" id="{AF7C3F3B-C88E-4CEA-2114-D6A22C56145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4" name="Google Shape;474;g14409a4ad2c_0_48:notes">
            <a:extLst>
              <a:ext uri="{FF2B5EF4-FFF2-40B4-BE49-F238E27FC236}">
                <a16:creationId xmlns:a16="http://schemas.microsoft.com/office/drawing/2014/main" id="{04C7BE8C-A422-F62E-91E4-B0AF5C0A8DC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solidFill>
                  <a:schemeClr val="dk1"/>
                </a:solidFill>
              </a:rPr>
              <a:t>There are 7 actions in the RAP ML 2 that seek to address marine litter coming from fishing and aquaculture. Each of them are here on screen and are at varying levels of implementation. All details are on the OSPAR website.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a:solidFill>
                <a:schemeClr val="dk1"/>
              </a:solidFill>
            </a:endParaRPr>
          </a:p>
          <a:p>
            <a:pPr marL="0" lvl="0" indent="0" algn="l" rtl="0">
              <a:lnSpc>
                <a:spcPct val="100000"/>
              </a:lnSpc>
              <a:spcBef>
                <a:spcPts val="0"/>
              </a:spcBef>
              <a:spcAft>
                <a:spcPts val="0"/>
              </a:spcAft>
              <a:buSzPts val="1400"/>
              <a:buNone/>
            </a:pPr>
            <a:endParaRPr/>
          </a:p>
        </p:txBody>
      </p:sp>
      <p:sp>
        <p:nvSpPr>
          <p:cNvPr id="475" name="Google Shape;475;g14409a4ad2c_0_48:notes">
            <a:extLst>
              <a:ext uri="{FF2B5EF4-FFF2-40B4-BE49-F238E27FC236}">
                <a16:creationId xmlns:a16="http://schemas.microsoft.com/office/drawing/2014/main" id="{0C92E300-1165-2AE6-AF28-A0F61152F22C}"/>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15</a:t>
            </a:fld>
            <a:endParaRPr/>
          </a:p>
        </p:txBody>
      </p:sp>
    </p:spTree>
    <p:extLst>
      <p:ext uri="{BB962C8B-B14F-4D97-AF65-F5344CB8AC3E}">
        <p14:creationId xmlns:p14="http://schemas.microsoft.com/office/powerpoint/2010/main" val="27754270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a:extLst>
            <a:ext uri="{FF2B5EF4-FFF2-40B4-BE49-F238E27FC236}">
              <a16:creationId xmlns:a16="http://schemas.microsoft.com/office/drawing/2014/main" id="{8B72B9A4-E157-99ED-6480-BD5FAE5C46AA}"/>
            </a:ext>
          </a:extLst>
        </p:cNvPr>
        <p:cNvGrpSpPr/>
        <p:nvPr/>
      </p:nvGrpSpPr>
      <p:grpSpPr>
        <a:xfrm>
          <a:off x="0" y="0"/>
          <a:ext cx="0" cy="0"/>
          <a:chOff x="0" y="0"/>
          <a:chExt cx="0" cy="0"/>
        </a:xfrm>
      </p:grpSpPr>
      <p:sp>
        <p:nvSpPr>
          <p:cNvPr id="473" name="Google Shape;473;g14409a4ad2c_0_48:notes">
            <a:extLst>
              <a:ext uri="{FF2B5EF4-FFF2-40B4-BE49-F238E27FC236}">
                <a16:creationId xmlns:a16="http://schemas.microsoft.com/office/drawing/2014/main" id="{71ED5B1B-0640-263B-DF42-6693EC2E31F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4" name="Google Shape;474;g14409a4ad2c_0_48:notes">
            <a:extLst>
              <a:ext uri="{FF2B5EF4-FFF2-40B4-BE49-F238E27FC236}">
                <a16:creationId xmlns:a16="http://schemas.microsoft.com/office/drawing/2014/main" id="{5B374E85-82A7-26E7-920B-C71BA6ECDCB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a:solidFill>
                <a:schemeClr val="dk1"/>
              </a:solidFill>
            </a:endParaRPr>
          </a:p>
          <a:p>
            <a:pPr marL="0" lvl="0" indent="0" algn="l" rtl="0">
              <a:lnSpc>
                <a:spcPct val="100000"/>
              </a:lnSpc>
              <a:spcBef>
                <a:spcPts val="0"/>
              </a:spcBef>
              <a:spcAft>
                <a:spcPts val="0"/>
              </a:spcAft>
              <a:buSzPts val="1400"/>
              <a:buNone/>
            </a:pPr>
            <a:endParaRPr/>
          </a:p>
        </p:txBody>
      </p:sp>
      <p:sp>
        <p:nvSpPr>
          <p:cNvPr id="475" name="Google Shape;475;g14409a4ad2c_0_48:notes">
            <a:extLst>
              <a:ext uri="{FF2B5EF4-FFF2-40B4-BE49-F238E27FC236}">
                <a16:creationId xmlns:a16="http://schemas.microsoft.com/office/drawing/2014/main" id="{0292E784-5571-52CE-66AB-DB6540BAFF2C}"/>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16</a:t>
            </a:fld>
            <a:endParaRPr/>
          </a:p>
        </p:txBody>
      </p:sp>
    </p:spTree>
    <p:extLst>
      <p:ext uri="{BB962C8B-B14F-4D97-AF65-F5344CB8AC3E}">
        <p14:creationId xmlns:p14="http://schemas.microsoft.com/office/powerpoint/2010/main" val="12348075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1324c6fdd0c_0_3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g1324c6fdd0c_0_39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Thank you</a:t>
            </a:r>
            <a:endParaRPr/>
          </a:p>
        </p:txBody>
      </p:sp>
      <p:sp>
        <p:nvSpPr>
          <p:cNvPr id="134" name="Google Shape;134;g1324c6fdd0c_0_39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17</a:t>
            </a:fld>
            <a:endParaRPr/>
          </a:p>
        </p:txBody>
      </p:sp>
    </p:spTree>
    <p:extLst>
      <p:ext uri="{BB962C8B-B14F-4D97-AF65-F5344CB8AC3E}">
        <p14:creationId xmlns:p14="http://schemas.microsoft.com/office/powerpoint/2010/main" val="338202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2" name="Google Shape;52;p13"/>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sp>
        <p:nvSpPr>
          <p:cNvPr id="53" name="Google Shape;53;p13"/>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4" name="Google Shape;54;p13"/>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5" name="Google Shape;55;p13"/>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4" name="Google Shape;64;p15"/>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sp>
        <p:nvSpPr>
          <p:cNvPr id="65" name="Google Shape;65;p15"/>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6" name="Google Shape;66;p15"/>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7" name="Google Shape;67;p15"/>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8"/>
        <p:cNvGrpSpPr/>
        <p:nvPr/>
      </p:nvGrpSpPr>
      <p:grpSpPr>
        <a:xfrm>
          <a:off x="0" y="0"/>
          <a:ext cx="0" cy="0"/>
          <a:chOff x="0" y="0"/>
          <a:chExt cx="0" cy="0"/>
        </a:xfrm>
      </p:grpSpPr>
      <p:sp>
        <p:nvSpPr>
          <p:cNvPr id="69" name="Google Shape;69;p16"/>
          <p:cNvSpPr txBox="1">
            <a:spLocks noGrp="1"/>
          </p:cNvSpPr>
          <p:nvPr>
            <p:ph type="ctrTitle"/>
          </p:nvPr>
        </p:nvSpPr>
        <p:spPr>
          <a:xfrm>
            <a:off x="685800" y="1597819"/>
            <a:ext cx="7772400" cy="11025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0" name="Google Shape;70;p16"/>
          <p:cNvSpPr txBox="1">
            <a:spLocks noGrp="1"/>
          </p:cNvSpPr>
          <p:nvPr>
            <p:ph type="subTitle" idx="1"/>
          </p:nvPr>
        </p:nvSpPr>
        <p:spPr>
          <a:xfrm>
            <a:off x="1371600" y="2914650"/>
            <a:ext cx="6400800" cy="1314600"/>
          </a:xfrm>
          <a:prstGeom prst="rect">
            <a:avLst/>
          </a:prstGeom>
          <a:noFill/>
          <a:ln>
            <a:noFill/>
          </a:ln>
        </p:spPr>
        <p:txBody>
          <a:bodyPr spcFirstLastPara="1" wrap="square" lIns="91425" tIns="45700" rIns="91425" bIns="45700" anchor="t" anchorCtr="0">
            <a:normAutofit/>
          </a:bodyPr>
          <a:lstStyle>
            <a:lvl1pPr lvl="0" algn="ctr" rtl="0">
              <a:lnSpc>
                <a:spcPct val="100000"/>
              </a:lnSpc>
              <a:spcBef>
                <a:spcPts val="640"/>
              </a:spcBef>
              <a:spcAft>
                <a:spcPts val="0"/>
              </a:spcAft>
              <a:buClr>
                <a:srgbClr val="888888"/>
              </a:buClr>
              <a:buSzPts val="3200"/>
              <a:buNone/>
              <a:defRPr>
                <a:solidFill>
                  <a:srgbClr val="888888"/>
                </a:solidFill>
              </a:defRPr>
            </a:lvl1pPr>
            <a:lvl2pPr lvl="1" algn="ctr" rtl="0">
              <a:lnSpc>
                <a:spcPct val="100000"/>
              </a:lnSpc>
              <a:spcBef>
                <a:spcPts val="560"/>
              </a:spcBef>
              <a:spcAft>
                <a:spcPts val="0"/>
              </a:spcAft>
              <a:buClr>
                <a:srgbClr val="888888"/>
              </a:buClr>
              <a:buSzPts val="2800"/>
              <a:buNone/>
              <a:defRPr>
                <a:solidFill>
                  <a:srgbClr val="888888"/>
                </a:solidFill>
              </a:defRPr>
            </a:lvl2pPr>
            <a:lvl3pPr lvl="2" algn="ctr" rtl="0">
              <a:lnSpc>
                <a:spcPct val="100000"/>
              </a:lnSpc>
              <a:spcBef>
                <a:spcPts val="480"/>
              </a:spcBef>
              <a:spcAft>
                <a:spcPts val="0"/>
              </a:spcAft>
              <a:buClr>
                <a:srgbClr val="888888"/>
              </a:buClr>
              <a:buSzPts val="2400"/>
              <a:buNone/>
              <a:defRPr>
                <a:solidFill>
                  <a:srgbClr val="888888"/>
                </a:solidFill>
              </a:defRPr>
            </a:lvl3pPr>
            <a:lvl4pPr lvl="3" algn="ctr" rtl="0">
              <a:lnSpc>
                <a:spcPct val="100000"/>
              </a:lnSpc>
              <a:spcBef>
                <a:spcPts val="400"/>
              </a:spcBef>
              <a:spcAft>
                <a:spcPts val="0"/>
              </a:spcAft>
              <a:buClr>
                <a:srgbClr val="888888"/>
              </a:buClr>
              <a:buSzPts val="2000"/>
              <a:buNone/>
              <a:defRPr>
                <a:solidFill>
                  <a:srgbClr val="888888"/>
                </a:solidFill>
              </a:defRPr>
            </a:lvl4pPr>
            <a:lvl5pPr lvl="4" algn="ctr" rtl="0">
              <a:lnSpc>
                <a:spcPct val="100000"/>
              </a:lnSpc>
              <a:spcBef>
                <a:spcPts val="400"/>
              </a:spcBef>
              <a:spcAft>
                <a:spcPts val="0"/>
              </a:spcAft>
              <a:buClr>
                <a:srgbClr val="888888"/>
              </a:buClr>
              <a:buSzPts val="2000"/>
              <a:buNone/>
              <a:defRPr>
                <a:solidFill>
                  <a:srgbClr val="888888"/>
                </a:solidFill>
              </a:defRPr>
            </a:lvl5pPr>
            <a:lvl6pPr lvl="5" algn="ctr" rtl="0">
              <a:lnSpc>
                <a:spcPct val="100000"/>
              </a:lnSpc>
              <a:spcBef>
                <a:spcPts val="400"/>
              </a:spcBef>
              <a:spcAft>
                <a:spcPts val="0"/>
              </a:spcAft>
              <a:buClr>
                <a:srgbClr val="888888"/>
              </a:buClr>
              <a:buSzPts val="2000"/>
              <a:buNone/>
              <a:defRPr>
                <a:solidFill>
                  <a:srgbClr val="888888"/>
                </a:solidFill>
              </a:defRPr>
            </a:lvl6pPr>
            <a:lvl7pPr lvl="6" algn="ctr" rtl="0">
              <a:lnSpc>
                <a:spcPct val="100000"/>
              </a:lnSpc>
              <a:spcBef>
                <a:spcPts val="400"/>
              </a:spcBef>
              <a:spcAft>
                <a:spcPts val="0"/>
              </a:spcAft>
              <a:buClr>
                <a:srgbClr val="888888"/>
              </a:buClr>
              <a:buSzPts val="2000"/>
              <a:buNone/>
              <a:defRPr>
                <a:solidFill>
                  <a:srgbClr val="888888"/>
                </a:solidFill>
              </a:defRPr>
            </a:lvl7pPr>
            <a:lvl8pPr lvl="7" algn="ctr" rtl="0">
              <a:lnSpc>
                <a:spcPct val="100000"/>
              </a:lnSpc>
              <a:spcBef>
                <a:spcPts val="400"/>
              </a:spcBef>
              <a:spcAft>
                <a:spcPts val="0"/>
              </a:spcAft>
              <a:buClr>
                <a:srgbClr val="888888"/>
              </a:buClr>
              <a:buSzPts val="2000"/>
              <a:buNone/>
              <a:defRPr>
                <a:solidFill>
                  <a:srgbClr val="888888"/>
                </a:solidFill>
              </a:defRPr>
            </a:lvl8pPr>
            <a:lvl9pPr lvl="8" algn="ctr" rtl="0">
              <a:lnSpc>
                <a:spcPct val="100000"/>
              </a:lnSpc>
              <a:spcBef>
                <a:spcPts val="400"/>
              </a:spcBef>
              <a:spcAft>
                <a:spcPts val="0"/>
              </a:spcAft>
              <a:buClr>
                <a:srgbClr val="888888"/>
              </a:buClr>
              <a:buSzPts val="2000"/>
              <a:buNone/>
              <a:defRPr>
                <a:solidFill>
                  <a:srgbClr val="888888"/>
                </a:solidFill>
              </a:defRPr>
            </a:lvl9pPr>
          </a:lstStyle>
          <a:p>
            <a:endParaRPr/>
          </a:p>
        </p:txBody>
      </p:sp>
      <p:sp>
        <p:nvSpPr>
          <p:cNvPr id="71" name="Google Shape;71;p16"/>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2" name="Google Shape;72;p16"/>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3" name="Google Shape;73;p1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722313" y="3305175"/>
            <a:ext cx="7772400" cy="1021500"/>
          </a:xfrm>
          <a:prstGeom prst="rect">
            <a:avLst/>
          </a:prstGeom>
          <a:noFill/>
          <a:ln>
            <a:noFill/>
          </a:ln>
        </p:spPr>
        <p:txBody>
          <a:bodyPr spcFirstLastPara="1" wrap="square" lIns="91425" tIns="45700" rIns="91425" bIns="45700" anchor="t" anchorCtr="0">
            <a:normAutofit/>
          </a:bodyPr>
          <a:lstStyle>
            <a:lvl1pPr lvl="0" algn="l" rtl="0">
              <a:lnSpc>
                <a:spcPct val="100000"/>
              </a:lnSpc>
              <a:spcBef>
                <a:spcPts val="0"/>
              </a:spcBef>
              <a:spcAft>
                <a:spcPts val="0"/>
              </a:spcAft>
              <a:buClr>
                <a:schemeClr val="dk1"/>
              </a:buClr>
              <a:buSzPts val="4000"/>
              <a:buFont typeface="Calibri"/>
              <a:buNone/>
              <a:defRPr sz="4000" b="1" cap="none"/>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6" name="Google Shape;76;p17"/>
          <p:cNvSpPr txBox="1">
            <a:spLocks noGrp="1"/>
          </p:cNvSpPr>
          <p:nvPr>
            <p:ph type="body" idx="1"/>
          </p:nvPr>
        </p:nvSpPr>
        <p:spPr>
          <a:xfrm>
            <a:off x="722313" y="2180035"/>
            <a:ext cx="7772400" cy="11253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400"/>
              </a:spcBef>
              <a:spcAft>
                <a:spcPts val="0"/>
              </a:spcAft>
              <a:buClr>
                <a:srgbClr val="888888"/>
              </a:buClr>
              <a:buSzPts val="2000"/>
              <a:buNone/>
              <a:defRPr sz="2000">
                <a:solidFill>
                  <a:srgbClr val="888888"/>
                </a:solidFill>
              </a:defRPr>
            </a:lvl1pPr>
            <a:lvl2pPr marL="914400" lvl="1" indent="-228600" algn="l" rtl="0">
              <a:lnSpc>
                <a:spcPct val="100000"/>
              </a:lnSpc>
              <a:spcBef>
                <a:spcPts val="360"/>
              </a:spcBef>
              <a:spcAft>
                <a:spcPts val="0"/>
              </a:spcAft>
              <a:buClr>
                <a:srgbClr val="888888"/>
              </a:buClr>
              <a:buSzPts val="1800"/>
              <a:buNone/>
              <a:defRPr sz="1800">
                <a:solidFill>
                  <a:srgbClr val="888888"/>
                </a:solidFill>
              </a:defRPr>
            </a:lvl2pPr>
            <a:lvl3pPr marL="1371600" lvl="2" indent="-228600" algn="l" rtl="0">
              <a:lnSpc>
                <a:spcPct val="100000"/>
              </a:lnSpc>
              <a:spcBef>
                <a:spcPts val="320"/>
              </a:spcBef>
              <a:spcAft>
                <a:spcPts val="0"/>
              </a:spcAft>
              <a:buClr>
                <a:srgbClr val="888888"/>
              </a:buClr>
              <a:buSzPts val="1600"/>
              <a:buNone/>
              <a:defRPr sz="1600">
                <a:solidFill>
                  <a:srgbClr val="888888"/>
                </a:solidFill>
              </a:defRPr>
            </a:lvl3pPr>
            <a:lvl4pPr marL="1828800" lvl="3" indent="-228600" algn="l" rtl="0">
              <a:lnSpc>
                <a:spcPct val="100000"/>
              </a:lnSpc>
              <a:spcBef>
                <a:spcPts val="280"/>
              </a:spcBef>
              <a:spcAft>
                <a:spcPts val="0"/>
              </a:spcAft>
              <a:buClr>
                <a:srgbClr val="888888"/>
              </a:buClr>
              <a:buSzPts val="1400"/>
              <a:buNone/>
              <a:defRPr sz="1400">
                <a:solidFill>
                  <a:srgbClr val="888888"/>
                </a:solidFill>
              </a:defRPr>
            </a:lvl4pPr>
            <a:lvl5pPr marL="2286000" lvl="4" indent="-228600" algn="l" rtl="0">
              <a:lnSpc>
                <a:spcPct val="100000"/>
              </a:lnSpc>
              <a:spcBef>
                <a:spcPts val="280"/>
              </a:spcBef>
              <a:spcAft>
                <a:spcPts val="0"/>
              </a:spcAft>
              <a:buClr>
                <a:srgbClr val="888888"/>
              </a:buClr>
              <a:buSzPts val="1400"/>
              <a:buNone/>
              <a:defRPr sz="1400">
                <a:solidFill>
                  <a:srgbClr val="888888"/>
                </a:solidFill>
              </a:defRPr>
            </a:lvl5pPr>
            <a:lvl6pPr marL="2743200" lvl="5" indent="-228600" algn="l" rtl="0">
              <a:lnSpc>
                <a:spcPct val="100000"/>
              </a:lnSpc>
              <a:spcBef>
                <a:spcPts val="280"/>
              </a:spcBef>
              <a:spcAft>
                <a:spcPts val="0"/>
              </a:spcAft>
              <a:buClr>
                <a:srgbClr val="888888"/>
              </a:buClr>
              <a:buSzPts val="1400"/>
              <a:buNone/>
              <a:defRPr sz="1400">
                <a:solidFill>
                  <a:srgbClr val="888888"/>
                </a:solidFill>
              </a:defRPr>
            </a:lvl6pPr>
            <a:lvl7pPr marL="3200400" lvl="6" indent="-228600" algn="l" rtl="0">
              <a:lnSpc>
                <a:spcPct val="100000"/>
              </a:lnSpc>
              <a:spcBef>
                <a:spcPts val="280"/>
              </a:spcBef>
              <a:spcAft>
                <a:spcPts val="0"/>
              </a:spcAft>
              <a:buClr>
                <a:srgbClr val="888888"/>
              </a:buClr>
              <a:buSzPts val="1400"/>
              <a:buNone/>
              <a:defRPr sz="1400">
                <a:solidFill>
                  <a:srgbClr val="888888"/>
                </a:solidFill>
              </a:defRPr>
            </a:lvl7pPr>
            <a:lvl8pPr marL="3657600" lvl="7" indent="-228600" algn="l" rtl="0">
              <a:lnSpc>
                <a:spcPct val="100000"/>
              </a:lnSpc>
              <a:spcBef>
                <a:spcPts val="280"/>
              </a:spcBef>
              <a:spcAft>
                <a:spcPts val="0"/>
              </a:spcAft>
              <a:buClr>
                <a:srgbClr val="888888"/>
              </a:buClr>
              <a:buSzPts val="1400"/>
              <a:buNone/>
              <a:defRPr sz="1400">
                <a:solidFill>
                  <a:srgbClr val="888888"/>
                </a:solidFill>
              </a:defRPr>
            </a:lvl8pPr>
            <a:lvl9pPr marL="4114800" lvl="8" indent="-228600" algn="l" rtl="0">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77" name="Google Shape;77;p17"/>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8" name="Google Shape;78;p17"/>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9" name="Google Shape;79;p17"/>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0"/>
        <p:cNvGrpSpPr/>
        <p:nvPr/>
      </p:nvGrpSpPr>
      <p:grpSpPr>
        <a:xfrm>
          <a:off x="0" y="0"/>
          <a:ext cx="0" cy="0"/>
          <a:chOff x="0" y="0"/>
          <a:chExt cx="0" cy="0"/>
        </a:xfrm>
      </p:grpSpPr>
      <p:sp>
        <p:nvSpPr>
          <p:cNvPr id="81" name="Google Shape;81;p18"/>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2" name="Google Shape;82;p18"/>
          <p:cNvSpPr txBox="1">
            <a:spLocks noGrp="1"/>
          </p:cNvSpPr>
          <p:nvPr>
            <p:ph type="body" idx="1"/>
          </p:nvPr>
        </p:nvSpPr>
        <p:spPr>
          <a:xfrm>
            <a:off x="457200" y="1200150"/>
            <a:ext cx="4038600" cy="3394500"/>
          </a:xfrm>
          <a:prstGeom prst="rect">
            <a:avLst/>
          </a:prstGeom>
          <a:noFill/>
          <a:ln>
            <a:noFill/>
          </a:ln>
        </p:spPr>
        <p:txBody>
          <a:bodyPr spcFirstLastPara="1" wrap="square" lIns="91425" tIns="45700" rIns="91425" bIns="45700" anchor="t" anchorCtr="0">
            <a:normAutofit/>
          </a:bodyPr>
          <a:lstStyle>
            <a:lvl1pPr marL="457200" lvl="0" indent="-406400" algn="l" rtl="0">
              <a:lnSpc>
                <a:spcPct val="100000"/>
              </a:lnSpc>
              <a:spcBef>
                <a:spcPts val="560"/>
              </a:spcBef>
              <a:spcAft>
                <a:spcPts val="0"/>
              </a:spcAft>
              <a:buClr>
                <a:schemeClr val="dk1"/>
              </a:buClr>
              <a:buSzPts val="2800"/>
              <a:buChar char="•"/>
              <a:defRPr sz="2800"/>
            </a:lvl1pPr>
            <a:lvl2pPr marL="914400" lvl="1" indent="-381000" algn="l" rtl="0">
              <a:lnSpc>
                <a:spcPct val="100000"/>
              </a:lnSpc>
              <a:spcBef>
                <a:spcPts val="480"/>
              </a:spcBef>
              <a:spcAft>
                <a:spcPts val="0"/>
              </a:spcAft>
              <a:buClr>
                <a:schemeClr val="dk1"/>
              </a:buClr>
              <a:buSzPts val="2400"/>
              <a:buChar char="–"/>
              <a:defRPr sz="2400"/>
            </a:lvl2pPr>
            <a:lvl3pPr marL="1371600" lvl="2" indent="-355600" algn="l" rtl="0">
              <a:lnSpc>
                <a:spcPct val="100000"/>
              </a:lnSpc>
              <a:spcBef>
                <a:spcPts val="400"/>
              </a:spcBef>
              <a:spcAft>
                <a:spcPts val="0"/>
              </a:spcAft>
              <a:buClr>
                <a:schemeClr val="dk1"/>
              </a:buClr>
              <a:buSzPts val="2000"/>
              <a:buChar char="•"/>
              <a:defRPr sz="2000"/>
            </a:lvl3pPr>
            <a:lvl4pPr marL="1828800" lvl="3" indent="-342900" algn="l" rtl="0">
              <a:lnSpc>
                <a:spcPct val="100000"/>
              </a:lnSpc>
              <a:spcBef>
                <a:spcPts val="360"/>
              </a:spcBef>
              <a:spcAft>
                <a:spcPts val="0"/>
              </a:spcAft>
              <a:buClr>
                <a:schemeClr val="dk1"/>
              </a:buClr>
              <a:buSzPts val="1800"/>
              <a:buChar char="–"/>
              <a:defRPr sz="1800"/>
            </a:lvl4pPr>
            <a:lvl5pPr marL="2286000" lvl="4" indent="-342900" algn="l" rtl="0">
              <a:lnSpc>
                <a:spcPct val="100000"/>
              </a:lnSpc>
              <a:spcBef>
                <a:spcPts val="360"/>
              </a:spcBef>
              <a:spcAft>
                <a:spcPts val="0"/>
              </a:spcAft>
              <a:buClr>
                <a:schemeClr val="dk1"/>
              </a:buClr>
              <a:buSzPts val="1800"/>
              <a:buChar char="»"/>
              <a:defRPr sz="1800"/>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sp>
        <p:nvSpPr>
          <p:cNvPr id="83" name="Google Shape;83;p18"/>
          <p:cNvSpPr txBox="1">
            <a:spLocks noGrp="1"/>
          </p:cNvSpPr>
          <p:nvPr>
            <p:ph type="body" idx="2"/>
          </p:nvPr>
        </p:nvSpPr>
        <p:spPr>
          <a:xfrm>
            <a:off x="4648200" y="1200150"/>
            <a:ext cx="4038600" cy="3394500"/>
          </a:xfrm>
          <a:prstGeom prst="rect">
            <a:avLst/>
          </a:prstGeom>
          <a:noFill/>
          <a:ln>
            <a:noFill/>
          </a:ln>
        </p:spPr>
        <p:txBody>
          <a:bodyPr spcFirstLastPara="1" wrap="square" lIns="91425" tIns="45700" rIns="91425" bIns="45700" anchor="t" anchorCtr="0">
            <a:normAutofit/>
          </a:bodyPr>
          <a:lstStyle>
            <a:lvl1pPr marL="457200" lvl="0" indent="-406400" algn="l" rtl="0">
              <a:lnSpc>
                <a:spcPct val="100000"/>
              </a:lnSpc>
              <a:spcBef>
                <a:spcPts val="560"/>
              </a:spcBef>
              <a:spcAft>
                <a:spcPts val="0"/>
              </a:spcAft>
              <a:buClr>
                <a:schemeClr val="dk1"/>
              </a:buClr>
              <a:buSzPts val="2800"/>
              <a:buChar char="•"/>
              <a:defRPr sz="2800"/>
            </a:lvl1pPr>
            <a:lvl2pPr marL="914400" lvl="1" indent="-381000" algn="l" rtl="0">
              <a:lnSpc>
                <a:spcPct val="100000"/>
              </a:lnSpc>
              <a:spcBef>
                <a:spcPts val="480"/>
              </a:spcBef>
              <a:spcAft>
                <a:spcPts val="0"/>
              </a:spcAft>
              <a:buClr>
                <a:schemeClr val="dk1"/>
              </a:buClr>
              <a:buSzPts val="2400"/>
              <a:buChar char="–"/>
              <a:defRPr sz="2400"/>
            </a:lvl2pPr>
            <a:lvl3pPr marL="1371600" lvl="2" indent="-355600" algn="l" rtl="0">
              <a:lnSpc>
                <a:spcPct val="100000"/>
              </a:lnSpc>
              <a:spcBef>
                <a:spcPts val="400"/>
              </a:spcBef>
              <a:spcAft>
                <a:spcPts val="0"/>
              </a:spcAft>
              <a:buClr>
                <a:schemeClr val="dk1"/>
              </a:buClr>
              <a:buSzPts val="2000"/>
              <a:buChar char="•"/>
              <a:defRPr sz="2000"/>
            </a:lvl3pPr>
            <a:lvl4pPr marL="1828800" lvl="3" indent="-342900" algn="l" rtl="0">
              <a:lnSpc>
                <a:spcPct val="100000"/>
              </a:lnSpc>
              <a:spcBef>
                <a:spcPts val="360"/>
              </a:spcBef>
              <a:spcAft>
                <a:spcPts val="0"/>
              </a:spcAft>
              <a:buClr>
                <a:schemeClr val="dk1"/>
              </a:buClr>
              <a:buSzPts val="1800"/>
              <a:buChar char="–"/>
              <a:defRPr sz="1800"/>
            </a:lvl4pPr>
            <a:lvl5pPr marL="2286000" lvl="4" indent="-342900" algn="l" rtl="0">
              <a:lnSpc>
                <a:spcPct val="100000"/>
              </a:lnSpc>
              <a:spcBef>
                <a:spcPts val="360"/>
              </a:spcBef>
              <a:spcAft>
                <a:spcPts val="0"/>
              </a:spcAft>
              <a:buClr>
                <a:schemeClr val="dk1"/>
              </a:buClr>
              <a:buSzPts val="1800"/>
              <a:buChar char="»"/>
              <a:defRPr sz="1800"/>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sp>
        <p:nvSpPr>
          <p:cNvPr id="84" name="Google Shape;84;p18"/>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5" name="Google Shape;85;p18"/>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6" name="Google Shape;86;p18"/>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7"/>
        <p:cNvGrpSpPr/>
        <p:nvPr/>
      </p:nvGrpSpPr>
      <p:grpSpPr>
        <a:xfrm>
          <a:off x="0" y="0"/>
          <a:ext cx="0" cy="0"/>
          <a:chOff x="0" y="0"/>
          <a:chExt cx="0" cy="0"/>
        </a:xfrm>
      </p:grpSpPr>
      <p:sp>
        <p:nvSpPr>
          <p:cNvPr id="88" name="Google Shape;88;p19"/>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4400"/>
              <a:buFont typeface="Calibri"/>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9" name="Google Shape;89;p19"/>
          <p:cNvSpPr txBox="1">
            <a:spLocks noGrp="1"/>
          </p:cNvSpPr>
          <p:nvPr>
            <p:ph type="body" idx="1"/>
          </p:nvPr>
        </p:nvSpPr>
        <p:spPr>
          <a:xfrm>
            <a:off x="457200" y="1151335"/>
            <a:ext cx="4040100" cy="4800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480"/>
              </a:spcBef>
              <a:spcAft>
                <a:spcPts val="0"/>
              </a:spcAft>
              <a:buClr>
                <a:schemeClr val="dk1"/>
              </a:buClr>
              <a:buSzPts val="2400"/>
              <a:buNone/>
              <a:defRPr sz="2400" b="1"/>
            </a:lvl1pPr>
            <a:lvl2pPr marL="914400" lvl="1" indent="-228600" algn="l" rtl="0">
              <a:lnSpc>
                <a:spcPct val="100000"/>
              </a:lnSpc>
              <a:spcBef>
                <a:spcPts val="400"/>
              </a:spcBef>
              <a:spcAft>
                <a:spcPts val="0"/>
              </a:spcAft>
              <a:buClr>
                <a:schemeClr val="dk1"/>
              </a:buClr>
              <a:buSzPts val="2000"/>
              <a:buNone/>
              <a:defRPr sz="2000" b="1"/>
            </a:lvl2pPr>
            <a:lvl3pPr marL="1371600" lvl="2" indent="-228600" algn="l" rtl="0">
              <a:lnSpc>
                <a:spcPct val="100000"/>
              </a:lnSpc>
              <a:spcBef>
                <a:spcPts val="360"/>
              </a:spcBef>
              <a:spcAft>
                <a:spcPts val="0"/>
              </a:spcAft>
              <a:buClr>
                <a:schemeClr val="dk1"/>
              </a:buClr>
              <a:buSzPts val="1800"/>
              <a:buNone/>
              <a:defRPr sz="1800" b="1"/>
            </a:lvl3pPr>
            <a:lvl4pPr marL="1828800" lvl="3" indent="-228600" algn="l" rtl="0">
              <a:lnSpc>
                <a:spcPct val="100000"/>
              </a:lnSpc>
              <a:spcBef>
                <a:spcPts val="320"/>
              </a:spcBef>
              <a:spcAft>
                <a:spcPts val="0"/>
              </a:spcAft>
              <a:buClr>
                <a:schemeClr val="dk1"/>
              </a:buClr>
              <a:buSzPts val="1600"/>
              <a:buNone/>
              <a:defRPr sz="1600" b="1"/>
            </a:lvl4pPr>
            <a:lvl5pPr marL="2286000" lvl="4" indent="-228600" algn="l" rtl="0">
              <a:lnSpc>
                <a:spcPct val="100000"/>
              </a:lnSpc>
              <a:spcBef>
                <a:spcPts val="320"/>
              </a:spcBef>
              <a:spcAft>
                <a:spcPts val="0"/>
              </a:spcAft>
              <a:buClr>
                <a:schemeClr val="dk1"/>
              </a:buClr>
              <a:buSzPts val="1600"/>
              <a:buNone/>
              <a:defRPr sz="1600" b="1"/>
            </a:lvl5pPr>
            <a:lvl6pPr marL="2743200" lvl="5" indent="-228600" algn="l" rtl="0">
              <a:lnSpc>
                <a:spcPct val="100000"/>
              </a:lnSpc>
              <a:spcBef>
                <a:spcPts val="320"/>
              </a:spcBef>
              <a:spcAft>
                <a:spcPts val="0"/>
              </a:spcAft>
              <a:buClr>
                <a:schemeClr val="dk1"/>
              </a:buClr>
              <a:buSzPts val="1600"/>
              <a:buNone/>
              <a:defRPr sz="1600" b="1"/>
            </a:lvl6pPr>
            <a:lvl7pPr marL="3200400" lvl="6" indent="-228600" algn="l" rtl="0">
              <a:lnSpc>
                <a:spcPct val="100000"/>
              </a:lnSpc>
              <a:spcBef>
                <a:spcPts val="320"/>
              </a:spcBef>
              <a:spcAft>
                <a:spcPts val="0"/>
              </a:spcAft>
              <a:buClr>
                <a:schemeClr val="dk1"/>
              </a:buClr>
              <a:buSzPts val="1600"/>
              <a:buNone/>
              <a:defRPr sz="1600" b="1"/>
            </a:lvl7pPr>
            <a:lvl8pPr marL="3657600" lvl="7" indent="-228600" algn="l" rtl="0">
              <a:lnSpc>
                <a:spcPct val="100000"/>
              </a:lnSpc>
              <a:spcBef>
                <a:spcPts val="320"/>
              </a:spcBef>
              <a:spcAft>
                <a:spcPts val="0"/>
              </a:spcAft>
              <a:buClr>
                <a:schemeClr val="dk1"/>
              </a:buClr>
              <a:buSzPts val="1600"/>
              <a:buNone/>
              <a:defRPr sz="1600" b="1"/>
            </a:lvl8pPr>
            <a:lvl9pPr marL="4114800" lvl="8" indent="-228600" algn="l" rtl="0">
              <a:lnSpc>
                <a:spcPct val="100000"/>
              </a:lnSpc>
              <a:spcBef>
                <a:spcPts val="320"/>
              </a:spcBef>
              <a:spcAft>
                <a:spcPts val="0"/>
              </a:spcAft>
              <a:buClr>
                <a:schemeClr val="dk1"/>
              </a:buClr>
              <a:buSzPts val="1600"/>
              <a:buNone/>
              <a:defRPr sz="1600" b="1"/>
            </a:lvl9pPr>
          </a:lstStyle>
          <a:p>
            <a:endParaRPr/>
          </a:p>
        </p:txBody>
      </p:sp>
      <p:sp>
        <p:nvSpPr>
          <p:cNvPr id="90" name="Google Shape;90;p19"/>
          <p:cNvSpPr txBox="1">
            <a:spLocks noGrp="1"/>
          </p:cNvSpPr>
          <p:nvPr>
            <p:ph type="body" idx="2"/>
          </p:nvPr>
        </p:nvSpPr>
        <p:spPr>
          <a:xfrm>
            <a:off x="457200" y="1631156"/>
            <a:ext cx="4040100" cy="29634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480"/>
              </a:spcBef>
              <a:spcAft>
                <a:spcPts val="0"/>
              </a:spcAft>
              <a:buClr>
                <a:schemeClr val="dk1"/>
              </a:buClr>
              <a:buSzPts val="2400"/>
              <a:buChar char="•"/>
              <a:defRPr sz="2400"/>
            </a:lvl1pPr>
            <a:lvl2pPr marL="914400" lvl="1" indent="-355600" algn="l" rtl="0">
              <a:lnSpc>
                <a:spcPct val="100000"/>
              </a:lnSpc>
              <a:spcBef>
                <a:spcPts val="400"/>
              </a:spcBef>
              <a:spcAft>
                <a:spcPts val="0"/>
              </a:spcAft>
              <a:buClr>
                <a:schemeClr val="dk1"/>
              </a:buClr>
              <a:buSzPts val="2000"/>
              <a:buChar char="–"/>
              <a:defRPr sz="2000"/>
            </a:lvl2pPr>
            <a:lvl3pPr marL="1371600" lvl="2" indent="-342900" algn="l" rtl="0">
              <a:lnSpc>
                <a:spcPct val="100000"/>
              </a:lnSpc>
              <a:spcBef>
                <a:spcPts val="360"/>
              </a:spcBef>
              <a:spcAft>
                <a:spcPts val="0"/>
              </a:spcAft>
              <a:buClr>
                <a:schemeClr val="dk1"/>
              </a:buClr>
              <a:buSzPts val="1800"/>
              <a:buChar char="•"/>
              <a:defRPr sz="1800"/>
            </a:lvl3pPr>
            <a:lvl4pPr marL="1828800" lvl="3" indent="-330200" algn="l" rtl="0">
              <a:lnSpc>
                <a:spcPct val="100000"/>
              </a:lnSpc>
              <a:spcBef>
                <a:spcPts val="320"/>
              </a:spcBef>
              <a:spcAft>
                <a:spcPts val="0"/>
              </a:spcAft>
              <a:buClr>
                <a:schemeClr val="dk1"/>
              </a:buClr>
              <a:buSzPts val="1600"/>
              <a:buChar char="–"/>
              <a:defRPr sz="1600"/>
            </a:lvl4pPr>
            <a:lvl5pPr marL="2286000" lvl="4" indent="-330200" algn="l" rtl="0">
              <a:lnSpc>
                <a:spcPct val="100000"/>
              </a:lnSpc>
              <a:spcBef>
                <a:spcPts val="320"/>
              </a:spcBef>
              <a:spcAft>
                <a:spcPts val="0"/>
              </a:spcAft>
              <a:buClr>
                <a:schemeClr val="dk1"/>
              </a:buClr>
              <a:buSzPts val="1600"/>
              <a:buChar char="»"/>
              <a:defRPr sz="1600"/>
            </a:lvl5pPr>
            <a:lvl6pPr marL="2743200" lvl="5" indent="-330200" algn="l" rtl="0">
              <a:lnSpc>
                <a:spcPct val="100000"/>
              </a:lnSpc>
              <a:spcBef>
                <a:spcPts val="320"/>
              </a:spcBef>
              <a:spcAft>
                <a:spcPts val="0"/>
              </a:spcAft>
              <a:buClr>
                <a:schemeClr val="dk1"/>
              </a:buClr>
              <a:buSzPts val="1600"/>
              <a:buChar char="•"/>
              <a:defRPr sz="1600"/>
            </a:lvl6pPr>
            <a:lvl7pPr marL="3200400" lvl="6" indent="-330200" algn="l" rtl="0">
              <a:lnSpc>
                <a:spcPct val="100000"/>
              </a:lnSpc>
              <a:spcBef>
                <a:spcPts val="320"/>
              </a:spcBef>
              <a:spcAft>
                <a:spcPts val="0"/>
              </a:spcAft>
              <a:buClr>
                <a:schemeClr val="dk1"/>
              </a:buClr>
              <a:buSzPts val="1600"/>
              <a:buChar char="•"/>
              <a:defRPr sz="1600"/>
            </a:lvl7pPr>
            <a:lvl8pPr marL="3657600" lvl="7" indent="-330200" algn="l" rtl="0">
              <a:lnSpc>
                <a:spcPct val="100000"/>
              </a:lnSpc>
              <a:spcBef>
                <a:spcPts val="320"/>
              </a:spcBef>
              <a:spcAft>
                <a:spcPts val="0"/>
              </a:spcAft>
              <a:buClr>
                <a:schemeClr val="dk1"/>
              </a:buClr>
              <a:buSzPts val="1600"/>
              <a:buChar char="•"/>
              <a:defRPr sz="1600"/>
            </a:lvl8pPr>
            <a:lvl9pPr marL="4114800" lvl="8" indent="-330200" algn="l" rtl="0">
              <a:lnSpc>
                <a:spcPct val="100000"/>
              </a:lnSpc>
              <a:spcBef>
                <a:spcPts val="320"/>
              </a:spcBef>
              <a:spcAft>
                <a:spcPts val="0"/>
              </a:spcAft>
              <a:buClr>
                <a:schemeClr val="dk1"/>
              </a:buClr>
              <a:buSzPts val="1600"/>
              <a:buChar char="•"/>
              <a:defRPr sz="1600"/>
            </a:lvl9pPr>
          </a:lstStyle>
          <a:p>
            <a:endParaRPr/>
          </a:p>
        </p:txBody>
      </p:sp>
      <p:sp>
        <p:nvSpPr>
          <p:cNvPr id="91" name="Google Shape;91;p19"/>
          <p:cNvSpPr txBox="1">
            <a:spLocks noGrp="1"/>
          </p:cNvSpPr>
          <p:nvPr>
            <p:ph type="body" idx="3"/>
          </p:nvPr>
        </p:nvSpPr>
        <p:spPr>
          <a:xfrm>
            <a:off x="4645025" y="1151335"/>
            <a:ext cx="4041900" cy="4800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480"/>
              </a:spcBef>
              <a:spcAft>
                <a:spcPts val="0"/>
              </a:spcAft>
              <a:buClr>
                <a:schemeClr val="dk1"/>
              </a:buClr>
              <a:buSzPts val="2400"/>
              <a:buNone/>
              <a:defRPr sz="2400" b="1"/>
            </a:lvl1pPr>
            <a:lvl2pPr marL="914400" lvl="1" indent="-228600" algn="l" rtl="0">
              <a:lnSpc>
                <a:spcPct val="100000"/>
              </a:lnSpc>
              <a:spcBef>
                <a:spcPts val="400"/>
              </a:spcBef>
              <a:spcAft>
                <a:spcPts val="0"/>
              </a:spcAft>
              <a:buClr>
                <a:schemeClr val="dk1"/>
              </a:buClr>
              <a:buSzPts val="2000"/>
              <a:buNone/>
              <a:defRPr sz="2000" b="1"/>
            </a:lvl2pPr>
            <a:lvl3pPr marL="1371600" lvl="2" indent="-228600" algn="l" rtl="0">
              <a:lnSpc>
                <a:spcPct val="100000"/>
              </a:lnSpc>
              <a:spcBef>
                <a:spcPts val="360"/>
              </a:spcBef>
              <a:spcAft>
                <a:spcPts val="0"/>
              </a:spcAft>
              <a:buClr>
                <a:schemeClr val="dk1"/>
              </a:buClr>
              <a:buSzPts val="1800"/>
              <a:buNone/>
              <a:defRPr sz="1800" b="1"/>
            </a:lvl3pPr>
            <a:lvl4pPr marL="1828800" lvl="3" indent="-228600" algn="l" rtl="0">
              <a:lnSpc>
                <a:spcPct val="100000"/>
              </a:lnSpc>
              <a:spcBef>
                <a:spcPts val="320"/>
              </a:spcBef>
              <a:spcAft>
                <a:spcPts val="0"/>
              </a:spcAft>
              <a:buClr>
                <a:schemeClr val="dk1"/>
              </a:buClr>
              <a:buSzPts val="1600"/>
              <a:buNone/>
              <a:defRPr sz="1600" b="1"/>
            </a:lvl4pPr>
            <a:lvl5pPr marL="2286000" lvl="4" indent="-228600" algn="l" rtl="0">
              <a:lnSpc>
                <a:spcPct val="100000"/>
              </a:lnSpc>
              <a:spcBef>
                <a:spcPts val="320"/>
              </a:spcBef>
              <a:spcAft>
                <a:spcPts val="0"/>
              </a:spcAft>
              <a:buClr>
                <a:schemeClr val="dk1"/>
              </a:buClr>
              <a:buSzPts val="1600"/>
              <a:buNone/>
              <a:defRPr sz="1600" b="1"/>
            </a:lvl5pPr>
            <a:lvl6pPr marL="2743200" lvl="5" indent="-228600" algn="l" rtl="0">
              <a:lnSpc>
                <a:spcPct val="100000"/>
              </a:lnSpc>
              <a:spcBef>
                <a:spcPts val="320"/>
              </a:spcBef>
              <a:spcAft>
                <a:spcPts val="0"/>
              </a:spcAft>
              <a:buClr>
                <a:schemeClr val="dk1"/>
              </a:buClr>
              <a:buSzPts val="1600"/>
              <a:buNone/>
              <a:defRPr sz="1600" b="1"/>
            </a:lvl6pPr>
            <a:lvl7pPr marL="3200400" lvl="6" indent="-228600" algn="l" rtl="0">
              <a:lnSpc>
                <a:spcPct val="100000"/>
              </a:lnSpc>
              <a:spcBef>
                <a:spcPts val="320"/>
              </a:spcBef>
              <a:spcAft>
                <a:spcPts val="0"/>
              </a:spcAft>
              <a:buClr>
                <a:schemeClr val="dk1"/>
              </a:buClr>
              <a:buSzPts val="1600"/>
              <a:buNone/>
              <a:defRPr sz="1600" b="1"/>
            </a:lvl7pPr>
            <a:lvl8pPr marL="3657600" lvl="7" indent="-228600" algn="l" rtl="0">
              <a:lnSpc>
                <a:spcPct val="100000"/>
              </a:lnSpc>
              <a:spcBef>
                <a:spcPts val="320"/>
              </a:spcBef>
              <a:spcAft>
                <a:spcPts val="0"/>
              </a:spcAft>
              <a:buClr>
                <a:schemeClr val="dk1"/>
              </a:buClr>
              <a:buSzPts val="1600"/>
              <a:buNone/>
              <a:defRPr sz="1600" b="1"/>
            </a:lvl8pPr>
            <a:lvl9pPr marL="4114800" lvl="8" indent="-228600" algn="l" rtl="0">
              <a:lnSpc>
                <a:spcPct val="100000"/>
              </a:lnSpc>
              <a:spcBef>
                <a:spcPts val="320"/>
              </a:spcBef>
              <a:spcAft>
                <a:spcPts val="0"/>
              </a:spcAft>
              <a:buClr>
                <a:schemeClr val="dk1"/>
              </a:buClr>
              <a:buSzPts val="1600"/>
              <a:buNone/>
              <a:defRPr sz="1600" b="1"/>
            </a:lvl9pPr>
          </a:lstStyle>
          <a:p>
            <a:endParaRPr/>
          </a:p>
        </p:txBody>
      </p:sp>
      <p:sp>
        <p:nvSpPr>
          <p:cNvPr id="92" name="Google Shape;92;p19"/>
          <p:cNvSpPr txBox="1">
            <a:spLocks noGrp="1"/>
          </p:cNvSpPr>
          <p:nvPr>
            <p:ph type="body" idx="4"/>
          </p:nvPr>
        </p:nvSpPr>
        <p:spPr>
          <a:xfrm>
            <a:off x="4645025" y="1631156"/>
            <a:ext cx="4041900" cy="29634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480"/>
              </a:spcBef>
              <a:spcAft>
                <a:spcPts val="0"/>
              </a:spcAft>
              <a:buClr>
                <a:schemeClr val="dk1"/>
              </a:buClr>
              <a:buSzPts val="2400"/>
              <a:buChar char="•"/>
              <a:defRPr sz="2400"/>
            </a:lvl1pPr>
            <a:lvl2pPr marL="914400" lvl="1" indent="-355600" algn="l" rtl="0">
              <a:lnSpc>
                <a:spcPct val="100000"/>
              </a:lnSpc>
              <a:spcBef>
                <a:spcPts val="400"/>
              </a:spcBef>
              <a:spcAft>
                <a:spcPts val="0"/>
              </a:spcAft>
              <a:buClr>
                <a:schemeClr val="dk1"/>
              </a:buClr>
              <a:buSzPts val="2000"/>
              <a:buChar char="–"/>
              <a:defRPr sz="2000"/>
            </a:lvl2pPr>
            <a:lvl3pPr marL="1371600" lvl="2" indent="-342900" algn="l" rtl="0">
              <a:lnSpc>
                <a:spcPct val="100000"/>
              </a:lnSpc>
              <a:spcBef>
                <a:spcPts val="360"/>
              </a:spcBef>
              <a:spcAft>
                <a:spcPts val="0"/>
              </a:spcAft>
              <a:buClr>
                <a:schemeClr val="dk1"/>
              </a:buClr>
              <a:buSzPts val="1800"/>
              <a:buChar char="•"/>
              <a:defRPr sz="1800"/>
            </a:lvl3pPr>
            <a:lvl4pPr marL="1828800" lvl="3" indent="-330200" algn="l" rtl="0">
              <a:lnSpc>
                <a:spcPct val="100000"/>
              </a:lnSpc>
              <a:spcBef>
                <a:spcPts val="320"/>
              </a:spcBef>
              <a:spcAft>
                <a:spcPts val="0"/>
              </a:spcAft>
              <a:buClr>
                <a:schemeClr val="dk1"/>
              </a:buClr>
              <a:buSzPts val="1600"/>
              <a:buChar char="–"/>
              <a:defRPr sz="1600"/>
            </a:lvl4pPr>
            <a:lvl5pPr marL="2286000" lvl="4" indent="-330200" algn="l" rtl="0">
              <a:lnSpc>
                <a:spcPct val="100000"/>
              </a:lnSpc>
              <a:spcBef>
                <a:spcPts val="320"/>
              </a:spcBef>
              <a:spcAft>
                <a:spcPts val="0"/>
              </a:spcAft>
              <a:buClr>
                <a:schemeClr val="dk1"/>
              </a:buClr>
              <a:buSzPts val="1600"/>
              <a:buChar char="»"/>
              <a:defRPr sz="1600"/>
            </a:lvl5pPr>
            <a:lvl6pPr marL="2743200" lvl="5" indent="-330200" algn="l" rtl="0">
              <a:lnSpc>
                <a:spcPct val="100000"/>
              </a:lnSpc>
              <a:spcBef>
                <a:spcPts val="320"/>
              </a:spcBef>
              <a:spcAft>
                <a:spcPts val="0"/>
              </a:spcAft>
              <a:buClr>
                <a:schemeClr val="dk1"/>
              </a:buClr>
              <a:buSzPts val="1600"/>
              <a:buChar char="•"/>
              <a:defRPr sz="1600"/>
            </a:lvl6pPr>
            <a:lvl7pPr marL="3200400" lvl="6" indent="-330200" algn="l" rtl="0">
              <a:lnSpc>
                <a:spcPct val="100000"/>
              </a:lnSpc>
              <a:spcBef>
                <a:spcPts val="320"/>
              </a:spcBef>
              <a:spcAft>
                <a:spcPts val="0"/>
              </a:spcAft>
              <a:buClr>
                <a:schemeClr val="dk1"/>
              </a:buClr>
              <a:buSzPts val="1600"/>
              <a:buChar char="•"/>
              <a:defRPr sz="1600"/>
            </a:lvl7pPr>
            <a:lvl8pPr marL="3657600" lvl="7" indent="-330200" algn="l" rtl="0">
              <a:lnSpc>
                <a:spcPct val="100000"/>
              </a:lnSpc>
              <a:spcBef>
                <a:spcPts val="320"/>
              </a:spcBef>
              <a:spcAft>
                <a:spcPts val="0"/>
              </a:spcAft>
              <a:buClr>
                <a:schemeClr val="dk1"/>
              </a:buClr>
              <a:buSzPts val="1600"/>
              <a:buChar char="•"/>
              <a:defRPr sz="1600"/>
            </a:lvl8pPr>
            <a:lvl9pPr marL="4114800" lvl="8" indent="-330200" algn="l" rtl="0">
              <a:lnSpc>
                <a:spcPct val="100000"/>
              </a:lnSpc>
              <a:spcBef>
                <a:spcPts val="320"/>
              </a:spcBef>
              <a:spcAft>
                <a:spcPts val="0"/>
              </a:spcAft>
              <a:buClr>
                <a:schemeClr val="dk1"/>
              </a:buClr>
              <a:buSzPts val="1600"/>
              <a:buChar char="•"/>
              <a:defRPr sz="1600"/>
            </a:lvl9pPr>
          </a:lstStyle>
          <a:p>
            <a:endParaRPr/>
          </a:p>
        </p:txBody>
      </p:sp>
      <p:sp>
        <p:nvSpPr>
          <p:cNvPr id="93" name="Google Shape;93;p19"/>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4" name="Google Shape;94;p19"/>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5" name="Google Shape;95;p19"/>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8" name="Google Shape;98;p20"/>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1"/>
        <p:cNvGrpSpPr/>
        <p:nvPr/>
      </p:nvGrpSpPr>
      <p:grpSpPr>
        <a:xfrm>
          <a:off x="0" y="0"/>
          <a:ext cx="0" cy="0"/>
          <a:chOff x="0" y="0"/>
          <a:chExt cx="0" cy="0"/>
        </a:xfrm>
      </p:grpSpPr>
      <p:sp>
        <p:nvSpPr>
          <p:cNvPr id="102" name="Google Shape;102;p21"/>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3" name="Google Shape;103;p21"/>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4" name="Google Shape;104;p21"/>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5"/>
        <p:cNvGrpSpPr/>
        <p:nvPr/>
      </p:nvGrpSpPr>
      <p:grpSpPr>
        <a:xfrm>
          <a:off x="0" y="0"/>
          <a:ext cx="0" cy="0"/>
          <a:chOff x="0" y="0"/>
          <a:chExt cx="0" cy="0"/>
        </a:xfrm>
      </p:grpSpPr>
      <p:sp>
        <p:nvSpPr>
          <p:cNvPr id="106" name="Google Shape;106;p22"/>
          <p:cNvSpPr txBox="1">
            <a:spLocks noGrp="1"/>
          </p:cNvSpPr>
          <p:nvPr>
            <p:ph type="title"/>
          </p:nvPr>
        </p:nvSpPr>
        <p:spPr>
          <a:xfrm>
            <a:off x="457200" y="204788"/>
            <a:ext cx="3008400" cy="871800"/>
          </a:xfrm>
          <a:prstGeom prst="rect">
            <a:avLst/>
          </a:prstGeom>
          <a:noFill/>
          <a:ln>
            <a:noFill/>
          </a:ln>
        </p:spPr>
        <p:txBody>
          <a:bodyPr spcFirstLastPara="1" wrap="square" lIns="91425" tIns="45700" rIns="91425" bIns="45700" anchor="b" anchorCtr="0">
            <a:normAutofit/>
          </a:bodyPr>
          <a:lstStyle>
            <a:lvl1pPr lvl="0" algn="l" rtl="0">
              <a:lnSpc>
                <a:spcPct val="100000"/>
              </a:lnSpc>
              <a:spcBef>
                <a:spcPts val="0"/>
              </a:spcBef>
              <a:spcAft>
                <a:spcPts val="0"/>
              </a:spcAft>
              <a:buClr>
                <a:schemeClr val="dk1"/>
              </a:buClr>
              <a:buSzPts val="2000"/>
              <a:buFont typeface="Calibri"/>
              <a:buNone/>
              <a:defRPr sz="2000" b="1"/>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7" name="Google Shape;107;p22"/>
          <p:cNvSpPr txBox="1">
            <a:spLocks noGrp="1"/>
          </p:cNvSpPr>
          <p:nvPr>
            <p:ph type="body" idx="1"/>
          </p:nvPr>
        </p:nvSpPr>
        <p:spPr>
          <a:xfrm>
            <a:off x="3575050" y="204788"/>
            <a:ext cx="5111700" cy="4389900"/>
          </a:xfrm>
          <a:prstGeom prst="rect">
            <a:avLst/>
          </a:prstGeom>
          <a:noFill/>
          <a:ln>
            <a:noFill/>
          </a:ln>
        </p:spPr>
        <p:txBody>
          <a:bodyPr spcFirstLastPara="1" wrap="square" lIns="91425" tIns="45700" rIns="91425" bIns="45700" anchor="t" anchorCtr="0">
            <a:normAutofit/>
          </a:bodyPr>
          <a:lstStyle>
            <a:lvl1pPr marL="457200" lvl="0" indent="-431800" algn="l" rtl="0">
              <a:lnSpc>
                <a:spcPct val="100000"/>
              </a:lnSpc>
              <a:spcBef>
                <a:spcPts val="640"/>
              </a:spcBef>
              <a:spcAft>
                <a:spcPts val="0"/>
              </a:spcAft>
              <a:buClr>
                <a:schemeClr val="dk1"/>
              </a:buClr>
              <a:buSzPts val="3200"/>
              <a:buChar char="•"/>
              <a:defRPr sz="3200"/>
            </a:lvl1pPr>
            <a:lvl2pPr marL="914400" lvl="1" indent="-406400" algn="l" rtl="0">
              <a:lnSpc>
                <a:spcPct val="100000"/>
              </a:lnSpc>
              <a:spcBef>
                <a:spcPts val="560"/>
              </a:spcBef>
              <a:spcAft>
                <a:spcPts val="0"/>
              </a:spcAft>
              <a:buClr>
                <a:schemeClr val="dk1"/>
              </a:buClr>
              <a:buSzPts val="2800"/>
              <a:buChar char="–"/>
              <a:defRPr sz="2800"/>
            </a:lvl2pPr>
            <a:lvl3pPr marL="1371600" lvl="2" indent="-381000" algn="l" rtl="0">
              <a:lnSpc>
                <a:spcPct val="100000"/>
              </a:lnSpc>
              <a:spcBef>
                <a:spcPts val="480"/>
              </a:spcBef>
              <a:spcAft>
                <a:spcPts val="0"/>
              </a:spcAft>
              <a:buClr>
                <a:schemeClr val="dk1"/>
              </a:buClr>
              <a:buSzPts val="2400"/>
              <a:buChar char="•"/>
              <a:defRPr sz="2400"/>
            </a:lvl3pPr>
            <a:lvl4pPr marL="1828800" lvl="3" indent="-355600" algn="l" rtl="0">
              <a:lnSpc>
                <a:spcPct val="100000"/>
              </a:lnSpc>
              <a:spcBef>
                <a:spcPts val="400"/>
              </a:spcBef>
              <a:spcAft>
                <a:spcPts val="0"/>
              </a:spcAft>
              <a:buClr>
                <a:schemeClr val="dk1"/>
              </a:buClr>
              <a:buSzPts val="2000"/>
              <a:buChar char="–"/>
              <a:defRPr sz="2000"/>
            </a:lvl4pPr>
            <a:lvl5pPr marL="2286000" lvl="4" indent="-355600" algn="l" rtl="0">
              <a:lnSpc>
                <a:spcPct val="100000"/>
              </a:lnSpc>
              <a:spcBef>
                <a:spcPts val="400"/>
              </a:spcBef>
              <a:spcAft>
                <a:spcPts val="0"/>
              </a:spcAft>
              <a:buClr>
                <a:schemeClr val="dk1"/>
              </a:buClr>
              <a:buSzPts val="2000"/>
              <a:buChar char="»"/>
              <a:defRPr sz="2000"/>
            </a:lvl5pPr>
            <a:lvl6pPr marL="2743200" lvl="5" indent="-355600" algn="l" rtl="0">
              <a:lnSpc>
                <a:spcPct val="100000"/>
              </a:lnSpc>
              <a:spcBef>
                <a:spcPts val="400"/>
              </a:spcBef>
              <a:spcAft>
                <a:spcPts val="0"/>
              </a:spcAft>
              <a:buClr>
                <a:schemeClr val="dk1"/>
              </a:buClr>
              <a:buSzPts val="2000"/>
              <a:buChar char="•"/>
              <a:defRPr sz="2000"/>
            </a:lvl6pPr>
            <a:lvl7pPr marL="3200400" lvl="6" indent="-355600" algn="l" rtl="0">
              <a:lnSpc>
                <a:spcPct val="100000"/>
              </a:lnSpc>
              <a:spcBef>
                <a:spcPts val="400"/>
              </a:spcBef>
              <a:spcAft>
                <a:spcPts val="0"/>
              </a:spcAft>
              <a:buClr>
                <a:schemeClr val="dk1"/>
              </a:buClr>
              <a:buSzPts val="2000"/>
              <a:buChar char="•"/>
              <a:defRPr sz="2000"/>
            </a:lvl7pPr>
            <a:lvl8pPr marL="3657600" lvl="7" indent="-355600" algn="l" rtl="0">
              <a:lnSpc>
                <a:spcPct val="100000"/>
              </a:lnSpc>
              <a:spcBef>
                <a:spcPts val="400"/>
              </a:spcBef>
              <a:spcAft>
                <a:spcPts val="0"/>
              </a:spcAft>
              <a:buClr>
                <a:schemeClr val="dk1"/>
              </a:buClr>
              <a:buSzPts val="2000"/>
              <a:buChar char="•"/>
              <a:defRPr sz="2000"/>
            </a:lvl8pPr>
            <a:lvl9pPr marL="4114800" lvl="8" indent="-355600" algn="l" rtl="0">
              <a:lnSpc>
                <a:spcPct val="100000"/>
              </a:lnSpc>
              <a:spcBef>
                <a:spcPts val="400"/>
              </a:spcBef>
              <a:spcAft>
                <a:spcPts val="0"/>
              </a:spcAft>
              <a:buClr>
                <a:schemeClr val="dk1"/>
              </a:buClr>
              <a:buSzPts val="2000"/>
              <a:buChar char="•"/>
              <a:defRPr sz="2000"/>
            </a:lvl9pPr>
          </a:lstStyle>
          <a:p>
            <a:endParaRPr/>
          </a:p>
        </p:txBody>
      </p:sp>
      <p:sp>
        <p:nvSpPr>
          <p:cNvPr id="108" name="Google Shape;108;p22"/>
          <p:cNvSpPr txBox="1">
            <a:spLocks noGrp="1"/>
          </p:cNvSpPr>
          <p:nvPr>
            <p:ph type="body" idx="2"/>
          </p:nvPr>
        </p:nvSpPr>
        <p:spPr>
          <a:xfrm>
            <a:off x="457200" y="1076325"/>
            <a:ext cx="3008400" cy="3518400"/>
          </a:xfrm>
          <a:prstGeom prst="rect">
            <a:avLst/>
          </a:prstGeom>
          <a:noFill/>
          <a:ln>
            <a:noFill/>
          </a:ln>
        </p:spPr>
        <p:txBody>
          <a:bodyPr spcFirstLastPara="1" wrap="square" lIns="91425" tIns="45700" rIns="91425" bIns="45700" anchor="t" anchorCtr="0">
            <a:normAutofit/>
          </a:bodyPr>
          <a:lstStyle>
            <a:lvl1pPr marL="457200" lvl="0" indent="-228600" algn="l" rtl="0">
              <a:lnSpc>
                <a:spcPct val="100000"/>
              </a:lnSpc>
              <a:spcBef>
                <a:spcPts val="280"/>
              </a:spcBef>
              <a:spcAft>
                <a:spcPts val="0"/>
              </a:spcAft>
              <a:buClr>
                <a:schemeClr val="dk1"/>
              </a:buClr>
              <a:buSzPts val="1400"/>
              <a:buNone/>
              <a:defRPr sz="1400"/>
            </a:lvl1pPr>
            <a:lvl2pPr marL="914400" lvl="1" indent="-228600" algn="l" rtl="0">
              <a:lnSpc>
                <a:spcPct val="100000"/>
              </a:lnSpc>
              <a:spcBef>
                <a:spcPts val="240"/>
              </a:spcBef>
              <a:spcAft>
                <a:spcPts val="0"/>
              </a:spcAft>
              <a:buClr>
                <a:schemeClr val="dk1"/>
              </a:buClr>
              <a:buSzPts val="1200"/>
              <a:buNone/>
              <a:defRPr sz="1200"/>
            </a:lvl2pPr>
            <a:lvl3pPr marL="1371600" lvl="2" indent="-228600" algn="l" rtl="0">
              <a:lnSpc>
                <a:spcPct val="100000"/>
              </a:lnSpc>
              <a:spcBef>
                <a:spcPts val="200"/>
              </a:spcBef>
              <a:spcAft>
                <a:spcPts val="0"/>
              </a:spcAft>
              <a:buClr>
                <a:schemeClr val="dk1"/>
              </a:buClr>
              <a:buSzPts val="1000"/>
              <a:buNone/>
              <a:defRPr sz="1000"/>
            </a:lvl3pPr>
            <a:lvl4pPr marL="1828800" lvl="3" indent="-228600" algn="l" rtl="0">
              <a:lnSpc>
                <a:spcPct val="100000"/>
              </a:lnSpc>
              <a:spcBef>
                <a:spcPts val="180"/>
              </a:spcBef>
              <a:spcAft>
                <a:spcPts val="0"/>
              </a:spcAft>
              <a:buClr>
                <a:schemeClr val="dk1"/>
              </a:buClr>
              <a:buSzPts val="900"/>
              <a:buNone/>
              <a:defRPr sz="900"/>
            </a:lvl4pPr>
            <a:lvl5pPr marL="2286000" lvl="4" indent="-228600" algn="l" rtl="0">
              <a:lnSpc>
                <a:spcPct val="100000"/>
              </a:lnSpc>
              <a:spcBef>
                <a:spcPts val="180"/>
              </a:spcBef>
              <a:spcAft>
                <a:spcPts val="0"/>
              </a:spcAft>
              <a:buClr>
                <a:schemeClr val="dk1"/>
              </a:buClr>
              <a:buSzPts val="900"/>
              <a:buNone/>
              <a:defRPr sz="900"/>
            </a:lvl5pPr>
            <a:lvl6pPr marL="2743200" lvl="5" indent="-228600" algn="l" rtl="0">
              <a:lnSpc>
                <a:spcPct val="100000"/>
              </a:lnSpc>
              <a:spcBef>
                <a:spcPts val="180"/>
              </a:spcBef>
              <a:spcAft>
                <a:spcPts val="0"/>
              </a:spcAft>
              <a:buClr>
                <a:schemeClr val="dk1"/>
              </a:buClr>
              <a:buSzPts val="900"/>
              <a:buNone/>
              <a:defRPr sz="900"/>
            </a:lvl6pPr>
            <a:lvl7pPr marL="3200400" lvl="6" indent="-228600" algn="l" rtl="0">
              <a:lnSpc>
                <a:spcPct val="100000"/>
              </a:lnSpc>
              <a:spcBef>
                <a:spcPts val="180"/>
              </a:spcBef>
              <a:spcAft>
                <a:spcPts val="0"/>
              </a:spcAft>
              <a:buClr>
                <a:schemeClr val="dk1"/>
              </a:buClr>
              <a:buSzPts val="900"/>
              <a:buNone/>
              <a:defRPr sz="900"/>
            </a:lvl7pPr>
            <a:lvl8pPr marL="3657600" lvl="7" indent="-228600" algn="l" rtl="0">
              <a:lnSpc>
                <a:spcPct val="100000"/>
              </a:lnSpc>
              <a:spcBef>
                <a:spcPts val="180"/>
              </a:spcBef>
              <a:spcAft>
                <a:spcPts val="0"/>
              </a:spcAft>
              <a:buClr>
                <a:schemeClr val="dk1"/>
              </a:buClr>
              <a:buSzPts val="900"/>
              <a:buNone/>
              <a:defRPr sz="900"/>
            </a:lvl8pPr>
            <a:lvl9pPr marL="4114800" lvl="8" indent="-228600" algn="l" rtl="0">
              <a:lnSpc>
                <a:spcPct val="100000"/>
              </a:lnSpc>
              <a:spcBef>
                <a:spcPts val="180"/>
              </a:spcBef>
              <a:spcAft>
                <a:spcPts val="0"/>
              </a:spcAft>
              <a:buClr>
                <a:schemeClr val="dk1"/>
              </a:buClr>
              <a:buSzPts val="900"/>
              <a:buNone/>
              <a:defRPr sz="900"/>
            </a:lvl9pPr>
          </a:lstStyle>
          <a:p>
            <a:endParaRPr/>
          </a:p>
        </p:txBody>
      </p:sp>
      <p:sp>
        <p:nvSpPr>
          <p:cNvPr id="109" name="Google Shape;109;p22"/>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0" name="Google Shape;110;p22"/>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1" name="Google Shape;111;p22"/>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1792288" y="3600450"/>
            <a:ext cx="5486400" cy="425100"/>
          </a:xfrm>
          <a:prstGeom prst="rect">
            <a:avLst/>
          </a:prstGeom>
          <a:noFill/>
          <a:ln>
            <a:noFill/>
          </a:ln>
        </p:spPr>
        <p:txBody>
          <a:bodyPr spcFirstLastPara="1" wrap="square" lIns="91425" tIns="45700" rIns="91425" bIns="45700" anchor="b" anchorCtr="0">
            <a:normAutofit/>
          </a:bodyPr>
          <a:lstStyle>
            <a:lvl1pPr lvl="0" algn="l" rtl="0">
              <a:lnSpc>
                <a:spcPct val="100000"/>
              </a:lnSpc>
              <a:spcBef>
                <a:spcPts val="0"/>
              </a:spcBef>
              <a:spcAft>
                <a:spcPts val="0"/>
              </a:spcAft>
              <a:buClr>
                <a:schemeClr val="dk1"/>
              </a:buClr>
              <a:buSzPts val="2000"/>
              <a:buFont typeface="Calibri"/>
              <a:buNone/>
              <a:defRPr sz="2000" b="1"/>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4" name="Google Shape;114;p23"/>
          <p:cNvSpPr>
            <a:spLocks noGrp="1"/>
          </p:cNvSpPr>
          <p:nvPr>
            <p:ph type="pic" idx="2"/>
          </p:nvPr>
        </p:nvSpPr>
        <p:spPr>
          <a:xfrm>
            <a:off x="1792288" y="459581"/>
            <a:ext cx="5486400" cy="3086100"/>
          </a:xfrm>
          <a:prstGeom prst="rect">
            <a:avLst/>
          </a:prstGeom>
          <a:noFill/>
          <a:ln>
            <a:noFill/>
          </a:ln>
        </p:spPr>
      </p:sp>
      <p:sp>
        <p:nvSpPr>
          <p:cNvPr id="115" name="Google Shape;115;p23"/>
          <p:cNvSpPr txBox="1">
            <a:spLocks noGrp="1"/>
          </p:cNvSpPr>
          <p:nvPr>
            <p:ph type="body" idx="1"/>
          </p:nvPr>
        </p:nvSpPr>
        <p:spPr>
          <a:xfrm>
            <a:off x="1792288" y="4025504"/>
            <a:ext cx="5486400" cy="603600"/>
          </a:xfrm>
          <a:prstGeom prst="rect">
            <a:avLst/>
          </a:prstGeom>
          <a:noFill/>
          <a:ln>
            <a:noFill/>
          </a:ln>
        </p:spPr>
        <p:txBody>
          <a:bodyPr spcFirstLastPara="1" wrap="square" lIns="91425" tIns="45700" rIns="91425" bIns="45700" anchor="t" anchorCtr="0">
            <a:normAutofit/>
          </a:bodyPr>
          <a:lstStyle>
            <a:lvl1pPr marL="457200" lvl="0" indent="-228600" algn="l" rtl="0">
              <a:lnSpc>
                <a:spcPct val="100000"/>
              </a:lnSpc>
              <a:spcBef>
                <a:spcPts val="280"/>
              </a:spcBef>
              <a:spcAft>
                <a:spcPts val="0"/>
              </a:spcAft>
              <a:buClr>
                <a:schemeClr val="dk1"/>
              </a:buClr>
              <a:buSzPts val="1400"/>
              <a:buNone/>
              <a:defRPr sz="1400"/>
            </a:lvl1pPr>
            <a:lvl2pPr marL="914400" lvl="1" indent="-228600" algn="l" rtl="0">
              <a:lnSpc>
                <a:spcPct val="100000"/>
              </a:lnSpc>
              <a:spcBef>
                <a:spcPts val="240"/>
              </a:spcBef>
              <a:spcAft>
                <a:spcPts val="0"/>
              </a:spcAft>
              <a:buClr>
                <a:schemeClr val="dk1"/>
              </a:buClr>
              <a:buSzPts val="1200"/>
              <a:buNone/>
              <a:defRPr sz="1200"/>
            </a:lvl2pPr>
            <a:lvl3pPr marL="1371600" lvl="2" indent="-228600" algn="l" rtl="0">
              <a:lnSpc>
                <a:spcPct val="100000"/>
              </a:lnSpc>
              <a:spcBef>
                <a:spcPts val="200"/>
              </a:spcBef>
              <a:spcAft>
                <a:spcPts val="0"/>
              </a:spcAft>
              <a:buClr>
                <a:schemeClr val="dk1"/>
              </a:buClr>
              <a:buSzPts val="1000"/>
              <a:buNone/>
              <a:defRPr sz="1000"/>
            </a:lvl3pPr>
            <a:lvl4pPr marL="1828800" lvl="3" indent="-228600" algn="l" rtl="0">
              <a:lnSpc>
                <a:spcPct val="100000"/>
              </a:lnSpc>
              <a:spcBef>
                <a:spcPts val="180"/>
              </a:spcBef>
              <a:spcAft>
                <a:spcPts val="0"/>
              </a:spcAft>
              <a:buClr>
                <a:schemeClr val="dk1"/>
              </a:buClr>
              <a:buSzPts val="900"/>
              <a:buNone/>
              <a:defRPr sz="900"/>
            </a:lvl4pPr>
            <a:lvl5pPr marL="2286000" lvl="4" indent="-228600" algn="l" rtl="0">
              <a:lnSpc>
                <a:spcPct val="100000"/>
              </a:lnSpc>
              <a:spcBef>
                <a:spcPts val="180"/>
              </a:spcBef>
              <a:spcAft>
                <a:spcPts val="0"/>
              </a:spcAft>
              <a:buClr>
                <a:schemeClr val="dk1"/>
              </a:buClr>
              <a:buSzPts val="900"/>
              <a:buNone/>
              <a:defRPr sz="900"/>
            </a:lvl5pPr>
            <a:lvl6pPr marL="2743200" lvl="5" indent="-228600" algn="l" rtl="0">
              <a:lnSpc>
                <a:spcPct val="100000"/>
              </a:lnSpc>
              <a:spcBef>
                <a:spcPts val="180"/>
              </a:spcBef>
              <a:spcAft>
                <a:spcPts val="0"/>
              </a:spcAft>
              <a:buClr>
                <a:schemeClr val="dk1"/>
              </a:buClr>
              <a:buSzPts val="900"/>
              <a:buNone/>
              <a:defRPr sz="900"/>
            </a:lvl6pPr>
            <a:lvl7pPr marL="3200400" lvl="6" indent="-228600" algn="l" rtl="0">
              <a:lnSpc>
                <a:spcPct val="100000"/>
              </a:lnSpc>
              <a:spcBef>
                <a:spcPts val="180"/>
              </a:spcBef>
              <a:spcAft>
                <a:spcPts val="0"/>
              </a:spcAft>
              <a:buClr>
                <a:schemeClr val="dk1"/>
              </a:buClr>
              <a:buSzPts val="900"/>
              <a:buNone/>
              <a:defRPr sz="900"/>
            </a:lvl7pPr>
            <a:lvl8pPr marL="3657600" lvl="7" indent="-228600" algn="l" rtl="0">
              <a:lnSpc>
                <a:spcPct val="100000"/>
              </a:lnSpc>
              <a:spcBef>
                <a:spcPts val="180"/>
              </a:spcBef>
              <a:spcAft>
                <a:spcPts val="0"/>
              </a:spcAft>
              <a:buClr>
                <a:schemeClr val="dk1"/>
              </a:buClr>
              <a:buSzPts val="900"/>
              <a:buNone/>
              <a:defRPr sz="900"/>
            </a:lvl8pPr>
            <a:lvl9pPr marL="4114800" lvl="8" indent="-228600" algn="l" rtl="0">
              <a:lnSpc>
                <a:spcPct val="100000"/>
              </a:lnSpc>
              <a:spcBef>
                <a:spcPts val="180"/>
              </a:spcBef>
              <a:spcAft>
                <a:spcPts val="0"/>
              </a:spcAft>
              <a:buClr>
                <a:schemeClr val="dk1"/>
              </a:buClr>
              <a:buSzPts val="900"/>
              <a:buNone/>
              <a:defRPr sz="900"/>
            </a:lvl9pPr>
          </a:lstStyle>
          <a:p>
            <a:endParaRPr/>
          </a:p>
        </p:txBody>
      </p:sp>
      <p:sp>
        <p:nvSpPr>
          <p:cNvPr id="116" name="Google Shape;116;p23"/>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7" name="Google Shape;117;p23"/>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8" name="Google Shape;118;p23"/>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21" name="Google Shape;121;p24"/>
          <p:cNvSpPr txBox="1">
            <a:spLocks noGrp="1"/>
          </p:cNvSpPr>
          <p:nvPr>
            <p:ph type="body" idx="1"/>
          </p:nvPr>
        </p:nvSpPr>
        <p:spPr>
          <a:xfrm rot="5400000">
            <a:off x="2874749" y="-1217400"/>
            <a:ext cx="3394500" cy="82296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sp>
        <p:nvSpPr>
          <p:cNvPr id="122" name="Google Shape;122;p24"/>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23" name="Google Shape;123;p24"/>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24" name="Google Shape;124;p24"/>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rot="5400000">
            <a:off x="5463749" y="1371628"/>
            <a:ext cx="4388700" cy="20574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27" name="Google Shape;127;p25"/>
          <p:cNvSpPr txBox="1">
            <a:spLocks noGrp="1"/>
          </p:cNvSpPr>
          <p:nvPr>
            <p:ph type="body" idx="1"/>
          </p:nvPr>
        </p:nvSpPr>
        <p:spPr>
          <a:xfrm rot="5400000">
            <a:off x="1272750" y="-609571"/>
            <a:ext cx="4388700" cy="60198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sp>
        <p:nvSpPr>
          <p:cNvPr id="128" name="Google Shape;128;p25"/>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29" name="Google Shape;129;p25"/>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30" name="Google Shape;130;p25"/>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8" name="Google Shape;58;p14"/>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9" name="Google Shape;59;p14"/>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14"/>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1" name="Google Shape;61;p14"/>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1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jpeg"/><Relationship Id="rId9" Type="http://schemas.openxmlformats.org/officeDocument/2006/relationships/image" Target="../media/image10.png"/><Relationship Id="rId1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30.jpe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hyperlink" Target="https://www.ospar.org/documents?v=40957" TargetMode="External"/><Relationship Id="rId3" Type="http://schemas.openxmlformats.org/officeDocument/2006/relationships/image" Target="../media/image4.png"/><Relationship Id="rId7" Type="http://schemas.openxmlformats.org/officeDocument/2006/relationships/hyperlink" Target="https://www.ospar.org/documents?v=63725"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hyperlink" Target="https://www.ospar.org/site/assets/files/51478/1401add1_final_report_eu-ospar_workshop_on_fishing_gear.pdf" TargetMode="External"/><Relationship Id="rId5" Type="http://schemas.openxmlformats.org/officeDocument/2006/relationships/hyperlink" Target="https://www.ospar.org/site/assets/files/49727/1413add1_state_of_play_b_4_6_def.pdf" TargetMode="External"/><Relationship Id="rId4" Type="http://schemas.openxmlformats.org/officeDocument/2006/relationships/hyperlink" Target="https://www.ospar.org/site/assets/files/49685/fao_guidelines_fishing_gear_ospar_v3_1_clean-2.pdf" TargetMode="External"/><Relationship Id="rId9" Type="http://schemas.openxmlformats.org/officeDocument/2006/relationships/hyperlink" Target="https://www.ospar.org/documents?v=57700"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1.png"/><Relationship Id="rId7" Type="http://schemas.openxmlformats.org/officeDocument/2006/relationships/hyperlink" Target="http://www.ospar.org" TargetMode="External"/><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hyperlink" Target="https://www.linkedin.com/company/ospar/" TargetMode="External"/><Relationship Id="rId5" Type="http://schemas.openxmlformats.org/officeDocument/2006/relationships/hyperlink" Target="https://twitter.com/osparcomm"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6"/>
          <p:cNvSpPr txBox="1">
            <a:spLocks noGrp="1"/>
          </p:cNvSpPr>
          <p:nvPr>
            <p:ph type="ctrTitle"/>
          </p:nvPr>
        </p:nvSpPr>
        <p:spPr>
          <a:xfrm>
            <a:off x="5293010" y="1675850"/>
            <a:ext cx="3841800" cy="16965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9526C"/>
              </a:buClr>
              <a:buSzPct val="100000"/>
              <a:buFont typeface="Calibri"/>
              <a:buNone/>
            </a:pPr>
            <a:r>
              <a:rPr lang="en" sz="2000">
                <a:solidFill>
                  <a:srgbClr val="19526C"/>
                </a:solidFill>
              </a:rPr>
              <a:t>OSPAR’s second Regional Action Plan on Marine Litter (2022-2030)</a:t>
            </a:r>
            <a:br>
              <a:rPr lang="en" sz="2000">
                <a:solidFill>
                  <a:srgbClr val="19526C"/>
                </a:solidFill>
              </a:rPr>
            </a:br>
            <a:br>
              <a:rPr lang="en" sz="2000">
                <a:solidFill>
                  <a:srgbClr val="19526C"/>
                </a:solidFill>
              </a:rPr>
            </a:br>
            <a:r>
              <a:rPr lang="en" sz="2000">
                <a:solidFill>
                  <a:srgbClr val="19526C"/>
                </a:solidFill>
              </a:rPr>
              <a:t>Addressing </a:t>
            </a:r>
            <a:r>
              <a:rPr lang="en-US" sz="2000">
                <a:solidFill>
                  <a:srgbClr val="19526C"/>
                </a:solidFill>
              </a:rPr>
              <a:t>Fishing gear as a source of marine litter in the North-East Atlantic</a:t>
            </a:r>
            <a:r>
              <a:rPr lang="en" sz="2000">
                <a:solidFill>
                  <a:srgbClr val="19526C"/>
                </a:solidFill>
              </a:rPr>
              <a:t> </a:t>
            </a:r>
            <a:endParaRPr sz="2000">
              <a:solidFill>
                <a:srgbClr val="19526C"/>
              </a:solidFill>
            </a:endParaRPr>
          </a:p>
        </p:txBody>
      </p:sp>
      <p:sp>
        <p:nvSpPr>
          <p:cNvPr id="137" name="Google Shape;137;p26"/>
          <p:cNvSpPr txBox="1">
            <a:spLocks noGrp="1"/>
          </p:cNvSpPr>
          <p:nvPr>
            <p:ph type="subTitle" idx="1"/>
          </p:nvPr>
        </p:nvSpPr>
        <p:spPr>
          <a:xfrm>
            <a:off x="5315625" y="3356610"/>
            <a:ext cx="4271700" cy="861000"/>
          </a:xfrm>
          <a:prstGeom prst="rect">
            <a:avLst/>
          </a:prstGeom>
          <a:noFill/>
          <a:ln>
            <a:noFill/>
          </a:ln>
        </p:spPr>
        <p:txBody>
          <a:bodyPr spcFirstLastPara="1" wrap="square" lIns="91425" tIns="45700" rIns="91425" bIns="45700" anchor="t" anchorCtr="0">
            <a:normAutofit fontScale="62500" lnSpcReduction="20000"/>
          </a:bodyPr>
          <a:lstStyle/>
          <a:p>
            <a:pPr marL="0" lvl="0" indent="0" algn="ctr" rtl="0">
              <a:lnSpc>
                <a:spcPct val="100000"/>
              </a:lnSpc>
              <a:spcBef>
                <a:spcPts val="0"/>
              </a:spcBef>
              <a:spcAft>
                <a:spcPts val="0"/>
              </a:spcAft>
              <a:buClr>
                <a:srgbClr val="888888"/>
              </a:buClr>
              <a:buSzPct val="100000"/>
              <a:buNone/>
            </a:pPr>
            <a:endParaRPr sz="1400"/>
          </a:p>
          <a:p>
            <a:pPr marL="0" lvl="0" indent="0" algn="ctr" rtl="0">
              <a:lnSpc>
                <a:spcPct val="100000"/>
              </a:lnSpc>
              <a:spcBef>
                <a:spcPts val="320"/>
              </a:spcBef>
              <a:spcAft>
                <a:spcPts val="0"/>
              </a:spcAft>
              <a:buClr>
                <a:srgbClr val="888888"/>
              </a:buClr>
              <a:buSzPct val="100000"/>
              <a:buNone/>
            </a:pPr>
            <a:endParaRPr sz="1600"/>
          </a:p>
          <a:p>
            <a:pPr marL="0" lvl="0" indent="0" algn="ctr" rtl="0">
              <a:lnSpc>
                <a:spcPct val="100000"/>
              </a:lnSpc>
              <a:spcBef>
                <a:spcPts val="320"/>
              </a:spcBef>
              <a:spcAft>
                <a:spcPts val="0"/>
              </a:spcAft>
              <a:buClr>
                <a:srgbClr val="888888"/>
              </a:buClr>
              <a:buSzPct val="100000"/>
              <a:buNone/>
            </a:pPr>
            <a:endParaRPr sz="1600"/>
          </a:p>
          <a:p>
            <a:pPr marL="0" lvl="0" indent="0" algn="l" rtl="0">
              <a:lnSpc>
                <a:spcPct val="100000"/>
              </a:lnSpc>
              <a:spcBef>
                <a:spcPts val="320"/>
              </a:spcBef>
              <a:spcAft>
                <a:spcPts val="0"/>
              </a:spcAft>
              <a:buClr>
                <a:srgbClr val="888888"/>
              </a:buClr>
              <a:buSzPct val="100000"/>
              <a:buNone/>
            </a:pPr>
            <a:r>
              <a:rPr lang="en" sz="1600"/>
              <a:t>OSPAR 2025 | Marijke Boonstra| </a:t>
            </a:r>
          </a:p>
          <a:p>
            <a:pPr marL="0" lvl="0" indent="0" algn="l" rtl="0">
              <a:lnSpc>
                <a:spcPct val="100000"/>
              </a:lnSpc>
              <a:spcBef>
                <a:spcPts val="320"/>
              </a:spcBef>
              <a:spcAft>
                <a:spcPts val="0"/>
              </a:spcAft>
              <a:buClr>
                <a:srgbClr val="888888"/>
              </a:buClr>
              <a:buSzPct val="100000"/>
              <a:buNone/>
            </a:pPr>
            <a:r>
              <a:rPr lang="en" sz="1600"/>
              <a:t>ICG-ML Co-Convenor</a:t>
            </a:r>
            <a:endParaRPr sz="1600"/>
          </a:p>
        </p:txBody>
      </p:sp>
      <p:pic>
        <p:nvPicPr>
          <p:cNvPr id="138" name="Google Shape;138;p26"/>
          <p:cNvPicPr preferRelativeResize="0"/>
          <p:nvPr/>
        </p:nvPicPr>
        <p:blipFill rotWithShape="1">
          <a:blip r:embed="rId3">
            <a:alphaModFix/>
          </a:blip>
          <a:srcRect/>
          <a:stretch/>
        </p:blipFill>
        <p:spPr>
          <a:xfrm>
            <a:off x="0" y="4875019"/>
            <a:ext cx="9147725" cy="268481"/>
          </a:xfrm>
          <a:prstGeom prst="rect">
            <a:avLst/>
          </a:prstGeom>
          <a:noFill/>
          <a:ln>
            <a:noFill/>
          </a:ln>
        </p:spPr>
      </p:pic>
      <p:sp>
        <p:nvSpPr>
          <p:cNvPr id="139" name="Google Shape;139;p26"/>
          <p:cNvSpPr txBox="1"/>
          <p:nvPr/>
        </p:nvSpPr>
        <p:spPr>
          <a:xfrm>
            <a:off x="7555569" y="4798819"/>
            <a:ext cx="1491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Calibri"/>
                <a:ea typeface="Calibri"/>
                <a:cs typeface="Calibri"/>
                <a:sym typeface="Calibri"/>
              </a:rPr>
              <a:t>#OSPAR</a:t>
            </a:r>
            <a:r>
              <a:rPr lang="en">
                <a:solidFill>
                  <a:srgbClr val="FFFFFF"/>
                </a:solidFill>
                <a:latin typeface="Calibri"/>
                <a:ea typeface="Calibri"/>
                <a:cs typeface="Calibri"/>
                <a:sym typeface="Calibri"/>
              </a:rPr>
              <a:t>protects</a:t>
            </a:r>
            <a:r>
              <a:rPr lang="en" sz="1400" b="0" i="0" u="none" strike="noStrike" cap="none">
                <a:solidFill>
                  <a:srgbClr val="FFFFFF"/>
                </a:solidFill>
                <a:latin typeface="Calibri"/>
                <a:ea typeface="Calibri"/>
                <a:cs typeface="Calibri"/>
                <a:sym typeface="Calibri"/>
              </a:rPr>
              <a:t> </a:t>
            </a:r>
            <a:endParaRPr sz="1400" b="0" i="0" u="none" strike="noStrike" cap="none">
              <a:solidFill>
                <a:srgbClr val="FFFFFF"/>
              </a:solidFill>
              <a:latin typeface="Calibri"/>
              <a:ea typeface="Calibri"/>
              <a:cs typeface="Calibri"/>
              <a:sym typeface="Calibri"/>
            </a:endParaRPr>
          </a:p>
        </p:txBody>
      </p:sp>
      <p:pic>
        <p:nvPicPr>
          <p:cNvPr id="140" name="Google Shape;140;p26"/>
          <p:cNvPicPr preferRelativeResize="0"/>
          <p:nvPr/>
        </p:nvPicPr>
        <p:blipFill rotWithShape="1">
          <a:blip r:embed="rId3">
            <a:alphaModFix/>
          </a:blip>
          <a:srcRect/>
          <a:stretch/>
        </p:blipFill>
        <p:spPr>
          <a:xfrm>
            <a:off x="0" y="0"/>
            <a:ext cx="9147725" cy="929600"/>
          </a:xfrm>
          <a:prstGeom prst="rect">
            <a:avLst/>
          </a:prstGeom>
          <a:noFill/>
          <a:ln>
            <a:noFill/>
          </a:ln>
        </p:spPr>
      </p:pic>
      <p:pic>
        <p:nvPicPr>
          <p:cNvPr id="141" name="Google Shape;141;p26"/>
          <p:cNvPicPr preferRelativeResize="0"/>
          <p:nvPr/>
        </p:nvPicPr>
        <p:blipFill>
          <a:blip r:embed="rId4">
            <a:alphaModFix/>
          </a:blip>
          <a:stretch>
            <a:fillRect/>
          </a:stretch>
        </p:blipFill>
        <p:spPr>
          <a:xfrm>
            <a:off x="6581681" y="123750"/>
            <a:ext cx="2464898" cy="644101"/>
          </a:xfrm>
          <a:prstGeom prst="rect">
            <a:avLst/>
          </a:prstGeom>
          <a:noFill/>
          <a:ln>
            <a:noFill/>
          </a:ln>
        </p:spPr>
      </p:pic>
      <p:pic>
        <p:nvPicPr>
          <p:cNvPr id="142" name="Google Shape;142;p26"/>
          <p:cNvPicPr preferRelativeResize="0"/>
          <p:nvPr/>
        </p:nvPicPr>
        <p:blipFill rotWithShape="1">
          <a:blip r:embed="rId5">
            <a:alphaModFix/>
          </a:blip>
          <a:srcRect l="20057" t="12595"/>
          <a:stretch/>
        </p:blipFill>
        <p:spPr>
          <a:xfrm>
            <a:off x="178311" y="1161450"/>
            <a:ext cx="5061114" cy="34849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27"/>
          <p:cNvPicPr preferRelativeResize="0"/>
          <p:nvPr/>
        </p:nvPicPr>
        <p:blipFill rotWithShape="1">
          <a:blip r:embed="rId3">
            <a:alphaModFix/>
          </a:blip>
          <a:srcRect/>
          <a:stretch/>
        </p:blipFill>
        <p:spPr>
          <a:xfrm rot="-5400000">
            <a:off x="-2377425" y="2377425"/>
            <a:ext cx="5143499" cy="388650"/>
          </a:xfrm>
          <a:prstGeom prst="rect">
            <a:avLst/>
          </a:prstGeom>
          <a:noFill/>
          <a:ln>
            <a:noFill/>
          </a:ln>
        </p:spPr>
      </p:pic>
      <p:pic>
        <p:nvPicPr>
          <p:cNvPr id="149" name="Google Shape;149;p27" descr="OSPAR_Regions_Map"/>
          <p:cNvPicPr preferRelativeResize="0"/>
          <p:nvPr/>
        </p:nvPicPr>
        <p:blipFill rotWithShape="1">
          <a:blip r:embed="rId4">
            <a:alphaModFix/>
          </a:blip>
          <a:srcRect/>
          <a:stretch/>
        </p:blipFill>
        <p:spPr>
          <a:xfrm>
            <a:off x="4535363" y="723484"/>
            <a:ext cx="4180035" cy="2361418"/>
          </a:xfrm>
          <a:prstGeom prst="rect">
            <a:avLst/>
          </a:prstGeom>
          <a:noFill/>
          <a:ln w="9525" cap="flat" cmpd="sng">
            <a:solidFill>
              <a:schemeClr val="lt1"/>
            </a:solidFill>
            <a:prstDash val="solid"/>
            <a:miter lim="800000"/>
            <a:headEnd type="none" w="sm" len="sm"/>
            <a:tailEnd type="none" w="sm" len="sm"/>
          </a:ln>
        </p:spPr>
      </p:pic>
      <p:sp>
        <p:nvSpPr>
          <p:cNvPr id="150" name="Google Shape;150;p27"/>
          <p:cNvSpPr/>
          <p:nvPr/>
        </p:nvSpPr>
        <p:spPr>
          <a:xfrm>
            <a:off x="5360518" y="3258982"/>
            <a:ext cx="3171900" cy="1146300"/>
          </a:xfrm>
          <a:prstGeom prst="rect">
            <a:avLst/>
          </a:prstGeom>
          <a:solidFill>
            <a:srgbClr val="FFFFFF">
              <a:alpha val="26270"/>
            </a:srgbClr>
          </a:solidFill>
          <a:ln>
            <a:noFill/>
          </a:ln>
        </p:spPr>
        <p:txBody>
          <a:bodyPr spcFirstLastPara="1" wrap="square" lIns="0" tIns="0" rIns="0" bIns="0" anchor="t" anchorCtr="0">
            <a:noAutofit/>
          </a:bodyPr>
          <a:lstStyle/>
          <a:p>
            <a:pPr marL="287337" marR="0" lvl="0" indent="-287337" algn="r" rtl="0">
              <a:lnSpc>
                <a:spcPct val="80000"/>
              </a:lnSpc>
              <a:spcBef>
                <a:spcPts val="0"/>
              </a:spcBef>
              <a:spcAft>
                <a:spcPts val="0"/>
              </a:spcAft>
              <a:buClr>
                <a:srgbClr val="008BFE"/>
              </a:buClr>
              <a:buSzPts val="1400"/>
              <a:buFont typeface="Times"/>
              <a:buNone/>
            </a:pPr>
            <a:r>
              <a:rPr lang="en" sz="1400" b="1" i="0" u="none" strike="noStrike" cap="none">
                <a:solidFill>
                  <a:srgbClr val="19526C"/>
                </a:solidFill>
                <a:latin typeface="Calibri"/>
                <a:ea typeface="Calibri"/>
                <a:cs typeface="Calibri"/>
                <a:sym typeface="Calibri"/>
              </a:rPr>
              <a:t>OSPAR Maritime Area and Regions:  </a:t>
            </a:r>
            <a:endParaRPr sz="1400" b="0" i="0" u="none" strike="noStrike" cap="none">
              <a:solidFill>
                <a:srgbClr val="000000"/>
              </a:solidFill>
              <a:latin typeface="Arial"/>
              <a:ea typeface="Arial"/>
              <a:cs typeface="Arial"/>
              <a:sym typeface="Arial"/>
            </a:endParaRPr>
          </a:p>
          <a:p>
            <a:pPr marL="0" marR="0" lvl="0" indent="0" algn="r" rtl="0">
              <a:lnSpc>
                <a:spcPct val="80000"/>
              </a:lnSpc>
              <a:spcBef>
                <a:spcPts val="700"/>
              </a:spcBef>
              <a:spcAft>
                <a:spcPts val="0"/>
              </a:spcAft>
              <a:buClr>
                <a:srgbClr val="008BFE"/>
              </a:buClr>
              <a:buSzPts val="1200"/>
              <a:buFont typeface="Times"/>
              <a:buNone/>
            </a:pPr>
            <a:r>
              <a:rPr lang="en" sz="1200" b="0" i="0" u="none" strike="noStrike" cap="none">
                <a:solidFill>
                  <a:srgbClr val="19526C"/>
                </a:solidFill>
                <a:latin typeface="Calibri"/>
                <a:ea typeface="Calibri"/>
                <a:cs typeface="Calibri"/>
                <a:sym typeface="Calibri"/>
              </a:rPr>
              <a:t>Region I: Arctic Waters </a:t>
            </a:r>
            <a:endParaRPr sz="1400" b="0" i="0" u="none" strike="noStrike" cap="none">
              <a:solidFill>
                <a:srgbClr val="000000"/>
              </a:solidFill>
              <a:latin typeface="Arial"/>
              <a:ea typeface="Arial"/>
              <a:cs typeface="Arial"/>
              <a:sym typeface="Arial"/>
            </a:endParaRPr>
          </a:p>
          <a:p>
            <a:pPr marL="0" marR="0" lvl="0" indent="0" algn="r" rtl="0">
              <a:lnSpc>
                <a:spcPct val="80000"/>
              </a:lnSpc>
              <a:spcBef>
                <a:spcPts val="600"/>
              </a:spcBef>
              <a:spcAft>
                <a:spcPts val="0"/>
              </a:spcAft>
              <a:buClr>
                <a:srgbClr val="008BFE"/>
              </a:buClr>
              <a:buSzPts val="1200"/>
              <a:buFont typeface="Times"/>
              <a:buNone/>
            </a:pPr>
            <a:r>
              <a:rPr lang="en" sz="1200" b="0" i="0" u="none" strike="noStrike" cap="none">
                <a:solidFill>
                  <a:srgbClr val="19526C"/>
                </a:solidFill>
                <a:latin typeface="Calibri"/>
                <a:ea typeface="Calibri"/>
                <a:cs typeface="Calibri"/>
                <a:sym typeface="Calibri"/>
              </a:rPr>
              <a:t>Region II: Greater North Sea </a:t>
            </a:r>
            <a:endParaRPr sz="1400" b="0" i="0" u="none" strike="noStrike" cap="none">
              <a:solidFill>
                <a:srgbClr val="000000"/>
              </a:solidFill>
              <a:latin typeface="Arial"/>
              <a:ea typeface="Arial"/>
              <a:cs typeface="Arial"/>
              <a:sym typeface="Arial"/>
            </a:endParaRPr>
          </a:p>
          <a:p>
            <a:pPr marL="0" marR="0" lvl="0" indent="0" algn="r" rtl="0">
              <a:lnSpc>
                <a:spcPct val="80000"/>
              </a:lnSpc>
              <a:spcBef>
                <a:spcPts val="600"/>
              </a:spcBef>
              <a:spcAft>
                <a:spcPts val="0"/>
              </a:spcAft>
              <a:buClr>
                <a:srgbClr val="008BFE"/>
              </a:buClr>
              <a:buSzPts val="1200"/>
              <a:buFont typeface="Times"/>
              <a:buNone/>
            </a:pPr>
            <a:r>
              <a:rPr lang="en" sz="1200" b="0" i="0" u="none" strike="noStrike" cap="none">
                <a:solidFill>
                  <a:srgbClr val="19526C"/>
                </a:solidFill>
                <a:latin typeface="Calibri"/>
                <a:ea typeface="Calibri"/>
                <a:cs typeface="Calibri"/>
                <a:sym typeface="Calibri"/>
              </a:rPr>
              <a:t>Region III: Celtic Seas</a:t>
            </a:r>
            <a:endParaRPr sz="1400" b="0" i="0" u="none" strike="noStrike" cap="none">
              <a:solidFill>
                <a:srgbClr val="000000"/>
              </a:solidFill>
              <a:latin typeface="Arial"/>
              <a:ea typeface="Arial"/>
              <a:cs typeface="Arial"/>
              <a:sym typeface="Arial"/>
            </a:endParaRPr>
          </a:p>
          <a:p>
            <a:pPr marL="0" marR="0" lvl="0" indent="0" algn="r" rtl="0">
              <a:lnSpc>
                <a:spcPct val="80000"/>
              </a:lnSpc>
              <a:spcBef>
                <a:spcPts val="600"/>
              </a:spcBef>
              <a:spcAft>
                <a:spcPts val="0"/>
              </a:spcAft>
              <a:buClr>
                <a:srgbClr val="008BFE"/>
              </a:buClr>
              <a:buSzPts val="1200"/>
              <a:buFont typeface="Times"/>
              <a:buNone/>
            </a:pPr>
            <a:r>
              <a:rPr lang="en" sz="1200" b="0" i="0" u="none" strike="noStrike" cap="none">
                <a:solidFill>
                  <a:srgbClr val="19526C"/>
                </a:solidFill>
                <a:latin typeface="Calibri"/>
                <a:ea typeface="Calibri"/>
                <a:cs typeface="Calibri"/>
                <a:sym typeface="Calibri"/>
              </a:rPr>
              <a:t>Region IV: Bay of Biscay / Iberian Coast</a:t>
            </a:r>
            <a:endParaRPr sz="1400" b="0" i="0" u="none" strike="noStrike" cap="none">
              <a:solidFill>
                <a:srgbClr val="000000"/>
              </a:solidFill>
              <a:latin typeface="Arial"/>
              <a:ea typeface="Arial"/>
              <a:cs typeface="Arial"/>
              <a:sym typeface="Arial"/>
            </a:endParaRPr>
          </a:p>
          <a:p>
            <a:pPr marL="0" marR="0" lvl="0" indent="0" algn="r" rtl="0">
              <a:lnSpc>
                <a:spcPct val="80000"/>
              </a:lnSpc>
              <a:spcBef>
                <a:spcPts val="600"/>
              </a:spcBef>
              <a:spcAft>
                <a:spcPts val="0"/>
              </a:spcAft>
              <a:buClr>
                <a:srgbClr val="008BFE"/>
              </a:buClr>
              <a:buSzPts val="1200"/>
              <a:buFont typeface="Times"/>
              <a:buNone/>
            </a:pPr>
            <a:r>
              <a:rPr lang="en" sz="1200" b="0" i="0" u="none" strike="noStrike" cap="none">
                <a:solidFill>
                  <a:srgbClr val="19526C"/>
                </a:solidFill>
                <a:latin typeface="Calibri"/>
                <a:ea typeface="Calibri"/>
                <a:cs typeface="Calibri"/>
                <a:sym typeface="Calibri"/>
              </a:rPr>
              <a:t>Region V: Wider Atlantic</a:t>
            </a:r>
            <a:endParaRPr sz="1200" b="0" i="0" u="none" strike="noStrike" cap="none">
              <a:solidFill>
                <a:srgbClr val="081873"/>
              </a:solidFill>
              <a:latin typeface="Calibri"/>
              <a:ea typeface="Calibri"/>
              <a:cs typeface="Calibri"/>
              <a:sym typeface="Calibri"/>
            </a:endParaRPr>
          </a:p>
        </p:txBody>
      </p:sp>
      <p:pic>
        <p:nvPicPr>
          <p:cNvPr id="151" name="Google Shape;151;p27"/>
          <p:cNvPicPr preferRelativeResize="0"/>
          <p:nvPr/>
        </p:nvPicPr>
        <p:blipFill rotWithShape="1">
          <a:blip r:embed="rId5">
            <a:alphaModFix/>
          </a:blip>
          <a:srcRect t="8958"/>
          <a:stretch/>
        </p:blipFill>
        <p:spPr>
          <a:xfrm>
            <a:off x="2165153" y="1444155"/>
            <a:ext cx="1542751" cy="463310"/>
          </a:xfrm>
          <a:prstGeom prst="rect">
            <a:avLst/>
          </a:prstGeom>
          <a:noFill/>
          <a:ln>
            <a:noFill/>
          </a:ln>
        </p:spPr>
      </p:pic>
      <p:pic>
        <p:nvPicPr>
          <p:cNvPr id="152" name="Google Shape;152;p27"/>
          <p:cNvPicPr preferRelativeResize="0"/>
          <p:nvPr/>
        </p:nvPicPr>
        <p:blipFill rotWithShape="1">
          <a:blip r:embed="rId6">
            <a:alphaModFix/>
          </a:blip>
          <a:srcRect l="4012"/>
          <a:stretch/>
        </p:blipFill>
        <p:spPr>
          <a:xfrm>
            <a:off x="681368" y="4055354"/>
            <a:ext cx="1946416" cy="445767"/>
          </a:xfrm>
          <a:prstGeom prst="rect">
            <a:avLst/>
          </a:prstGeom>
          <a:noFill/>
          <a:ln>
            <a:noFill/>
          </a:ln>
        </p:spPr>
      </p:pic>
      <p:pic>
        <p:nvPicPr>
          <p:cNvPr id="153" name="Google Shape;153;p27"/>
          <p:cNvPicPr preferRelativeResize="0"/>
          <p:nvPr/>
        </p:nvPicPr>
        <p:blipFill rotWithShape="1">
          <a:blip r:embed="rId7">
            <a:alphaModFix/>
          </a:blip>
          <a:srcRect b="10817"/>
          <a:stretch/>
        </p:blipFill>
        <p:spPr>
          <a:xfrm>
            <a:off x="2411760" y="2273156"/>
            <a:ext cx="1296144" cy="397353"/>
          </a:xfrm>
          <a:prstGeom prst="rect">
            <a:avLst/>
          </a:prstGeom>
          <a:noFill/>
          <a:ln>
            <a:noFill/>
          </a:ln>
        </p:spPr>
      </p:pic>
      <p:pic>
        <p:nvPicPr>
          <p:cNvPr id="154" name="Google Shape;154;p27"/>
          <p:cNvPicPr preferRelativeResize="0"/>
          <p:nvPr/>
        </p:nvPicPr>
        <p:blipFill rotWithShape="1">
          <a:blip r:embed="rId8">
            <a:alphaModFix/>
          </a:blip>
          <a:srcRect/>
          <a:stretch/>
        </p:blipFill>
        <p:spPr>
          <a:xfrm>
            <a:off x="1285564" y="1841107"/>
            <a:ext cx="1114677" cy="432419"/>
          </a:xfrm>
          <a:prstGeom prst="rect">
            <a:avLst/>
          </a:prstGeom>
          <a:noFill/>
          <a:ln>
            <a:noFill/>
          </a:ln>
        </p:spPr>
      </p:pic>
      <p:pic>
        <p:nvPicPr>
          <p:cNvPr id="155" name="Google Shape;155;p27"/>
          <p:cNvPicPr preferRelativeResize="0"/>
          <p:nvPr/>
        </p:nvPicPr>
        <p:blipFill rotWithShape="1">
          <a:blip r:embed="rId9">
            <a:alphaModFix/>
          </a:blip>
          <a:srcRect/>
          <a:stretch/>
        </p:blipFill>
        <p:spPr>
          <a:xfrm>
            <a:off x="1464776" y="1027608"/>
            <a:ext cx="1078559" cy="362541"/>
          </a:xfrm>
          <a:prstGeom prst="rect">
            <a:avLst/>
          </a:prstGeom>
          <a:noFill/>
          <a:ln>
            <a:noFill/>
          </a:ln>
        </p:spPr>
      </p:pic>
      <p:pic>
        <p:nvPicPr>
          <p:cNvPr id="156" name="Google Shape;156;p27"/>
          <p:cNvPicPr preferRelativeResize="0"/>
          <p:nvPr/>
        </p:nvPicPr>
        <p:blipFill rotWithShape="1">
          <a:blip r:embed="rId10">
            <a:alphaModFix/>
          </a:blip>
          <a:srcRect/>
          <a:stretch/>
        </p:blipFill>
        <p:spPr>
          <a:xfrm>
            <a:off x="755576" y="3042959"/>
            <a:ext cx="1089163" cy="498344"/>
          </a:xfrm>
          <a:prstGeom prst="rect">
            <a:avLst/>
          </a:prstGeom>
          <a:noFill/>
          <a:ln>
            <a:noFill/>
          </a:ln>
        </p:spPr>
      </p:pic>
      <p:pic>
        <p:nvPicPr>
          <p:cNvPr id="157" name="Google Shape;157;p27"/>
          <p:cNvPicPr preferRelativeResize="0"/>
          <p:nvPr/>
        </p:nvPicPr>
        <p:blipFill rotWithShape="1">
          <a:blip r:embed="rId11">
            <a:alphaModFix/>
          </a:blip>
          <a:srcRect/>
          <a:stretch/>
        </p:blipFill>
        <p:spPr>
          <a:xfrm>
            <a:off x="2876776" y="1841107"/>
            <a:ext cx="1271418" cy="449537"/>
          </a:xfrm>
          <a:prstGeom prst="rect">
            <a:avLst/>
          </a:prstGeom>
          <a:noFill/>
          <a:ln>
            <a:noFill/>
          </a:ln>
        </p:spPr>
      </p:pic>
      <p:pic>
        <p:nvPicPr>
          <p:cNvPr id="158" name="Google Shape;158;p27"/>
          <p:cNvPicPr preferRelativeResize="0"/>
          <p:nvPr/>
        </p:nvPicPr>
        <p:blipFill rotWithShape="1">
          <a:blip r:embed="rId12">
            <a:alphaModFix/>
          </a:blip>
          <a:srcRect/>
          <a:stretch/>
        </p:blipFill>
        <p:spPr>
          <a:xfrm>
            <a:off x="2970739" y="1010762"/>
            <a:ext cx="1093023" cy="448041"/>
          </a:xfrm>
          <a:prstGeom prst="rect">
            <a:avLst/>
          </a:prstGeom>
          <a:noFill/>
          <a:ln>
            <a:noFill/>
          </a:ln>
        </p:spPr>
      </p:pic>
      <p:pic>
        <p:nvPicPr>
          <p:cNvPr id="159" name="Google Shape;159;p27"/>
          <p:cNvPicPr preferRelativeResize="0"/>
          <p:nvPr/>
        </p:nvPicPr>
        <p:blipFill rotWithShape="1">
          <a:blip r:embed="rId13">
            <a:alphaModFix/>
          </a:blip>
          <a:srcRect/>
          <a:stretch/>
        </p:blipFill>
        <p:spPr>
          <a:xfrm>
            <a:off x="3095203" y="2651198"/>
            <a:ext cx="999586" cy="464093"/>
          </a:xfrm>
          <a:prstGeom prst="rect">
            <a:avLst/>
          </a:prstGeom>
          <a:noFill/>
          <a:ln>
            <a:noFill/>
          </a:ln>
        </p:spPr>
      </p:pic>
      <p:pic>
        <p:nvPicPr>
          <p:cNvPr id="160" name="Google Shape;160;p27"/>
          <p:cNvPicPr preferRelativeResize="0"/>
          <p:nvPr/>
        </p:nvPicPr>
        <p:blipFill rotWithShape="1">
          <a:blip r:embed="rId14">
            <a:alphaModFix/>
          </a:blip>
          <a:srcRect/>
          <a:stretch/>
        </p:blipFill>
        <p:spPr>
          <a:xfrm>
            <a:off x="1697122" y="2651198"/>
            <a:ext cx="914020" cy="425905"/>
          </a:xfrm>
          <a:prstGeom prst="rect">
            <a:avLst/>
          </a:prstGeom>
          <a:noFill/>
          <a:ln>
            <a:noFill/>
          </a:ln>
        </p:spPr>
      </p:pic>
      <p:pic>
        <p:nvPicPr>
          <p:cNvPr id="161" name="Google Shape;161;p27"/>
          <p:cNvPicPr preferRelativeResize="0"/>
          <p:nvPr/>
        </p:nvPicPr>
        <p:blipFill rotWithShape="1">
          <a:blip r:embed="rId15">
            <a:alphaModFix/>
          </a:blip>
          <a:srcRect/>
          <a:stretch/>
        </p:blipFill>
        <p:spPr>
          <a:xfrm>
            <a:off x="837425" y="1368773"/>
            <a:ext cx="941026" cy="516542"/>
          </a:xfrm>
          <a:prstGeom prst="rect">
            <a:avLst/>
          </a:prstGeom>
          <a:noFill/>
          <a:ln>
            <a:noFill/>
          </a:ln>
        </p:spPr>
      </p:pic>
      <p:pic>
        <p:nvPicPr>
          <p:cNvPr id="162" name="Google Shape;162;p27"/>
          <p:cNvPicPr preferRelativeResize="0"/>
          <p:nvPr/>
        </p:nvPicPr>
        <p:blipFill rotWithShape="1">
          <a:blip r:embed="rId16">
            <a:alphaModFix/>
          </a:blip>
          <a:srcRect/>
          <a:stretch/>
        </p:blipFill>
        <p:spPr>
          <a:xfrm>
            <a:off x="829295" y="3618114"/>
            <a:ext cx="1186849" cy="396953"/>
          </a:xfrm>
          <a:prstGeom prst="rect">
            <a:avLst/>
          </a:prstGeom>
          <a:noFill/>
          <a:ln>
            <a:noFill/>
          </a:ln>
        </p:spPr>
      </p:pic>
      <p:pic>
        <p:nvPicPr>
          <p:cNvPr id="163" name="Google Shape;163;p27"/>
          <p:cNvPicPr preferRelativeResize="0"/>
          <p:nvPr/>
        </p:nvPicPr>
        <p:blipFill rotWithShape="1">
          <a:blip r:embed="rId17">
            <a:alphaModFix/>
          </a:blip>
          <a:srcRect/>
          <a:stretch/>
        </p:blipFill>
        <p:spPr>
          <a:xfrm>
            <a:off x="2699792" y="3910529"/>
            <a:ext cx="803576" cy="428574"/>
          </a:xfrm>
          <a:prstGeom prst="rect">
            <a:avLst/>
          </a:prstGeom>
          <a:noFill/>
          <a:ln>
            <a:noFill/>
          </a:ln>
        </p:spPr>
      </p:pic>
      <p:pic>
        <p:nvPicPr>
          <p:cNvPr id="164" name="Google Shape;164;p27"/>
          <p:cNvPicPr preferRelativeResize="0"/>
          <p:nvPr/>
        </p:nvPicPr>
        <p:blipFill rotWithShape="1">
          <a:blip r:embed="rId18">
            <a:alphaModFix/>
          </a:blip>
          <a:srcRect/>
          <a:stretch/>
        </p:blipFill>
        <p:spPr>
          <a:xfrm>
            <a:off x="2267744" y="3083246"/>
            <a:ext cx="1174142" cy="419336"/>
          </a:xfrm>
          <a:prstGeom prst="rect">
            <a:avLst/>
          </a:prstGeom>
          <a:noFill/>
          <a:ln>
            <a:noFill/>
          </a:ln>
        </p:spPr>
      </p:pic>
      <p:pic>
        <p:nvPicPr>
          <p:cNvPr id="165" name="Google Shape;165;p27"/>
          <p:cNvPicPr preferRelativeResize="0"/>
          <p:nvPr/>
        </p:nvPicPr>
        <p:blipFill rotWithShape="1">
          <a:blip r:embed="rId19">
            <a:alphaModFix/>
          </a:blip>
          <a:srcRect/>
          <a:stretch/>
        </p:blipFill>
        <p:spPr>
          <a:xfrm>
            <a:off x="778614" y="2273156"/>
            <a:ext cx="1008836" cy="418076"/>
          </a:xfrm>
          <a:prstGeom prst="rect">
            <a:avLst/>
          </a:prstGeom>
          <a:noFill/>
          <a:ln>
            <a:noFill/>
          </a:ln>
        </p:spPr>
      </p:pic>
      <p:pic>
        <p:nvPicPr>
          <p:cNvPr id="166" name="Google Shape;166;p27"/>
          <p:cNvPicPr preferRelativeResize="0"/>
          <p:nvPr/>
        </p:nvPicPr>
        <p:blipFill rotWithShape="1">
          <a:blip r:embed="rId20">
            <a:alphaModFix/>
          </a:blip>
          <a:srcRect l="1154" r="7919"/>
          <a:stretch/>
        </p:blipFill>
        <p:spPr>
          <a:xfrm>
            <a:off x="2463460" y="3515293"/>
            <a:ext cx="1820508" cy="478000"/>
          </a:xfrm>
          <a:prstGeom prst="rect">
            <a:avLst/>
          </a:prstGeom>
          <a:noFill/>
          <a:ln>
            <a:noFill/>
          </a:ln>
        </p:spPr>
      </p:pic>
      <p:sp>
        <p:nvSpPr>
          <p:cNvPr id="167" name="Google Shape;167;p27"/>
          <p:cNvSpPr txBox="1"/>
          <p:nvPr/>
        </p:nvSpPr>
        <p:spPr>
          <a:xfrm>
            <a:off x="2030368" y="220970"/>
            <a:ext cx="6660300" cy="540000"/>
          </a:xfrm>
          <a:prstGeom prst="rect">
            <a:avLst/>
          </a:prstGeom>
          <a:noFill/>
          <a:ln>
            <a:noFill/>
          </a:ln>
        </p:spPr>
        <p:txBody>
          <a:bodyPr spcFirstLastPara="1" wrap="square" lIns="91425" tIns="45700" rIns="91425" bIns="45700" anchor="t" anchorCtr="0">
            <a:noAutofit/>
          </a:bodyPr>
          <a:lstStyle/>
          <a:p>
            <a:pPr marL="361950" marR="0" lvl="0" indent="-361950" algn="r" rtl="0">
              <a:lnSpc>
                <a:spcPct val="100000"/>
              </a:lnSpc>
              <a:spcBef>
                <a:spcPts val="0"/>
              </a:spcBef>
              <a:spcAft>
                <a:spcPts val="0"/>
              </a:spcAft>
              <a:buClr>
                <a:srgbClr val="19526C"/>
              </a:buClr>
              <a:buSzPts val="2400"/>
              <a:buFont typeface="Calibri"/>
              <a:buNone/>
            </a:pPr>
            <a:r>
              <a:rPr lang="en" sz="2400" b="1" i="0" u="none" strike="noStrike" cap="none">
                <a:solidFill>
                  <a:srgbClr val="19526C"/>
                </a:solidFill>
                <a:latin typeface="Calibri"/>
                <a:ea typeface="Calibri"/>
                <a:cs typeface="Calibri"/>
                <a:sym typeface="Calibri"/>
              </a:rPr>
              <a:t>OSPAR Contracting Parties </a:t>
            </a:r>
            <a:endParaRPr sz="2400" b="1" i="0" u="none" strike="noStrike" cap="none">
              <a:solidFill>
                <a:srgbClr val="19526C"/>
              </a:solidFill>
              <a:latin typeface="Calibri"/>
              <a:ea typeface="Calibri"/>
              <a:cs typeface="Calibri"/>
              <a:sym typeface="Calibri"/>
            </a:endParaRPr>
          </a:p>
        </p:txBody>
      </p:sp>
      <p:sp>
        <p:nvSpPr>
          <p:cNvPr id="168" name="Google Shape;168;p27"/>
          <p:cNvSpPr txBox="1"/>
          <p:nvPr/>
        </p:nvSpPr>
        <p:spPr>
          <a:xfrm rot="-5400000">
            <a:off x="-915087" y="37963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Calibri"/>
                <a:ea typeface="Calibri"/>
                <a:cs typeface="Calibri"/>
                <a:sym typeface="Calibri"/>
              </a:rPr>
              <a:t> #MarineLitter</a:t>
            </a:r>
            <a:endParaRPr sz="1400" b="0" i="0" u="none" strike="noStrike" cap="none">
              <a:solidFill>
                <a:srgbClr val="FFFFFF"/>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p28"/>
          <p:cNvPicPr preferRelativeResize="0"/>
          <p:nvPr/>
        </p:nvPicPr>
        <p:blipFill rotWithShape="1">
          <a:blip r:embed="rId3">
            <a:alphaModFix/>
          </a:blip>
          <a:srcRect/>
          <a:stretch/>
        </p:blipFill>
        <p:spPr>
          <a:xfrm rot="-5400000">
            <a:off x="-2307250" y="2307250"/>
            <a:ext cx="5143499" cy="529000"/>
          </a:xfrm>
          <a:prstGeom prst="rect">
            <a:avLst/>
          </a:prstGeom>
          <a:noFill/>
          <a:ln>
            <a:noFill/>
          </a:ln>
        </p:spPr>
      </p:pic>
      <p:sp>
        <p:nvSpPr>
          <p:cNvPr id="175" name="Google Shape;175;p28"/>
          <p:cNvSpPr txBox="1"/>
          <p:nvPr/>
        </p:nvSpPr>
        <p:spPr>
          <a:xfrm>
            <a:off x="641260" y="130680"/>
            <a:ext cx="6660300" cy="540000"/>
          </a:xfrm>
          <a:prstGeom prst="rect">
            <a:avLst/>
          </a:prstGeom>
          <a:noFill/>
          <a:ln>
            <a:noFill/>
          </a:ln>
        </p:spPr>
        <p:txBody>
          <a:bodyPr spcFirstLastPara="1" wrap="square" lIns="91425" tIns="45700" rIns="91425" bIns="45700" anchor="t" anchorCtr="0">
            <a:noAutofit/>
          </a:bodyPr>
          <a:lstStyle/>
          <a:p>
            <a:pPr marL="361950" marR="0" lvl="0" indent="-361950" algn="r" rtl="0">
              <a:lnSpc>
                <a:spcPct val="100000"/>
              </a:lnSpc>
              <a:spcBef>
                <a:spcPts val="0"/>
              </a:spcBef>
              <a:spcAft>
                <a:spcPts val="0"/>
              </a:spcAft>
              <a:buClr>
                <a:srgbClr val="19526C"/>
              </a:buClr>
              <a:buSzPts val="2400"/>
              <a:buFont typeface="Calibri"/>
              <a:buNone/>
            </a:pPr>
            <a:r>
              <a:rPr lang="en" sz="2400" b="1" i="0" u="none" strike="noStrike" cap="none">
                <a:solidFill>
                  <a:srgbClr val="19526C"/>
                </a:solidFill>
                <a:latin typeface="Calibri"/>
                <a:ea typeface="Calibri"/>
                <a:cs typeface="Calibri"/>
                <a:sym typeface="Calibri"/>
              </a:rPr>
              <a:t>Obligations under the OSPAR Convention</a:t>
            </a:r>
            <a:endParaRPr sz="1400" b="0" i="0" u="none" strike="noStrike" cap="none">
              <a:solidFill>
                <a:srgbClr val="000000"/>
              </a:solidFill>
              <a:latin typeface="Arial"/>
              <a:ea typeface="Arial"/>
              <a:cs typeface="Arial"/>
              <a:sym typeface="Arial"/>
            </a:endParaRPr>
          </a:p>
        </p:txBody>
      </p:sp>
      <p:sp>
        <p:nvSpPr>
          <p:cNvPr id="176" name="Google Shape;176;p28"/>
          <p:cNvSpPr txBox="1"/>
          <p:nvPr/>
        </p:nvSpPr>
        <p:spPr>
          <a:xfrm rot="-5400000">
            <a:off x="-915087" y="37963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Calibri"/>
                <a:ea typeface="Calibri"/>
                <a:cs typeface="Calibri"/>
                <a:sym typeface="Calibri"/>
              </a:rPr>
              <a:t>#MarineLitter</a:t>
            </a:r>
            <a:endParaRPr sz="1400" b="0" i="0" u="none" strike="noStrike" cap="none">
              <a:solidFill>
                <a:srgbClr val="FFFFFF"/>
              </a:solidFill>
              <a:latin typeface="Calibri"/>
              <a:ea typeface="Calibri"/>
              <a:cs typeface="Calibri"/>
              <a:sym typeface="Calibri"/>
            </a:endParaRPr>
          </a:p>
        </p:txBody>
      </p:sp>
      <p:sp>
        <p:nvSpPr>
          <p:cNvPr id="177" name="Google Shape;177;p28"/>
          <p:cNvSpPr txBox="1"/>
          <p:nvPr/>
        </p:nvSpPr>
        <p:spPr>
          <a:xfrm rot="5400000">
            <a:off x="8034525" y="4006219"/>
            <a:ext cx="17742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FFFFFF"/>
                </a:solidFill>
                <a:latin typeface="Calibri"/>
                <a:ea typeface="Calibri"/>
                <a:cs typeface="Calibri"/>
                <a:sym typeface="Calibri"/>
              </a:rPr>
              <a:t>Photo: Eleanor Partridge (Marine Photobank)</a:t>
            </a:r>
            <a:endParaRPr sz="900" b="0" i="0" u="none" strike="noStrike" cap="none">
              <a:solidFill>
                <a:srgbClr val="FFFFFF"/>
              </a:solidFill>
              <a:latin typeface="Calibri"/>
              <a:ea typeface="Calibri"/>
              <a:cs typeface="Calibri"/>
              <a:sym typeface="Calibri"/>
            </a:endParaRPr>
          </a:p>
        </p:txBody>
      </p:sp>
      <p:sp>
        <p:nvSpPr>
          <p:cNvPr id="178" name="Google Shape;178;p28"/>
          <p:cNvSpPr txBox="1"/>
          <p:nvPr/>
        </p:nvSpPr>
        <p:spPr>
          <a:xfrm>
            <a:off x="731505" y="819150"/>
            <a:ext cx="4394100" cy="4340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 sz="1800" b="1" i="0" u="none" strike="noStrike" cap="none">
                <a:solidFill>
                  <a:srgbClr val="333333"/>
                </a:solidFill>
                <a:latin typeface="Calibri"/>
                <a:ea typeface="Calibri"/>
                <a:cs typeface="Calibri"/>
                <a:sym typeface="Calibri"/>
              </a:rPr>
              <a:t>Articles 3</a:t>
            </a:r>
            <a:r>
              <a:rPr lang="en" sz="1800" b="0" i="0" u="none" strike="noStrike" cap="none">
                <a:solidFill>
                  <a:srgbClr val="333333"/>
                </a:solidFill>
                <a:latin typeface="Calibri"/>
                <a:ea typeface="Calibri"/>
                <a:cs typeface="Calibri"/>
                <a:sym typeface="Calibri"/>
              </a:rPr>
              <a:t> and </a:t>
            </a:r>
            <a:r>
              <a:rPr lang="en" sz="1800" b="1" i="0" u="none" strike="noStrike" cap="none">
                <a:solidFill>
                  <a:srgbClr val="333333"/>
                </a:solidFill>
                <a:latin typeface="Calibri"/>
                <a:ea typeface="Calibri"/>
                <a:cs typeface="Calibri"/>
                <a:sym typeface="Calibri"/>
              </a:rPr>
              <a:t>5</a:t>
            </a:r>
            <a:r>
              <a:rPr lang="en" sz="1800" b="0" i="0" u="none" strike="noStrike" cap="none">
                <a:solidFill>
                  <a:srgbClr val="333333"/>
                </a:solidFill>
                <a:latin typeface="Calibri"/>
                <a:ea typeface="Calibri"/>
                <a:cs typeface="Calibri"/>
                <a:sym typeface="Calibri"/>
              </a:rPr>
              <a:t> and </a:t>
            </a:r>
            <a:r>
              <a:rPr lang="en" sz="1800" b="1" i="0" u="none" strike="noStrike" cap="none">
                <a:solidFill>
                  <a:srgbClr val="333333"/>
                </a:solidFill>
                <a:latin typeface="Calibri"/>
                <a:ea typeface="Calibri"/>
                <a:cs typeface="Calibri"/>
                <a:sym typeface="Calibri"/>
              </a:rPr>
              <a:t>Annexes I and III</a:t>
            </a:r>
            <a:r>
              <a:rPr lang="en" sz="1800" b="0" i="0" u="none" strike="noStrike" cap="none">
                <a:solidFill>
                  <a:srgbClr val="333333"/>
                </a:solidFill>
                <a:latin typeface="Calibri"/>
                <a:ea typeface="Calibri"/>
                <a:cs typeface="Calibri"/>
                <a:sym typeface="Calibri"/>
              </a:rPr>
              <a:t> require Contracting Parties to take, individually and jointly, all possible steps to prevent and eliminate pollution from land-based and from offshore sources in accordance with the provisions of the Convention;</a:t>
            </a:r>
            <a:endParaRPr sz="1800" b="0" i="0" u="none" strike="noStrike" cap="none">
              <a:solidFill>
                <a:srgbClr val="333333"/>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333333"/>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Arial"/>
              <a:buNone/>
            </a:pPr>
            <a:r>
              <a:rPr lang="en" sz="1800" b="1" i="0" u="none" strike="noStrike" cap="none">
                <a:solidFill>
                  <a:srgbClr val="333333"/>
                </a:solidFill>
                <a:latin typeface="Calibri"/>
                <a:ea typeface="Calibri"/>
                <a:cs typeface="Calibri"/>
                <a:sym typeface="Calibri"/>
              </a:rPr>
              <a:t>Annex V </a:t>
            </a:r>
            <a:r>
              <a:rPr lang="en" sz="1800" b="0" i="0" u="none" strike="noStrike" cap="none">
                <a:solidFill>
                  <a:srgbClr val="333333"/>
                </a:solidFill>
                <a:latin typeface="Calibri"/>
                <a:ea typeface="Calibri"/>
                <a:cs typeface="Calibri"/>
                <a:sym typeface="Calibri"/>
              </a:rPr>
              <a:t>on the protection and conservation of the ecosystems and biological diversity of the maritime area makes it a duty of the OSPAR Commission to draw up programmes and measures for the control of the human activities identified by the application of the criteria in Appendix 3;</a:t>
            </a:r>
            <a:endParaRPr sz="1800" b="0" i="0" u="none" strike="noStrike" cap="none">
              <a:solidFill>
                <a:srgbClr val="333333"/>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333333"/>
              </a:solidFill>
              <a:latin typeface="Calibri"/>
              <a:ea typeface="Calibri"/>
              <a:cs typeface="Calibri"/>
              <a:sym typeface="Calibri"/>
            </a:endParaRPr>
          </a:p>
        </p:txBody>
      </p:sp>
      <p:sp>
        <p:nvSpPr>
          <p:cNvPr id="179" name="Google Shape;179;p28"/>
          <p:cNvSpPr txBox="1"/>
          <p:nvPr/>
        </p:nvSpPr>
        <p:spPr>
          <a:xfrm>
            <a:off x="7571050" y="4858819"/>
            <a:ext cx="1688100" cy="323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FFFFFF"/>
                </a:solidFill>
                <a:latin typeface="Calibri"/>
                <a:ea typeface="Calibri"/>
                <a:cs typeface="Calibri"/>
                <a:sym typeface="Calibri"/>
              </a:rPr>
              <a:t>Photo: Jan Fredrik Frantzen</a:t>
            </a:r>
            <a:endParaRPr sz="900" b="0" i="0" u="none" strike="noStrike" cap="none">
              <a:solidFill>
                <a:srgbClr val="FFFFFF"/>
              </a:solidFill>
              <a:latin typeface="Calibri"/>
              <a:ea typeface="Calibri"/>
              <a:cs typeface="Calibri"/>
              <a:sym typeface="Calibri"/>
            </a:endParaRPr>
          </a:p>
        </p:txBody>
      </p:sp>
      <p:pic>
        <p:nvPicPr>
          <p:cNvPr id="180" name="Google Shape;180;p28"/>
          <p:cNvPicPr preferRelativeResize="0"/>
          <p:nvPr/>
        </p:nvPicPr>
        <p:blipFill>
          <a:blip r:embed="rId4">
            <a:alphaModFix/>
          </a:blip>
          <a:stretch>
            <a:fillRect/>
          </a:stretch>
        </p:blipFill>
        <p:spPr>
          <a:xfrm rot="-5400000">
            <a:off x="-557112" y="687637"/>
            <a:ext cx="1634751" cy="427174"/>
          </a:xfrm>
          <a:prstGeom prst="rect">
            <a:avLst/>
          </a:prstGeom>
          <a:noFill/>
          <a:ln>
            <a:noFill/>
          </a:ln>
        </p:spPr>
      </p:pic>
      <p:pic>
        <p:nvPicPr>
          <p:cNvPr id="181" name="Google Shape;181;p28"/>
          <p:cNvPicPr preferRelativeResize="0"/>
          <p:nvPr/>
        </p:nvPicPr>
        <p:blipFill>
          <a:blip r:embed="rId5">
            <a:alphaModFix/>
          </a:blip>
          <a:stretch>
            <a:fillRect/>
          </a:stretch>
        </p:blipFill>
        <p:spPr>
          <a:xfrm>
            <a:off x="5384025" y="667720"/>
            <a:ext cx="3483975" cy="4267306"/>
          </a:xfrm>
          <a:prstGeom prst="rect">
            <a:avLst/>
          </a:prstGeom>
          <a:noFill/>
          <a:ln>
            <a:noFill/>
          </a:ln>
        </p:spPr>
      </p:pic>
      <p:sp>
        <p:nvSpPr>
          <p:cNvPr id="182" name="Google Shape;182;p28"/>
          <p:cNvSpPr txBox="1"/>
          <p:nvPr/>
        </p:nvSpPr>
        <p:spPr>
          <a:xfrm>
            <a:off x="5868000" y="4874125"/>
            <a:ext cx="3000000" cy="2925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700">
                <a:solidFill>
                  <a:srgbClr val="222222"/>
                </a:solidFill>
                <a:highlight>
                  <a:srgbClr val="FFFFFF"/>
                </a:highlight>
                <a:latin typeface="Calibri"/>
                <a:ea typeface="Calibri"/>
                <a:cs typeface="Calibri"/>
                <a:sym typeface="Calibri"/>
              </a:rPr>
              <a:t>© Florina Lachmann</a:t>
            </a:r>
            <a:endParaRPr sz="7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29"/>
          <p:cNvPicPr preferRelativeResize="0"/>
          <p:nvPr/>
        </p:nvPicPr>
        <p:blipFill rotWithShape="1">
          <a:blip r:embed="rId3">
            <a:alphaModFix/>
          </a:blip>
          <a:srcRect/>
          <a:stretch/>
        </p:blipFill>
        <p:spPr>
          <a:xfrm rot="-5400000">
            <a:off x="-2429053" y="2429056"/>
            <a:ext cx="5143499" cy="285390"/>
          </a:xfrm>
          <a:prstGeom prst="rect">
            <a:avLst/>
          </a:prstGeom>
          <a:noFill/>
          <a:ln>
            <a:noFill/>
          </a:ln>
        </p:spPr>
      </p:pic>
      <p:sp>
        <p:nvSpPr>
          <p:cNvPr id="189" name="Google Shape;189;p29"/>
          <p:cNvSpPr txBox="1"/>
          <p:nvPr/>
        </p:nvSpPr>
        <p:spPr>
          <a:xfrm>
            <a:off x="4792675" y="636800"/>
            <a:ext cx="3829200" cy="540000"/>
          </a:xfrm>
          <a:prstGeom prst="rect">
            <a:avLst/>
          </a:prstGeom>
          <a:noFill/>
          <a:ln>
            <a:noFill/>
          </a:ln>
        </p:spPr>
        <p:txBody>
          <a:bodyPr spcFirstLastPara="1" wrap="square" lIns="91425" tIns="45700" rIns="91425" bIns="45700" anchor="t" anchorCtr="0">
            <a:noAutofit/>
          </a:bodyPr>
          <a:lstStyle/>
          <a:p>
            <a:pPr marL="361950" marR="0" lvl="0" indent="-361950" algn="l" rtl="0">
              <a:lnSpc>
                <a:spcPct val="100000"/>
              </a:lnSpc>
              <a:spcBef>
                <a:spcPts val="0"/>
              </a:spcBef>
              <a:spcAft>
                <a:spcPts val="0"/>
              </a:spcAft>
              <a:buClr>
                <a:srgbClr val="19526C"/>
              </a:buClr>
              <a:buSzPts val="2400"/>
              <a:buFont typeface="Calibri"/>
              <a:buNone/>
            </a:pPr>
            <a:r>
              <a:rPr lang="en" sz="2400" b="1">
                <a:solidFill>
                  <a:srgbClr val="19526C"/>
                </a:solidFill>
                <a:latin typeface="Calibri"/>
                <a:ea typeface="Calibri"/>
                <a:cs typeface="Calibri"/>
                <a:sym typeface="Calibri"/>
              </a:rPr>
              <a:t>NEAES 2030</a:t>
            </a:r>
            <a:endParaRPr sz="2400" b="1">
              <a:solidFill>
                <a:srgbClr val="19526C"/>
              </a:solidFill>
              <a:latin typeface="Calibri"/>
              <a:ea typeface="Calibri"/>
              <a:cs typeface="Calibri"/>
              <a:sym typeface="Calibri"/>
            </a:endParaRPr>
          </a:p>
          <a:p>
            <a:pPr marL="361950" marR="0" lvl="0" indent="-361950" algn="l" rtl="0">
              <a:lnSpc>
                <a:spcPct val="100000"/>
              </a:lnSpc>
              <a:spcBef>
                <a:spcPts val="0"/>
              </a:spcBef>
              <a:spcAft>
                <a:spcPts val="0"/>
              </a:spcAft>
              <a:buClr>
                <a:srgbClr val="19526C"/>
              </a:buClr>
              <a:buSzPts val="2400"/>
              <a:buFont typeface="Calibri"/>
              <a:buNone/>
            </a:pPr>
            <a:r>
              <a:rPr lang="en" sz="2400" b="1">
                <a:solidFill>
                  <a:srgbClr val="19526C"/>
                </a:solidFill>
                <a:latin typeface="Calibri"/>
                <a:ea typeface="Calibri"/>
                <a:cs typeface="Calibri"/>
                <a:sym typeface="Calibri"/>
              </a:rPr>
              <a:t>Strategic Objective 4 </a:t>
            </a:r>
            <a:r>
              <a:rPr lang="en" sz="2400" b="1" i="0" u="none" strike="noStrike" cap="none">
                <a:solidFill>
                  <a:srgbClr val="19526C"/>
                </a:solidFill>
                <a:latin typeface="Calibri"/>
                <a:ea typeface="Calibri"/>
                <a:cs typeface="Calibri"/>
                <a:sym typeface="Calibri"/>
              </a:rPr>
              <a:t> </a:t>
            </a:r>
            <a:endParaRPr sz="2400" b="1" i="0" u="none" strike="noStrike" cap="none">
              <a:solidFill>
                <a:srgbClr val="19526C"/>
              </a:solidFill>
              <a:latin typeface="Calibri"/>
              <a:ea typeface="Calibri"/>
              <a:cs typeface="Calibri"/>
              <a:sym typeface="Calibri"/>
            </a:endParaRPr>
          </a:p>
        </p:txBody>
      </p:sp>
      <p:pic>
        <p:nvPicPr>
          <p:cNvPr id="190" name="Google Shape;190;p29"/>
          <p:cNvPicPr preferRelativeResize="0"/>
          <p:nvPr/>
        </p:nvPicPr>
        <p:blipFill rotWithShape="1">
          <a:blip r:embed="rId4">
            <a:alphaModFix/>
          </a:blip>
          <a:srcRect l="12898" r="11981"/>
          <a:stretch/>
        </p:blipFill>
        <p:spPr>
          <a:xfrm>
            <a:off x="507400" y="178475"/>
            <a:ext cx="3910575" cy="4660225"/>
          </a:xfrm>
          <a:prstGeom prst="rect">
            <a:avLst/>
          </a:prstGeom>
          <a:noFill/>
          <a:ln>
            <a:noFill/>
          </a:ln>
        </p:spPr>
      </p:pic>
      <p:sp>
        <p:nvSpPr>
          <p:cNvPr id="191" name="Google Shape;191;p29"/>
          <p:cNvSpPr txBox="1"/>
          <p:nvPr/>
        </p:nvSpPr>
        <p:spPr>
          <a:xfrm>
            <a:off x="4817900" y="1402025"/>
            <a:ext cx="3780600" cy="3263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 sz="2000">
                <a:solidFill>
                  <a:schemeClr val="dk1"/>
                </a:solidFill>
                <a:latin typeface="Calibri"/>
                <a:ea typeface="Calibri"/>
                <a:cs typeface="Calibri"/>
                <a:sym typeface="Calibri"/>
              </a:rPr>
              <a:t>Prevent inputs of and significantly reduce marine litter, including microplastics, in the marine environment to reach levels that do not cause adverse impacts to the marine and coastal environment with the ultimate aim of eliminating inputs of litter.</a:t>
            </a:r>
            <a:endParaRPr sz="20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0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 sz="2000">
                <a:solidFill>
                  <a:schemeClr val="dk1"/>
                </a:solidFill>
                <a:latin typeface="Calibri"/>
                <a:ea typeface="Calibri"/>
                <a:cs typeface="Calibri"/>
                <a:sym typeface="Calibri"/>
              </a:rPr>
              <a:t>8 Operational Objectives</a:t>
            </a:r>
            <a:endParaRPr sz="2000">
              <a:solidFill>
                <a:schemeClr val="dk1"/>
              </a:solidFill>
              <a:latin typeface="Calibri"/>
              <a:ea typeface="Calibri"/>
              <a:cs typeface="Calibri"/>
              <a:sym typeface="Calibri"/>
            </a:endParaRPr>
          </a:p>
        </p:txBody>
      </p:sp>
      <p:sp>
        <p:nvSpPr>
          <p:cNvPr id="192" name="Google Shape;192;p29"/>
          <p:cNvSpPr txBox="1"/>
          <p:nvPr/>
        </p:nvSpPr>
        <p:spPr>
          <a:xfrm rot="-5400000">
            <a:off x="-962662" y="3780844"/>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a:solidFill>
                  <a:srgbClr val="FFFFFF"/>
                </a:solidFill>
                <a:latin typeface="Calibri"/>
                <a:ea typeface="Calibri"/>
                <a:cs typeface="Calibri"/>
                <a:sym typeface="Calibri"/>
              </a:rPr>
              <a:t>#MLRAP2</a:t>
            </a:r>
            <a:endParaRPr sz="1400" b="0" i="0" u="none" strike="noStrike" cap="none">
              <a:solidFill>
                <a:srgbClr val="FFFFFF"/>
              </a:solidFill>
              <a:latin typeface="Calibri"/>
              <a:ea typeface="Calibri"/>
              <a:cs typeface="Calibri"/>
              <a:sym typeface="Calibri"/>
            </a:endParaRPr>
          </a:p>
        </p:txBody>
      </p:sp>
      <p:sp>
        <p:nvSpPr>
          <p:cNvPr id="193" name="Google Shape;193;p29"/>
          <p:cNvSpPr txBox="1"/>
          <p:nvPr/>
        </p:nvSpPr>
        <p:spPr>
          <a:xfrm>
            <a:off x="1417975" y="4793800"/>
            <a:ext cx="3000000" cy="2925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700">
                <a:solidFill>
                  <a:srgbClr val="222222"/>
                </a:solidFill>
                <a:latin typeface="Calibri"/>
                <a:ea typeface="Calibri"/>
                <a:cs typeface="Calibri"/>
                <a:sym typeface="Calibri"/>
              </a:rPr>
              <a:t> </a:t>
            </a:r>
            <a:r>
              <a:rPr lang="en" sz="700">
                <a:solidFill>
                  <a:srgbClr val="222222"/>
                </a:solidFill>
                <a:highlight>
                  <a:srgbClr val="FFFFFF"/>
                </a:highlight>
                <a:latin typeface="Calibri"/>
                <a:ea typeface="Calibri"/>
                <a:cs typeface="Calibri"/>
                <a:sym typeface="Calibri"/>
              </a:rPr>
              <a:t>© Bo Eide</a:t>
            </a:r>
            <a:endParaRPr sz="70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7">
          <a:extLst>
            <a:ext uri="{FF2B5EF4-FFF2-40B4-BE49-F238E27FC236}">
              <a16:creationId xmlns:a16="http://schemas.microsoft.com/office/drawing/2014/main" id="{D6C5C8C2-3A7B-69AA-F97F-95F679FEE6D9}"/>
            </a:ext>
          </a:extLst>
        </p:cNvPr>
        <p:cNvGrpSpPr/>
        <p:nvPr/>
      </p:nvGrpSpPr>
      <p:grpSpPr>
        <a:xfrm>
          <a:off x="0" y="0"/>
          <a:ext cx="0" cy="0"/>
          <a:chOff x="0" y="0"/>
          <a:chExt cx="0" cy="0"/>
        </a:xfrm>
      </p:grpSpPr>
      <p:pic>
        <p:nvPicPr>
          <p:cNvPr id="188" name="Google Shape;188;p29">
            <a:extLst>
              <a:ext uri="{FF2B5EF4-FFF2-40B4-BE49-F238E27FC236}">
                <a16:creationId xmlns:a16="http://schemas.microsoft.com/office/drawing/2014/main" id="{765697A2-2480-74F5-B12C-F1AB911A819D}"/>
              </a:ext>
            </a:extLst>
          </p:cNvPr>
          <p:cNvPicPr preferRelativeResize="0"/>
          <p:nvPr/>
        </p:nvPicPr>
        <p:blipFill rotWithShape="1">
          <a:blip r:embed="rId3">
            <a:alphaModFix/>
          </a:blip>
          <a:srcRect/>
          <a:stretch/>
        </p:blipFill>
        <p:spPr>
          <a:xfrm rot="-5400000">
            <a:off x="-2429053" y="2429056"/>
            <a:ext cx="5143499" cy="285390"/>
          </a:xfrm>
          <a:prstGeom prst="rect">
            <a:avLst/>
          </a:prstGeom>
          <a:noFill/>
          <a:ln>
            <a:noFill/>
          </a:ln>
        </p:spPr>
      </p:pic>
      <p:sp>
        <p:nvSpPr>
          <p:cNvPr id="189" name="Google Shape;189;p29">
            <a:extLst>
              <a:ext uri="{FF2B5EF4-FFF2-40B4-BE49-F238E27FC236}">
                <a16:creationId xmlns:a16="http://schemas.microsoft.com/office/drawing/2014/main" id="{DD559DB0-E3F8-00DA-A3EF-F82ED4819B6F}"/>
              </a:ext>
            </a:extLst>
          </p:cNvPr>
          <p:cNvSpPr txBox="1"/>
          <p:nvPr/>
        </p:nvSpPr>
        <p:spPr>
          <a:xfrm>
            <a:off x="4792675" y="636800"/>
            <a:ext cx="3829200" cy="540000"/>
          </a:xfrm>
          <a:prstGeom prst="rect">
            <a:avLst/>
          </a:prstGeom>
          <a:noFill/>
          <a:ln>
            <a:noFill/>
          </a:ln>
        </p:spPr>
        <p:txBody>
          <a:bodyPr spcFirstLastPara="1" wrap="square" lIns="91425" tIns="45700" rIns="91425" bIns="45700" anchor="t" anchorCtr="0">
            <a:noAutofit/>
          </a:bodyPr>
          <a:lstStyle/>
          <a:p>
            <a:pPr marL="361950" marR="0" lvl="0" indent="-361950" algn="l" rtl="0">
              <a:lnSpc>
                <a:spcPct val="100000"/>
              </a:lnSpc>
              <a:spcBef>
                <a:spcPts val="0"/>
              </a:spcBef>
              <a:spcAft>
                <a:spcPts val="0"/>
              </a:spcAft>
              <a:buClr>
                <a:srgbClr val="19526C"/>
              </a:buClr>
              <a:buSzPts val="2400"/>
              <a:buFont typeface="Calibri"/>
              <a:buNone/>
            </a:pPr>
            <a:r>
              <a:rPr lang="en" sz="2400" b="1">
                <a:solidFill>
                  <a:srgbClr val="19526C"/>
                </a:solidFill>
                <a:latin typeface="Calibri"/>
                <a:ea typeface="Calibri"/>
                <a:cs typeface="Calibri"/>
                <a:sym typeface="Calibri"/>
              </a:rPr>
              <a:t>NEAES 2030</a:t>
            </a:r>
            <a:endParaRPr sz="2400" b="1">
              <a:solidFill>
                <a:srgbClr val="19526C"/>
              </a:solidFill>
              <a:latin typeface="Calibri"/>
              <a:ea typeface="Calibri"/>
              <a:cs typeface="Calibri"/>
              <a:sym typeface="Calibri"/>
            </a:endParaRPr>
          </a:p>
          <a:p>
            <a:pPr marL="361950" marR="0" lvl="0" indent="-361950" algn="l" rtl="0">
              <a:lnSpc>
                <a:spcPct val="100000"/>
              </a:lnSpc>
              <a:spcBef>
                <a:spcPts val="0"/>
              </a:spcBef>
              <a:spcAft>
                <a:spcPts val="0"/>
              </a:spcAft>
              <a:buClr>
                <a:srgbClr val="19526C"/>
              </a:buClr>
              <a:buSzPts val="2400"/>
              <a:buFont typeface="Calibri"/>
              <a:buNone/>
            </a:pPr>
            <a:r>
              <a:rPr lang="en" sz="2400" b="1">
                <a:solidFill>
                  <a:srgbClr val="19526C"/>
                </a:solidFill>
                <a:latin typeface="Calibri"/>
                <a:ea typeface="Calibri"/>
                <a:cs typeface="Calibri"/>
                <a:sym typeface="Calibri"/>
              </a:rPr>
              <a:t>Strategic Objective 4 </a:t>
            </a:r>
            <a:r>
              <a:rPr lang="en" sz="2400" b="1" i="0" u="none" strike="noStrike" cap="none">
                <a:solidFill>
                  <a:srgbClr val="19526C"/>
                </a:solidFill>
                <a:latin typeface="Calibri"/>
                <a:ea typeface="Calibri"/>
                <a:cs typeface="Calibri"/>
                <a:sym typeface="Calibri"/>
              </a:rPr>
              <a:t> </a:t>
            </a:r>
            <a:endParaRPr sz="2400" b="1" i="0" u="none" strike="noStrike" cap="none">
              <a:solidFill>
                <a:srgbClr val="19526C"/>
              </a:solidFill>
              <a:latin typeface="Calibri"/>
              <a:ea typeface="Calibri"/>
              <a:cs typeface="Calibri"/>
              <a:sym typeface="Calibri"/>
            </a:endParaRPr>
          </a:p>
        </p:txBody>
      </p:sp>
      <p:pic>
        <p:nvPicPr>
          <p:cNvPr id="190" name="Google Shape;190;p29">
            <a:extLst>
              <a:ext uri="{FF2B5EF4-FFF2-40B4-BE49-F238E27FC236}">
                <a16:creationId xmlns:a16="http://schemas.microsoft.com/office/drawing/2014/main" id="{1D732E9D-4D14-B337-6765-2B66E82A9E9C}"/>
              </a:ext>
            </a:extLst>
          </p:cNvPr>
          <p:cNvPicPr preferRelativeResize="0"/>
          <p:nvPr/>
        </p:nvPicPr>
        <p:blipFill rotWithShape="1">
          <a:blip r:embed="rId4">
            <a:alphaModFix/>
          </a:blip>
          <a:srcRect l="12898" r="11981"/>
          <a:stretch/>
        </p:blipFill>
        <p:spPr>
          <a:xfrm>
            <a:off x="507400" y="178475"/>
            <a:ext cx="3910575" cy="4660225"/>
          </a:xfrm>
          <a:prstGeom prst="rect">
            <a:avLst/>
          </a:prstGeom>
          <a:noFill/>
          <a:ln>
            <a:noFill/>
          </a:ln>
        </p:spPr>
      </p:pic>
      <p:sp>
        <p:nvSpPr>
          <p:cNvPr id="191" name="Google Shape;191;p29">
            <a:extLst>
              <a:ext uri="{FF2B5EF4-FFF2-40B4-BE49-F238E27FC236}">
                <a16:creationId xmlns:a16="http://schemas.microsoft.com/office/drawing/2014/main" id="{276302C1-4042-DD74-16A1-0A218B4F2C76}"/>
              </a:ext>
            </a:extLst>
          </p:cNvPr>
          <p:cNvSpPr txBox="1"/>
          <p:nvPr/>
        </p:nvSpPr>
        <p:spPr>
          <a:xfrm>
            <a:off x="4417975" y="1402025"/>
            <a:ext cx="4726025" cy="3570178"/>
          </a:xfrm>
          <a:prstGeom prst="rect">
            <a:avLst/>
          </a:prstGeom>
          <a:noFill/>
          <a:ln>
            <a:noFill/>
          </a:ln>
        </p:spPr>
        <p:txBody>
          <a:bodyPr spcFirstLastPara="1" wrap="square" lIns="91425" tIns="91425" rIns="91425" bIns="91425" anchor="t" anchorCtr="0">
            <a:spAutoFit/>
          </a:bodyPr>
          <a:lstStyle/>
          <a:p>
            <a:pPr fontAlgn="base"/>
            <a:r>
              <a:rPr lang="en-US" sz="2000">
                <a:solidFill>
                  <a:schemeClr val="dk1"/>
                </a:solidFill>
                <a:latin typeface="Calibri"/>
                <a:ea typeface="Calibri"/>
                <a:cs typeface="Calibri"/>
              </a:rPr>
              <a:t>OSPAR has agreed two targets for reducing marine litter:</a:t>
            </a:r>
          </a:p>
          <a:p>
            <a:pPr fontAlgn="base"/>
            <a:endParaRPr lang="en-US" sz="2000">
              <a:solidFill>
                <a:schemeClr val="dk1"/>
              </a:solidFill>
              <a:latin typeface="Calibri"/>
              <a:ea typeface="Calibri"/>
              <a:cs typeface="Calibri"/>
            </a:endParaRPr>
          </a:p>
          <a:p>
            <a:pPr marL="342900" indent="-342900" fontAlgn="base">
              <a:buFont typeface="Arial" panose="020B0604020202020204" pitchFamily="34" charset="0"/>
              <a:buChar char="•"/>
            </a:pPr>
            <a:r>
              <a:rPr lang="en-US" sz="2000">
                <a:solidFill>
                  <a:schemeClr val="dk1"/>
                </a:solidFill>
                <a:latin typeface="Calibri"/>
                <a:ea typeface="Calibri"/>
                <a:cs typeface="Calibri"/>
              </a:rPr>
              <a:t>to reduce commonly found single-use plastic items and maritime-related plastic items on beaches by 50% by 2025 and by 75% by 2030, compared to a 2016 baseline; and</a:t>
            </a:r>
          </a:p>
          <a:p>
            <a:pPr marL="342900" indent="-342900" fontAlgn="base">
              <a:buFont typeface="Arial" panose="020B0604020202020204" pitchFamily="34" charset="0"/>
              <a:buChar char="•"/>
            </a:pPr>
            <a:r>
              <a:rPr lang="en-US" sz="2000">
                <a:solidFill>
                  <a:schemeClr val="dk1"/>
                </a:solidFill>
                <a:latin typeface="Calibri"/>
                <a:ea typeface="Calibri"/>
                <a:cs typeface="Calibri"/>
              </a:rPr>
              <a:t>a 70% reduction in the prevalence of all marine litter on beaches by 2030.</a:t>
            </a:r>
          </a:p>
          <a:p>
            <a:pPr marL="0" marR="0" lvl="0" indent="0" algn="l" rtl="0">
              <a:lnSpc>
                <a:spcPct val="100000"/>
              </a:lnSpc>
              <a:spcBef>
                <a:spcPts val="0"/>
              </a:spcBef>
              <a:spcAft>
                <a:spcPts val="0"/>
              </a:spcAft>
              <a:buClr>
                <a:srgbClr val="000000"/>
              </a:buClr>
              <a:buSzPts val="2400"/>
              <a:buFont typeface="Arial"/>
              <a:buNone/>
            </a:pPr>
            <a:endParaRPr lang="en-US" sz="2000">
              <a:solidFill>
                <a:schemeClr val="dk1"/>
              </a:solidFill>
              <a:latin typeface="Calibri"/>
              <a:ea typeface="Calibri"/>
              <a:cs typeface="Calibri"/>
              <a:sym typeface="Calibri"/>
            </a:endParaRPr>
          </a:p>
        </p:txBody>
      </p:sp>
      <p:sp>
        <p:nvSpPr>
          <p:cNvPr id="192" name="Google Shape;192;p29">
            <a:extLst>
              <a:ext uri="{FF2B5EF4-FFF2-40B4-BE49-F238E27FC236}">
                <a16:creationId xmlns:a16="http://schemas.microsoft.com/office/drawing/2014/main" id="{95D052FF-59A4-EFDA-3393-292D801729B7}"/>
              </a:ext>
            </a:extLst>
          </p:cNvPr>
          <p:cNvSpPr txBox="1"/>
          <p:nvPr/>
        </p:nvSpPr>
        <p:spPr>
          <a:xfrm rot="-5400000">
            <a:off x="-962662" y="3780844"/>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a:solidFill>
                  <a:srgbClr val="FFFFFF"/>
                </a:solidFill>
                <a:latin typeface="Calibri"/>
                <a:ea typeface="Calibri"/>
                <a:cs typeface="Calibri"/>
                <a:sym typeface="Calibri"/>
              </a:rPr>
              <a:t>#MLRAP2</a:t>
            </a:r>
            <a:endParaRPr sz="1400" b="0" i="0" u="none" strike="noStrike" cap="none">
              <a:solidFill>
                <a:srgbClr val="FFFFFF"/>
              </a:solidFill>
              <a:latin typeface="Calibri"/>
              <a:ea typeface="Calibri"/>
              <a:cs typeface="Calibri"/>
              <a:sym typeface="Calibri"/>
            </a:endParaRPr>
          </a:p>
        </p:txBody>
      </p:sp>
      <p:sp>
        <p:nvSpPr>
          <p:cNvPr id="193" name="Google Shape;193;p29">
            <a:extLst>
              <a:ext uri="{FF2B5EF4-FFF2-40B4-BE49-F238E27FC236}">
                <a16:creationId xmlns:a16="http://schemas.microsoft.com/office/drawing/2014/main" id="{9900649B-38E0-CED1-E474-2485BDB09AF8}"/>
              </a:ext>
            </a:extLst>
          </p:cNvPr>
          <p:cNvSpPr txBox="1"/>
          <p:nvPr/>
        </p:nvSpPr>
        <p:spPr>
          <a:xfrm>
            <a:off x="1417975" y="4793800"/>
            <a:ext cx="3000000" cy="2925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700">
                <a:solidFill>
                  <a:srgbClr val="222222"/>
                </a:solidFill>
                <a:latin typeface="Calibri"/>
                <a:ea typeface="Calibri"/>
                <a:cs typeface="Calibri"/>
                <a:sym typeface="Calibri"/>
              </a:rPr>
              <a:t> </a:t>
            </a:r>
            <a:r>
              <a:rPr lang="en" sz="700">
                <a:solidFill>
                  <a:srgbClr val="222222"/>
                </a:solidFill>
                <a:highlight>
                  <a:srgbClr val="FFFFFF"/>
                </a:highlight>
                <a:latin typeface="Calibri"/>
                <a:ea typeface="Calibri"/>
                <a:cs typeface="Calibri"/>
                <a:sym typeface="Calibri"/>
              </a:rPr>
              <a:t>© Bo Eide</a:t>
            </a:r>
            <a:endParaRPr sz="700">
              <a:latin typeface="Calibri"/>
              <a:ea typeface="Calibri"/>
              <a:cs typeface="Calibri"/>
              <a:sym typeface="Calibri"/>
            </a:endParaRPr>
          </a:p>
        </p:txBody>
      </p:sp>
    </p:spTree>
    <p:extLst>
      <p:ext uri="{BB962C8B-B14F-4D97-AF65-F5344CB8AC3E}">
        <p14:creationId xmlns:p14="http://schemas.microsoft.com/office/powerpoint/2010/main" val="4082154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29"/>
          <p:cNvPicPr preferRelativeResize="0"/>
          <p:nvPr/>
        </p:nvPicPr>
        <p:blipFill rotWithShape="1">
          <a:blip r:embed="rId3">
            <a:alphaModFix/>
          </a:blip>
          <a:srcRect/>
          <a:stretch/>
        </p:blipFill>
        <p:spPr>
          <a:xfrm rot="-5400000">
            <a:off x="-2429053" y="2429056"/>
            <a:ext cx="5143499" cy="285390"/>
          </a:xfrm>
          <a:prstGeom prst="rect">
            <a:avLst/>
          </a:prstGeom>
          <a:noFill/>
          <a:ln>
            <a:noFill/>
          </a:ln>
        </p:spPr>
      </p:pic>
      <p:sp>
        <p:nvSpPr>
          <p:cNvPr id="189" name="Google Shape;189;p29"/>
          <p:cNvSpPr txBox="1"/>
          <p:nvPr/>
        </p:nvSpPr>
        <p:spPr>
          <a:xfrm>
            <a:off x="602895" y="264661"/>
            <a:ext cx="7866287" cy="841126"/>
          </a:xfrm>
          <a:prstGeom prst="rect">
            <a:avLst/>
          </a:prstGeom>
          <a:noFill/>
          <a:ln>
            <a:noFill/>
          </a:ln>
        </p:spPr>
        <p:txBody>
          <a:bodyPr spcFirstLastPara="1" wrap="square" lIns="91425" tIns="45700" rIns="91425" bIns="45700" anchor="t" anchorCtr="0">
            <a:noAutofit/>
          </a:bodyPr>
          <a:lstStyle/>
          <a:p>
            <a:pPr marL="361950" marR="0" lvl="0" indent="-361950" rtl="0">
              <a:lnSpc>
                <a:spcPct val="100000"/>
              </a:lnSpc>
              <a:spcBef>
                <a:spcPts val="0"/>
              </a:spcBef>
              <a:spcAft>
                <a:spcPts val="0"/>
              </a:spcAft>
              <a:buClr>
                <a:srgbClr val="19526C"/>
              </a:buClr>
              <a:buSzPts val="2400"/>
              <a:buFont typeface="Calibri"/>
              <a:buNone/>
            </a:pPr>
            <a:r>
              <a:rPr lang="en-GB" sz="2400" b="1">
                <a:solidFill>
                  <a:srgbClr val="19526C"/>
                </a:solidFill>
                <a:latin typeface="Calibri"/>
                <a:ea typeface="Calibri"/>
                <a:cs typeface="Calibri"/>
                <a:sym typeface="Calibri"/>
              </a:rPr>
              <a:t>OSPAR’s Quality Status Report 2023</a:t>
            </a:r>
            <a:endParaRPr sz="2400" b="1" i="0" u="none" strike="noStrike" cap="none">
              <a:solidFill>
                <a:srgbClr val="19526C"/>
              </a:solidFill>
              <a:latin typeface="Calibri"/>
              <a:ea typeface="Calibri"/>
              <a:cs typeface="Calibri"/>
              <a:sym typeface="Calibri"/>
            </a:endParaRPr>
          </a:p>
        </p:txBody>
      </p:sp>
      <p:sp>
        <p:nvSpPr>
          <p:cNvPr id="192" name="Google Shape;192;p29"/>
          <p:cNvSpPr txBox="1"/>
          <p:nvPr/>
        </p:nvSpPr>
        <p:spPr>
          <a:xfrm rot="-5400000">
            <a:off x="-962662" y="3780844"/>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a:solidFill>
                  <a:srgbClr val="FFFFFF"/>
                </a:solidFill>
                <a:latin typeface="Calibri"/>
                <a:ea typeface="Calibri"/>
                <a:cs typeface="Calibri"/>
                <a:sym typeface="Calibri"/>
              </a:rPr>
              <a:t>#MLRAP2</a:t>
            </a:r>
            <a:endParaRPr sz="1400" b="0" i="0" u="none" strike="noStrike" cap="none">
              <a:solidFill>
                <a:srgbClr val="FFFFFF"/>
              </a:solidFill>
              <a:latin typeface="Calibri"/>
              <a:ea typeface="Calibri"/>
              <a:cs typeface="Calibri"/>
              <a:sym typeface="Calibri"/>
            </a:endParaRPr>
          </a:p>
        </p:txBody>
      </p:sp>
      <p:sp>
        <p:nvSpPr>
          <p:cNvPr id="7" name="AutoShape 4">
            <a:extLst>
              <a:ext uri="{FF2B5EF4-FFF2-40B4-BE49-F238E27FC236}">
                <a16:creationId xmlns:a16="http://schemas.microsoft.com/office/drawing/2014/main" id="{5014BE62-288D-FF55-6748-07B471D267AB}"/>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9">
            <a:extLst>
              <a:ext uri="{FF2B5EF4-FFF2-40B4-BE49-F238E27FC236}">
                <a16:creationId xmlns:a16="http://schemas.microsoft.com/office/drawing/2014/main" id="{0626048E-CF38-D63E-7936-433770965D6B}"/>
              </a:ext>
            </a:extLst>
          </p:cNvPr>
          <p:cNvPicPr>
            <a:picLocks noChangeAspect="1"/>
          </p:cNvPicPr>
          <p:nvPr/>
        </p:nvPicPr>
        <p:blipFill>
          <a:blip r:embed="rId4"/>
          <a:stretch>
            <a:fillRect/>
          </a:stretch>
        </p:blipFill>
        <p:spPr>
          <a:xfrm>
            <a:off x="5646255" y="146241"/>
            <a:ext cx="3308051" cy="4820752"/>
          </a:xfrm>
          <a:prstGeom prst="rect">
            <a:avLst/>
          </a:prstGeom>
        </p:spPr>
      </p:pic>
      <p:sp>
        <p:nvSpPr>
          <p:cNvPr id="11" name="Google Shape;191;p29">
            <a:extLst>
              <a:ext uri="{FF2B5EF4-FFF2-40B4-BE49-F238E27FC236}">
                <a16:creationId xmlns:a16="http://schemas.microsoft.com/office/drawing/2014/main" id="{D69FBA4E-88D3-B0D6-8575-A02817F4DE35}"/>
              </a:ext>
            </a:extLst>
          </p:cNvPr>
          <p:cNvSpPr txBox="1"/>
          <p:nvPr/>
        </p:nvSpPr>
        <p:spPr>
          <a:xfrm>
            <a:off x="602895" y="962379"/>
            <a:ext cx="4558235" cy="4031843"/>
          </a:xfrm>
          <a:prstGeom prst="rect">
            <a:avLst/>
          </a:prstGeom>
          <a:noFill/>
          <a:ln>
            <a:noFill/>
          </a:ln>
        </p:spPr>
        <p:txBody>
          <a:bodyPr spcFirstLastPara="1" wrap="square" lIns="91425" tIns="91425" rIns="91425" bIns="91425" anchor="t" anchorCtr="0">
            <a:spAutoFit/>
          </a:bodyPr>
          <a:lstStyle/>
          <a:p>
            <a:pPr marR="0" lvl="0" algn="l" rtl="0">
              <a:lnSpc>
                <a:spcPct val="100000"/>
              </a:lnSpc>
              <a:spcBef>
                <a:spcPts val="0"/>
              </a:spcBef>
              <a:spcAft>
                <a:spcPts val="1200"/>
              </a:spcAft>
              <a:buClr>
                <a:srgbClr val="000000"/>
              </a:buClr>
              <a:buSzPts val="2400"/>
            </a:pPr>
            <a:r>
              <a:rPr lang="en" sz="2000" b="1">
                <a:solidFill>
                  <a:schemeClr val="dk1"/>
                </a:solidFill>
                <a:latin typeface="Calibri"/>
                <a:ea typeface="Calibri"/>
                <a:cs typeface="Calibri"/>
                <a:sym typeface="Calibri"/>
              </a:rPr>
              <a:t>Marine Litter Thematic Assessment, builds on results of:</a:t>
            </a:r>
          </a:p>
          <a:p>
            <a:pPr marL="342900" marR="0" lvl="0" indent="-342900" algn="l" rtl="0">
              <a:lnSpc>
                <a:spcPct val="100000"/>
              </a:lnSpc>
              <a:spcBef>
                <a:spcPts val="0"/>
              </a:spcBef>
              <a:spcAft>
                <a:spcPts val="1200"/>
              </a:spcAft>
              <a:buClr>
                <a:srgbClr val="000000"/>
              </a:buClr>
              <a:buSzPts val="2400"/>
              <a:buFont typeface="Arial" panose="020B0604020202020204" pitchFamily="34" charset="0"/>
              <a:buChar char="•"/>
            </a:pPr>
            <a:r>
              <a:rPr lang="en" sz="2000">
                <a:solidFill>
                  <a:schemeClr val="dk1"/>
                </a:solidFill>
                <a:latin typeface="Calibri"/>
                <a:ea typeface="Calibri"/>
                <a:cs typeface="Calibri"/>
                <a:sym typeface="Calibri"/>
              </a:rPr>
              <a:t>OSPAR Beach Litter Assessment </a:t>
            </a:r>
          </a:p>
          <a:p>
            <a:pPr marL="342900" marR="0" lvl="0" indent="-342900" algn="l" rtl="0">
              <a:lnSpc>
                <a:spcPct val="100000"/>
              </a:lnSpc>
              <a:spcBef>
                <a:spcPts val="0"/>
              </a:spcBef>
              <a:spcAft>
                <a:spcPts val="1200"/>
              </a:spcAft>
              <a:buClr>
                <a:srgbClr val="000000"/>
              </a:buClr>
              <a:buSzPts val="2400"/>
              <a:buFont typeface="Arial" panose="020B0604020202020204" pitchFamily="34" charset="0"/>
              <a:buChar char="•"/>
            </a:pPr>
            <a:r>
              <a:rPr lang="en" sz="2000">
                <a:solidFill>
                  <a:schemeClr val="dk1"/>
                </a:solidFill>
                <a:latin typeface="Calibri"/>
                <a:ea typeface="Calibri"/>
                <a:cs typeface="Calibri"/>
                <a:sym typeface="Calibri"/>
              </a:rPr>
              <a:t>OSPAR Seafloor Litter Assessment</a:t>
            </a:r>
          </a:p>
          <a:p>
            <a:pPr marL="342900" marR="0" lvl="0" indent="-342900" algn="l" rtl="0">
              <a:lnSpc>
                <a:spcPct val="100000"/>
              </a:lnSpc>
              <a:spcBef>
                <a:spcPts val="0"/>
              </a:spcBef>
              <a:spcAft>
                <a:spcPts val="1200"/>
              </a:spcAft>
              <a:buClr>
                <a:srgbClr val="000000"/>
              </a:buClr>
              <a:buSzPts val="2400"/>
              <a:buFont typeface="Arial" panose="020B0604020202020204" pitchFamily="34" charset="0"/>
              <a:buChar char="•"/>
            </a:pPr>
            <a:r>
              <a:rPr lang="en" sz="2000">
                <a:solidFill>
                  <a:schemeClr val="dk1"/>
                </a:solidFill>
                <a:latin typeface="Calibri"/>
                <a:ea typeface="Calibri"/>
                <a:cs typeface="Calibri"/>
                <a:sym typeface="Calibri"/>
              </a:rPr>
              <a:t>OSPAR Floating Litter Assessment (Litter Ingested by Fulmars)</a:t>
            </a:r>
          </a:p>
          <a:p>
            <a:pPr marL="342900" marR="0" lvl="0" indent="-342900" algn="l" rtl="0">
              <a:lnSpc>
                <a:spcPct val="100000"/>
              </a:lnSpc>
              <a:spcBef>
                <a:spcPts val="0"/>
              </a:spcBef>
              <a:spcAft>
                <a:spcPts val="1200"/>
              </a:spcAft>
              <a:buClr>
                <a:srgbClr val="000000"/>
              </a:buClr>
              <a:buSzPts val="2400"/>
              <a:buFont typeface="Arial" panose="020B0604020202020204" pitchFamily="34" charset="0"/>
              <a:buChar char="•"/>
            </a:pPr>
            <a:r>
              <a:rPr lang="en-GB" sz="2000">
                <a:solidFill>
                  <a:schemeClr val="dk1"/>
                </a:solidFill>
                <a:latin typeface="Calibri"/>
                <a:ea typeface="Calibri"/>
                <a:cs typeface="Calibri"/>
                <a:sym typeface="Calibri"/>
              </a:rPr>
              <a:t>P</a:t>
            </a:r>
            <a:r>
              <a:rPr lang="en" sz="2000">
                <a:solidFill>
                  <a:schemeClr val="dk1"/>
                </a:solidFill>
                <a:latin typeface="Calibri"/>
                <a:ea typeface="Calibri"/>
                <a:cs typeface="Calibri"/>
                <a:sym typeface="Calibri"/>
              </a:rPr>
              <a:t>rovisional results from other OSPAR assessments (turtle entanglement and development of microplastics in sediment)</a:t>
            </a:r>
            <a:endParaRPr sz="20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29453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29"/>
          <p:cNvPicPr preferRelativeResize="0"/>
          <p:nvPr/>
        </p:nvPicPr>
        <p:blipFill rotWithShape="1">
          <a:blip r:embed="rId3">
            <a:alphaModFix/>
          </a:blip>
          <a:srcRect/>
          <a:stretch/>
        </p:blipFill>
        <p:spPr>
          <a:xfrm rot="-5400000">
            <a:off x="-2429053" y="2429056"/>
            <a:ext cx="5143499" cy="285390"/>
          </a:xfrm>
          <a:prstGeom prst="rect">
            <a:avLst/>
          </a:prstGeom>
          <a:noFill/>
          <a:ln>
            <a:noFill/>
          </a:ln>
        </p:spPr>
      </p:pic>
      <p:sp>
        <p:nvSpPr>
          <p:cNvPr id="189" name="Google Shape;189;p29"/>
          <p:cNvSpPr txBox="1"/>
          <p:nvPr/>
        </p:nvSpPr>
        <p:spPr>
          <a:xfrm>
            <a:off x="602895" y="264661"/>
            <a:ext cx="7866287" cy="841126"/>
          </a:xfrm>
          <a:prstGeom prst="rect">
            <a:avLst/>
          </a:prstGeom>
          <a:noFill/>
          <a:ln>
            <a:noFill/>
          </a:ln>
        </p:spPr>
        <p:txBody>
          <a:bodyPr spcFirstLastPara="1" wrap="square" lIns="91425" tIns="45700" rIns="91425" bIns="45700" anchor="t" anchorCtr="0">
            <a:noAutofit/>
          </a:bodyPr>
          <a:lstStyle/>
          <a:p>
            <a:pPr marL="361950" marR="0" lvl="0" indent="-361950" rtl="0">
              <a:lnSpc>
                <a:spcPct val="100000"/>
              </a:lnSpc>
              <a:spcBef>
                <a:spcPts val="0"/>
              </a:spcBef>
              <a:spcAft>
                <a:spcPts val="0"/>
              </a:spcAft>
              <a:buClr>
                <a:srgbClr val="19526C"/>
              </a:buClr>
              <a:buSzPts val="2400"/>
              <a:buFont typeface="Calibri"/>
              <a:buNone/>
            </a:pPr>
            <a:r>
              <a:rPr lang="en-GB" sz="2400" b="1">
                <a:solidFill>
                  <a:srgbClr val="19526C"/>
                </a:solidFill>
                <a:latin typeface="Calibri"/>
                <a:ea typeface="Calibri"/>
                <a:cs typeface="Calibri"/>
                <a:sym typeface="Calibri"/>
              </a:rPr>
              <a:t>OSPAR’s Beach Litter Assessment</a:t>
            </a:r>
            <a:endParaRPr sz="2400" b="1" i="0" u="none" strike="noStrike" cap="none">
              <a:solidFill>
                <a:srgbClr val="19526C"/>
              </a:solidFill>
              <a:latin typeface="Calibri"/>
              <a:ea typeface="Calibri"/>
              <a:cs typeface="Calibri"/>
              <a:sym typeface="Calibri"/>
            </a:endParaRPr>
          </a:p>
        </p:txBody>
      </p:sp>
      <p:sp>
        <p:nvSpPr>
          <p:cNvPr id="192" name="Google Shape;192;p29"/>
          <p:cNvSpPr txBox="1"/>
          <p:nvPr/>
        </p:nvSpPr>
        <p:spPr>
          <a:xfrm rot="-5400000">
            <a:off x="-962662" y="3780844"/>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a:solidFill>
                  <a:srgbClr val="FFFFFF"/>
                </a:solidFill>
                <a:latin typeface="Calibri"/>
                <a:ea typeface="Calibri"/>
                <a:cs typeface="Calibri"/>
                <a:sym typeface="Calibri"/>
              </a:rPr>
              <a:t>#MLRAP2</a:t>
            </a:r>
            <a:endParaRPr sz="1400" b="0" i="0" u="none" strike="noStrike" cap="none">
              <a:solidFill>
                <a:srgbClr val="FFFFFF"/>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FA179123-AEAA-EF2C-052B-6DCF76CF7755}"/>
              </a:ext>
            </a:extLst>
          </p:cNvPr>
          <p:cNvPicPr>
            <a:picLocks noChangeAspect="1"/>
          </p:cNvPicPr>
          <p:nvPr/>
        </p:nvPicPr>
        <p:blipFill>
          <a:blip r:embed="rId4"/>
          <a:stretch>
            <a:fillRect/>
          </a:stretch>
        </p:blipFill>
        <p:spPr>
          <a:xfrm>
            <a:off x="674818" y="779939"/>
            <a:ext cx="5003498" cy="3741475"/>
          </a:xfrm>
          <a:prstGeom prst="rect">
            <a:avLst/>
          </a:prstGeom>
        </p:spPr>
      </p:pic>
      <p:sp>
        <p:nvSpPr>
          <p:cNvPr id="5" name="TextBox 4">
            <a:extLst>
              <a:ext uri="{FF2B5EF4-FFF2-40B4-BE49-F238E27FC236}">
                <a16:creationId xmlns:a16="http://schemas.microsoft.com/office/drawing/2014/main" id="{34FCF974-A84C-EED2-16E8-13CB347F5156}"/>
              </a:ext>
            </a:extLst>
          </p:cNvPr>
          <p:cNvSpPr txBox="1"/>
          <p:nvPr/>
        </p:nvSpPr>
        <p:spPr>
          <a:xfrm>
            <a:off x="400201" y="4533838"/>
            <a:ext cx="8467352" cy="369332"/>
          </a:xfrm>
          <a:prstGeom prst="rect">
            <a:avLst/>
          </a:prstGeom>
          <a:noFill/>
        </p:spPr>
        <p:txBody>
          <a:bodyPr wrap="square">
            <a:spAutoFit/>
          </a:bodyPr>
          <a:lstStyle/>
          <a:p>
            <a:r>
              <a:rPr lang="en-US" sz="900" b="0" i="0">
                <a:solidFill>
                  <a:srgbClr val="818A91"/>
                </a:solidFill>
                <a:effectLst/>
                <a:latin typeface="Open Sans" panose="020B0606030504020204" pitchFamily="34" charset="0"/>
              </a:rPr>
              <a:t>Examples of litter collected during an OSPAR beach litter survey (bottom) (Litter collected on beach FR002, “Le </a:t>
            </a:r>
            <a:r>
              <a:rPr lang="en-US" sz="900" b="0" i="0" err="1">
                <a:solidFill>
                  <a:srgbClr val="818A91"/>
                </a:solidFill>
                <a:effectLst/>
                <a:latin typeface="Open Sans" panose="020B0606030504020204" pitchFamily="34" charset="0"/>
              </a:rPr>
              <a:t>Stang</a:t>
            </a:r>
            <a:r>
              <a:rPr lang="en-US" sz="900" b="0" i="0">
                <a:solidFill>
                  <a:srgbClr val="818A91"/>
                </a:solidFill>
                <a:effectLst/>
                <a:latin typeface="Open Sans" panose="020B0606030504020204" pitchFamily="34" charset="0"/>
              </a:rPr>
              <a:t>”, France, Bay of Biscay region, on 09/01/2020, photo by </a:t>
            </a:r>
            <a:r>
              <a:rPr lang="en-US" sz="900" b="0" i="0" err="1">
                <a:solidFill>
                  <a:srgbClr val="818A91"/>
                </a:solidFill>
                <a:effectLst/>
                <a:latin typeface="Open Sans" panose="020B0606030504020204" pitchFamily="34" charset="0"/>
              </a:rPr>
              <a:t>Cedre</a:t>
            </a:r>
            <a:r>
              <a:rPr lang="en-US" sz="900" b="0" i="0">
                <a:solidFill>
                  <a:srgbClr val="818A91"/>
                </a:solidFill>
                <a:effectLst/>
                <a:latin typeface="Open Sans" panose="020B0606030504020204" pitchFamily="34" charset="0"/>
              </a:rPr>
              <a:t>)</a:t>
            </a:r>
            <a:endParaRPr lang="en-GB" sz="900"/>
          </a:p>
        </p:txBody>
      </p:sp>
      <p:sp>
        <p:nvSpPr>
          <p:cNvPr id="2" name="Google Shape;191;p29">
            <a:extLst>
              <a:ext uri="{FF2B5EF4-FFF2-40B4-BE49-F238E27FC236}">
                <a16:creationId xmlns:a16="http://schemas.microsoft.com/office/drawing/2014/main" id="{E1CE60D1-F3FB-0F01-3DCB-76E1E9F209E5}"/>
              </a:ext>
            </a:extLst>
          </p:cNvPr>
          <p:cNvSpPr txBox="1"/>
          <p:nvPr/>
        </p:nvSpPr>
        <p:spPr>
          <a:xfrm>
            <a:off x="5808369" y="779939"/>
            <a:ext cx="3059183" cy="4108787"/>
          </a:xfrm>
          <a:prstGeom prst="rect">
            <a:avLst/>
          </a:prstGeom>
          <a:noFill/>
          <a:ln>
            <a:noFill/>
          </a:ln>
        </p:spPr>
        <p:txBody>
          <a:bodyPr spcFirstLastPara="1" wrap="square" lIns="91425" tIns="91425" rIns="91425" bIns="91425" anchor="t" anchorCtr="0">
            <a:spAutoFit/>
          </a:bodyPr>
          <a:lstStyle/>
          <a:p>
            <a:pPr marL="342900" marR="0" lvl="0" indent="-342900" algn="l" rtl="0">
              <a:lnSpc>
                <a:spcPct val="100000"/>
              </a:lnSpc>
              <a:spcBef>
                <a:spcPts val="0"/>
              </a:spcBef>
              <a:spcAft>
                <a:spcPts val="600"/>
              </a:spcAft>
              <a:buClr>
                <a:srgbClr val="000000"/>
              </a:buClr>
              <a:buSzPts val="2400"/>
              <a:buFont typeface="Arial" panose="020B0604020202020204" pitchFamily="34" charset="0"/>
              <a:buChar char="•"/>
            </a:pPr>
            <a:r>
              <a:rPr lang="en-GB" sz="2000">
                <a:solidFill>
                  <a:schemeClr val="dk1"/>
                </a:solidFill>
                <a:latin typeface="Calibri"/>
                <a:ea typeface="Calibri"/>
                <a:cs typeface="Calibri"/>
                <a:sym typeface="Calibri"/>
              </a:rPr>
              <a:t>Plastic is predominant in all OSPAR Regions</a:t>
            </a:r>
          </a:p>
          <a:p>
            <a:pPr marL="342900" marR="0" lvl="0" indent="-342900" algn="l" rtl="0">
              <a:lnSpc>
                <a:spcPct val="100000"/>
              </a:lnSpc>
              <a:spcBef>
                <a:spcPts val="0"/>
              </a:spcBef>
              <a:spcAft>
                <a:spcPts val="600"/>
              </a:spcAft>
              <a:buClr>
                <a:srgbClr val="000000"/>
              </a:buClr>
              <a:buSzPts val="2400"/>
              <a:buFont typeface="Arial" panose="020B0604020202020204" pitchFamily="34" charset="0"/>
              <a:buChar char="•"/>
            </a:pPr>
            <a:r>
              <a:rPr lang="en-GB" sz="2000">
                <a:solidFill>
                  <a:schemeClr val="dk1"/>
                </a:solidFill>
                <a:latin typeface="Calibri"/>
                <a:ea typeface="Calibri"/>
                <a:cs typeface="Calibri"/>
                <a:sym typeface="Calibri"/>
              </a:rPr>
              <a:t>Of the top 15 beach litter items recorded, 4 belong to the maritime related group</a:t>
            </a:r>
          </a:p>
          <a:p>
            <a:pPr marL="342900" marR="0" lvl="0" indent="-342900" algn="l" rtl="0">
              <a:lnSpc>
                <a:spcPct val="100000"/>
              </a:lnSpc>
              <a:spcBef>
                <a:spcPts val="0"/>
              </a:spcBef>
              <a:spcAft>
                <a:spcPts val="600"/>
              </a:spcAft>
              <a:buClr>
                <a:srgbClr val="000000"/>
              </a:buClr>
              <a:buSzPts val="2400"/>
              <a:buFont typeface="Arial" panose="020B0604020202020204" pitchFamily="34" charset="0"/>
              <a:buChar char="•"/>
            </a:pPr>
            <a:r>
              <a:rPr lang="en-US" sz="2000">
                <a:solidFill>
                  <a:schemeClr val="dk1"/>
                </a:solidFill>
                <a:latin typeface="Calibri"/>
                <a:ea typeface="Calibri"/>
                <a:cs typeface="Calibri"/>
                <a:sym typeface="Calibri"/>
              </a:rPr>
              <a:t>Significant decreasing trends for total counts of litter and plastics were observed in all regions </a:t>
            </a:r>
            <a:r>
              <a:rPr lang="en-GB" sz="2000">
                <a:solidFill>
                  <a:schemeClr val="dk1"/>
                </a:solidFill>
                <a:latin typeface="Calibri"/>
                <a:ea typeface="Calibri"/>
                <a:cs typeface="Calibri"/>
                <a:sym typeface="Calibri"/>
              </a:rPr>
              <a:t> </a:t>
            </a:r>
          </a:p>
          <a:p>
            <a:pPr marL="0" marR="0" lvl="0" indent="0" algn="l" rtl="0">
              <a:lnSpc>
                <a:spcPct val="100000"/>
              </a:lnSpc>
              <a:spcBef>
                <a:spcPts val="0"/>
              </a:spcBef>
              <a:spcAft>
                <a:spcPts val="0"/>
              </a:spcAft>
              <a:buClr>
                <a:srgbClr val="000000"/>
              </a:buClr>
              <a:buSzPts val="2400"/>
              <a:buFont typeface="Arial"/>
              <a:buNone/>
            </a:pPr>
            <a:endParaRPr sz="20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978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29"/>
          <p:cNvPicPr preferRelativeResize="0"/>
          <p:nvPr/>
        </p:nvPicPr>
        <p:blipFill rotWithShape="1">
          <a:blip r:embed="rId3">
            <a:alphaModFix/>
          </a:blip>
          <a:srcRect/>
          <a:stretch/>
        </p:blipFill>
        <p:spPr>
          <a:xfrm rot="-5400000">
            <a:off x="-2429053" y="2429056"/>
            <a:ext cx="5143499" cy="285390"/>
          </a:xfrm>
          <a:prstGeom prst="rect">
            <a:avLst/>
          </a:prstGeom>
          <a:noFill/>
          <a:ln>
            <a:noFill/>
          </a:ln>
        </p:spPr>
      </p:pic>
      <p:sp>
        <p:nvSpPr>
          <p:cNvPr id="189" name="Google Shape;189;p29"/>
          <p:cNvSpPr txBox="1"/>
          <p:nvPr/>
        </p:nvSpPr>
        <p:spPr>
          <a:xfrm>
            <a:off x="602895" y="264661"/>
            <a:ext cx="7866287" cy="841126"/>
          </a:xfrm>
          <a:prstGeom prst="rect">
            <a:avLst/>
          </a:prstGeom>
          <a:noFill/>
          <a:ln>
            <a:noFill/>
          </a:ln>
        </p:spPr>
        <p:txBody>
          <a:bodyPr spcFirstLastPara="1" wrap="square" lIns="91425" tIns="45700" rIns="91425" bIns="45700" anchor="t" anchorCtr="0">
            <a:noAutofit/>
          </a:bodyPr>
          <a:lstStyle/>
          <a:p>
            <a:pPr marL="361950" marR="0" lvl="0" indent="-361950" rtl="0">
              <a:lnSpc>
                <a:spcPct val="100000"/>
              </a:lnSpc>
              <a:spcBef>
                <a:spcPts val="0"/>
              </a:spcBef>
              <a:spcAft>
                <a:spcPts val="0"/>
              </a:spcAft>
              <a:buClr>
                <a:srgbClr val="19526C"/>
              </a:buClr>
              <a:buSzPts val="2400"/>
              <a:buFont typeface="Calibri"/>
              <a:buNone/>
            </a:pPr>
            <a:r>
              <a:rPr lang="en-GB" sz="2400" b="1">
                <a:solidFill>
                  <a:srgbClr val="19526C"/>
                </a:solidFill>
                <a:latin typeface="Calibri"/>
                <a:ea typeface="Calibri"/>
                <a:cs typeface="Calibri"/>
                <a:sym typeface="Calibri"/>
              </a:rPr>
              <a:t>OSPAR’s Seafloor Litter Assessment</a:t>
            </a:r>
            <a:endParaRPr sz="2400" b="1" i="0" u="none" strike="noStrike" cap="none">
              <a:solidFill>
                <a:srgbClr val="19526C"/>
              </a:solidFill>
              <a:latin typeface="Calibri"/>
              <a:ea typeface="Calibri"/>
              <a:cs typeface="Calibri"/>
              <a:sym typeface="Calibri"/>
            </a:endParaRPr>
          </a:p>
        </p:txBody>
      </p:sp>
      <p:sp>
        <p:nvSpPr>
          <p:cNvPr id="192" name="Google Shape;192;p29"/>
          <p:cNvSpPr txBox="1"/>
          <p:nvPr/>
        </p:nvSpPr>
        <p:spPr>
          <a:xfrm rot="-5400000">
            <a:off x="-962662" y="3780844"/>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a:solidFill>
                  <a:srgbClr val="FFFFFF"/>
                </a:solidFill>
                <a:latin typeface="Calibri"/>
                <a:ea typeface="Calibri"/>
                <a:cs typeface="Calibri"/>
                <a:sym typeface="Calibri"/>
              </a:rPr>
              <a:t>#MLRAP2</a:t>
            </a:r>
            <a:endParaRPr sz="1400" b="0" i="0" u="none" strike="noStrike" cap="none">
              <a:solidFill>
                <a:srgbClr val="FFFFFF"/>
              </a:solidFill>
              <a:latin typeface="Calibri"/>
              <a:ea typeface="Calibri"/>
              <a:cs typeface="Calibri"/>
              <a:sym typeface="Calibri"/>
            </a:endParaRPr>
          </a:p>
        </p:txBody>
      </p:sp>
      <p:pic>
        <p:nvPicPr>
          <p:cNvPr id="4" name="Picture 3">
            <a:extLst>
              <a:ext uri="{FF2B5EF4-FFF2-40B4-BE49-F238E27FC236}">
                <a16:creationId xmlns:a16="http://schemas.microsoft.com/office/drawing/2014/main" id="{14AD0774-4D64-8147-51F3-41A52CD8D24A}"/>
              </a:ext>
            </a:extLst>
          </p:cNvPr>
          <p:cNvPicPr>
            <a:picLocks noChangeAspect="1"/>
          </p:cNvPicPr>
          <p:nvPr/>
        </p:nvPicPr>
        <p:blipFill rotWithShape="1">
          <a:blip r:embed="rId4"/>
          <a:srcRect l="6119" r="700"/>
          <a:stretch/>
        </p:blipFill>
        <p:spPr>
          <a:xfrm>
            <a:off x="516197" y="779939"/>
            <a:ext cx="5176158" cy="3723490"/>
          </a:xfrm>
          <a:prstGeom prst="rect">
            <a:avLst/>
          </a:prstGeom>
        </p:spPr>
      </p:pic>
      <p:sp>
        <p:nvSpPr>
          <p:cNvPr id="6" name="TextBox 5">
            <a:extLst>
              <a:ext uri="{FF2B5EF4-FFF2-40B4-BE49-F238E27FC236}">
                <a16:creationId xmlns:a16="http://schemas.microsoft.com/office/drawing/2014/main" id="{26B881D6-8461-FFD7-749C-7C7A49B8DFA4}"/>
              </a:ext>
            </a:extLst>
          </p:cNvPr>
          <p:cNvSpPr txBox="1"/>
          <p:nvPr/>
        </p:nvSpPr>
        <p:spPr>
          <a:xfrm>
            <a:off x="434193" y="4642505"/>
            <a:ext cx="8433359" cy="246221"/>
          </a:xfrm>
          <a:prstGeom prst="rect">
            <a:avLst/>
          </a:prstGeom>
          <a:noFill/>
        </p:spPr>
        <p:txBody>
          <a:bodyPr wrap="square">
            <a:spAutoFit/>
          </a:bodyPr>
          <a:lstStyle/>
          <a:p>
            <a:r>
              <a:rPr lang="en-US" sz="1000" b="0" i="0">
                <a:solidFill>
                  <a:srgbClr val="818A91"/>
                </a:solidFill>
                <a:effectLst/>
                <a:latin typeface="Open Sans" panose="020B0606030504020204" pitchFamily="34" charset="0"/>
              </a:rPr>
              <a:t>Marine </a:t>
            </a:r>
            <a:r>
              <a:rPr lang="en-US" sz="900" b="0" i="0">
                <a:solidFill>
                  <a:srgbClr val="818A91"/>
                </a:solidFill>
                <a:effectLst/>
                <a:latin typeface="Open Sans" panose="020B0606030504020204" pitchFamily="34" charset="0"/>
              </a:rPr>
              <a:t>litter</a:t>
            </a:r>
            <a:r>
              <a:rPr lang="en-US" sz="1000" b="0" i="0">
                <a:solidFill>
                  <a:srgbClr val="818A91"/>
                </a:solidFill>
                <a:effectLst/>
                <a:latin typeface="Open Sans" panose="020B0606030504020204" pitchFamily="34" charset="0"/>
              </a:rPr>
              <a:t> by-catch on board the RV Endeavour. © J. </a:t>
            </a:r>
            <a:r>
              <a:rPr lang="en-US" sz="1000" b="0" i="0" err="1">
                <a:solidFill>
                  <a:srgbClr val="818A91"/>
                </a:solidFill>
                <a:effectLst/>
                <a:latin typeface="Open Sans" panose="020B0606030504020204" pitchFamily="34" charset="0"/>
              </a:rPr>
              <a:t>Thain</a:t>
            </a:r>
            <a:endParaRPr lang="en-GB" sz="1000"/>
          </a:p>
        </p:txBody>
      </p:sp>
      <p:sp>
        <p:nvSpPr>
          <p:cNvPr id="2" name="Google Shape;191;p29">
            <a:extLst>
              <a:ext uri="{FF2B5EF4-FFF2-40B4-BE49-F238E27FC236}">
                <a16:creationId xmlns:a16="http://schemas.microsoft.com/office/drawing/2014/main" id="{E450D5CF-10BA-D100-11E4-87E57DCB04B7}"/>
              </a:ext>
            </a:extLst>
          </p:cNvPr>
          <p:cNvSpPr txBox="1"/>
          <p:nvPr/>
        </p:nvSpPr>
        <p:spPr>
          <a:xfrm>
            <a:off x="5808369" y="779939"/>
            <a:ext cx="3059183" cy="3801010"/>
          </a:xfrm>
          <a:prstGeom prst="rect">
            <a:avLst/>
          </a:prstGeom>
          <a:noFill/>
          <a:ln>
            <a:noFill/>
          </a:ln>
        </p:spPr>
        <p:txBody>
          <a:bodyPr spcFirstLastPara="1" wrap="square" lIns="91425" tIns="91425" rIns="91425" bIns="91425" anchor="t" anchorCtr="0">
            <a:spAutoFit/>
          </a:bodyPr>
          <a:lstStyle/>
          <a:p>
            <a:pPr marL="342900" marR="0" lvl="0" indent="-342900" algn="l" rtl="0">
              <a:lnSpc>
                <a:spcPct val="100000"/>
              </a:lnSpc>
              <a:spcBef>
                <a:spcPts val="0"/>
              </a:spcBef>
              <a:spcAft>
                <a:spcPts val="600"/>
              </a:spcAft>
              <a:buClr>
                <a:srgbClr val="000000"/>
              </a:buClr>
              <a:buSzPts val="2400"/>
              <a:buFont typeface="Arial" panose="020B0604020202020204" pitchFamily="34" charset="0"/>
              <a:buChar char="•"/>
            </a:pPr>
            <a:r>
              <a:rPr lang="en-US" sz="2000">
                <a:solidFill>
                  <a:schemeClr val="dk1"/>
                </a:solidFill>
                <a:latin typeface="Calibri"/>
                <a:ea typeface="Calibri"/>
                <a:cs typeface="Calibri"/>
                <a:sym typeface="Calibri"/>
              </a:rPr>
              <a:t>Litter is widespread on the seafloor </a:t>
            </a:r>
          </a:p>
          <a:p>
            <a:pPr marL="342900" marR="0" lvl="0" indent="-342900" algn="l" rtl="0">
              <a:lnSpc>
                <a:spcPct val="100000"/>
              </a:lnSpc>
              <a:spcBef>
                <a:spcPts val="0"/>
              </a:spcBef>
              <a:spcAft>
                <a:spcPts val="600"/>
              </a:spcAft>
              <a:buClr>
                <a:srgbClr val="000000"/>
              </a:buClr>
              <a:buSzPts val="2400"/>
              <a:buFont typeface="Arial" panose="020B0604020202020204" pitchFamily="34" charset="0"/>
              <a:buChar char="•"/>
            </a:pPr>
            <a:r>
              <a:rPr lang="en-US" sz="2000">
                <a:solidFill>
                  <a:schemeClr val="dk1"/>
                </a:solidFill>
                <a:latin typeface="Calibri"/>
                <a:ea typeface="Calibri"/>
                <a:cs typeface="Calibri"/>
                <a:sym typeface="Calibri"/>
              </a:rPr>
              <a:t>The Bay of Biscay has the highest probability that a haul will contain a litter item</a:t>
            </a:r>
          </a:p>
          <a:p>
            <a:pPr marL="342900" marR="0" lvl="0" indent="-342900" algn="l" rtl="0">
              <a:lnSpc>
                <a:spcPct val="100000"/>
              </a:lnSpc>
              <a:spcBef>
                <a:spcPts val="0"/>
              </a:spcBef>
              <a:spcAft>
                <a:spcPts val="600"/>
              </a:spcAft>
              <a:buClr>
                <a:srgbClr val="000000"/>
              </a:buClr>
              <a:buSzPts val="2400"/>
              <a:buFont typeface="Arial" panose="020B0604020202020204" pitchFamily="34" charset="0"/>
              <a:buChar char="•"/>
            </a:pPr>
            <a:r>
              <a:rPr lang="en-GB" sz="2000">
                <a:solidFill>
                  <a:schemeClr val="dk1"/>
                </a:solidFill>
                <a:latin typeface="Calibri"/>
                <a:ea typeface="Calibri"/>
                <a:cs typeface="Calibri"/>
                <a:sym typeface="Calibri"/>
              </a:rPr>
              <a:t>Most common items made of plastic and relate to fishing activities</a:t>
            </a:r>
          </a:p>
          <a:p>
            <a:pPr marL="0" marR="0" lvl="0" indent="0" algn="l" rtl="0">
              <a:lnSpc>
                <a:spcPct val="100000"/>
              </a:lnSpc>
              <a:spcBef>
                <a:spcPts val="0"/>
              </a:spcBef>
              <a:spcAft>
                <a:spcPts val="0"/>
              </a:spcAft>
              <a:buClr>
                <a:srgbClr val="000000"/>
              </a:buClr>
              <a:buSzPts val="2400"/>
              <a:buFont typeface="Arial"/>
              <a:buNone/>
            </a:pPr>
            <a:endParaRPr sz="20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22468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29"/>
          <p:cNvPicPr preferRelativeResize="0"/>
          <p:nvPr/>
        </p:nvPicPr>
        <p:blipFill rotWithShape="1">
          <a:blip r:embed="rId3">
            <a:alphaModFix/>
          </a:blip>
          <a:srcRect/>
          <a:stretch/>
        </p:blipFill>
        <p:spPr>
          <a:xfrm rot="-5400000">
            <a:off x="-2429053" y="2429056"/>
            <a:ext cx="5143499" cy="285390"/>
          </a:xfrm>
          <a:prstGeom prst="rect">
            <a:avLst/>
          </a:prstGeom>
          <a:noFill/>
          <a:ln>
            <a:noFill/>
          </a:ln>
        </p:spPr>
      </p:pic>
      <p:sp>
        <p:nvSpPr>
          <p:cNvPr id="189" name="Google Shape;189;p29"/>
          <p:cNvSpPr txBox="1"/>
          <p:nvPr/>
        </p:nvSpPr>
        <p:spPr>
          <a:xfrm>
            <a:off x="602895" y="264661"/>
            <a:ext cx="7866287" cy="841126"/>
          </a:xfrm>
          <a:prstGeom prst="rect">
            <a:avLst/>
          </a:prstGeom>
          <a:noFill/>
          <a:ln>
            <a:noFill/>
          </a:ln>
        </p:spPr>
        <p:txBody>
          <a:bodyPr spcFirstLastPara="1" wrap="square" lIns="91425" tIns="45700" rIns="91425" bIns="45700" anchor="t" anchorCtr="0">
            <a:noAutofit/>
          </a:bodyPr>
          <a:lstStyle/>
          <a:p>
            <a:pPr marL="361950" marR="0" lvl="0" indent="-361950" rtl="0">
              <a:lnSpc>
                <a:spcPct val="100000"/>
              </a:lnSpc>
              <a:spcBef>
                <a:spcPts val="0"/>
              </a:spcBef>
              <a:spcAft>
                <a:spcPts val="0"/>
              </a:spcAft>
              <a:buClr>
                <a:srgbClr val="19526C"/>
              </a:buClr>
              <a:buSzPts val="2400"/>
              <a:buFont typeface="Calibri"/>
              <a:buNone/>
            </a:pPr>
            <a:r>
              <a:rPr lang="en-GB" sz="2400" b="1">
                <a:solidFill>
                  <a:srgbClr val="19526C"/>
                </a:solidFill>
                <a:latin typeface="Calibri"/>
                <a:ea typeface="Calibri"/>
                <a:cs typeface="Calibri"/>
                <a:sym typeface="Calibri"/>
              </a:rPr>
              <a:t>OSPAR’s Litter Ingested by Fulmar Assessment </a:t>
            </a:r>
            <a:endParaRPr sz="2400" b="1" i="0" u="none" strike="noStrike" cap="none">
              <a:solidFill>
                <a:srgbClr val="19526C"/>
              </a:solidFill>
              <a:latin typeface="Calibri"/>
              <a:ea typeface="Calibri"/>
              <a:cs typeface="Calibri"/>
              <a:sym typeface="Calibri"/>
            </a:endParaRPr>
          </a:p>
        </p:txBody>
      </p:sp>
      <p:sp>
        <p:nvSpPr>
          <p:cNvPr id="192" name="Google Shape;192;p29"/>
          <p:cNvSpPr txBox="1"/>
          <p:nvPr/>
        </p:nvSpPr>
        <p:spPr>
          <a:xfrm rot="-5400000">
            <a:off x="-962662" y="3780844"/>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a:solidFill>
                  <a:srgbClr val="FFFFFF"/>
                </a:solidFill>
                <a:latin typeface="Calibri"/>
                <a:ea typeface="Calibri"/>
                <a:cs typeface="Calibri"/>
                <a:sym typeface="Calibri"/>
              </a:rPr>
              <a:t>#MLRAP2</a:t>
            </a:r>
            <a:endParaRPr sz="1400" b="0" i="0" u="none" strike="noStrike" cap="none">
              <a:solidFill>
                <a:srgbClr val="FFFFFF"/>
              </a:solidFill>
              <a:latin typeface="Calibri"/>
              <a:ea typeface="Calibri"/>
              <a:cs typeface="Calibri"/>
              <a:sym typeface="Calibri"/>
            </a:endParaRPr>
          </a:p>
        </p:txBody>
      </p:sp>
      <p:sp>
        <p:nvSpPr>
          <p:cNvPr id="6" name="TextBox 5">
            <a:extLst>
              <a:ext uri="{FF2B5EF4-FFF2-40B4-BE49-F238E27FC236}">
                <a16:creationId xmlns:a16="http://schemas.microsoft.com/office/drawing/2014/main" id="{26B881D6-8461-FFD7-749C-7C7A49B8DFA4}"/>
              </a:ext>
            </a:extLst>
          </p:cNvPr>
          <p:cNvSpPr txBox="1"/>
          <p:nvPr/>
        </p:nvSpPr>
        <p:spPr>
          <a:xfrm>
            <a:off x="572356" y="4486251"/>
            <a:ext cx="4598580" cy="230832"/>
          </a:xfrm>
          <a:prstGeom prst="rect">
            <a:avLst/>
          </a:prstGeom>
          <a:noFill/>
        </p:spPr>
        <p:txBody>
          <a:bodyPr wrap="square">
            <a:spAutoFit/>
          </a:bodyPr>
          <a:lstStyle/>
          <a:p>
            <a:r>
              <a:rPr lang="en-US" sz="900" b="0" i="0">
                <a:solidFill>
                  <a:srgbClr val="818A91"/>
                </a:solidFill>
                <a:effectLst/>
                <a:latin typeface="Open Sans" panose="020B0606030504020204" pitchFamily="34" charset="0"/>
              </a:rPr>
              <a:t>Marine litter by-catch on board the RV Endeavour. © J. </a:t>
            </a:r>
            <a:r>
              <a:rPr lang="en-US" sz="900" b="0" i="0" err="1">
                <a:solidFill>
                  <a:srgbClr val="818A91"/>
                </a:solidFill>
                <a:effectLst/>
                <a:latin typeface="Open Sans" panose="020B0606030504020204" pitchFamily="34" charset="0"/>
              </a:rPr>
              <a:t>Thain</a:t>
            </a:r>
            <a:endParaRPr lang="en-GB" sz="900"/>
          </a:p>
        </p:txBody>
      </p:sp>
      <p:pic>
        <p:nvPicPr>
          <p:cNvPr id="3" name="Picture 2">
            <a:extLst>
              <a:ext uri="{FF2B5EF4-FFF2-40B4-BE49-F238E27FC236}">
                <a16:creationId xmlns:a16="http://schemas.microsoft.com/office/drawing/2014/main" id="{30849AF7-84CD-9019-6B80-081A4A804019}"/>
              </a:ext>
            </a:extLst>
          </p:cNvPr>
          <p:cNvPicPr>
            <a:picLocks noChangeAspect="1"/>
          </p:cNvPicPr>
          <p:nvPr/>
        </p:nvPicPr>
        <p:blipFill>
          <a:blip r:embed="rId4"/>
          <a:stretch>
            <a:fillRect/>
          </a:stretch>
        </p:blipFill>
        <p:spPr>
          <a:xfrm>
            <a:off x="572356" y="1055820"/>
            <a:ext cx="4542949" cy="3293124"/>
          </a:xfrm>
          <a:prstGeom prst="rect">
            <a:avLst/>
          </a:prstGeom>
        </p:spPr>
      </p:pic>
      <p:pic>
        <p:nvPicPr>
          <p:cNvPr id="7" name="Picture 6">
            <a:extLst>
              <a:ext uri="{FF2B5EF4-FFF2-40B4-BE49-F238E27FC236}">
                <a16:creationId xmlns:a16="http://schemas.microsoft.com/office/drawing/2014/main" id="{8DFB24A0-E252-F171-18EE-347B47C1D9C0}"/>
              </a:ext>
            </a:extLst>
          </p:cNvPr>
          <p:cNvPicPr>
            <a:picLocks noChangeAspect="1"/>
          </p:cNvPicPr>
          <p:nvPr/>
        </p:nvPicPr>
        <p:blipFill>
          <a:blip r:embed="rId5"/>
          <a:stretch>
            <a:fillRect/>
          </a:stretch>
        </p:blipFill>
        <p:spPr>
          <a:xfrm>
            <a:off x="5432808" y="1055820"/>
            <a:ext cx="3138836" cy="3300203"/>
          </a:xfrm>
          <a:prstGeom prst="rect">
            <a:avLst/>
          </a:prstGeom>
        </p:spPr>
      </p:pic>
      <p:sp>
        <p:nvSpPr>
          <p:cNvPr id="9" name="TextBox 8">
            <a:extLst>
              <a:ext uri="{FF2B5EF4-FFF2-40B4-BE49-F238E27FC236}">
                <a16:creationId xmlns:a16="http://schemas.microsoft.com/office/drawing/2014/main" id="{AF159F9E-839B-0146-D129-509C461D988F}"/>
              </a:ext>
            </a:extLst>
          </p:cNvPr>
          <p:cNvSpPr txBox="1"/>
          <p:nvPr/>
        </p:nvSpPr>
        <p:spPr>
          <a:xfrm>
            <a:off x="5400504" y="4486251"/>
            <a:ext cx="3237869" cy="230832"/>
          </a:xfrm>
          <a:prstGeom prst="rect">
            <a:avLst/>
          </a:prstGeom>
          <a:noFill/>
        </p:spPr>
        <p:txBody>
          <a:bodyPr wrap="square">
            <a:spAutoFit/>
          </a:bodyPr>
          <a:lstStyle/>
          <a:p>
            <a:r>
              <a:rPr lang="en-US" sz="900" b="0" i="0">
                <a:solidFill>
                  <a:srgbClr val="818A91"/>
                </a:solidFill>
                <a:effectLst/>
                <a:latin typeface="Open Sans" panose="020B0606030504020204" pitchFamily="34" charset="0"/>
              </a:rPr>
              <a:t>Fulmar in flight, Scotland. Source: Lucy Ritchie</a:t>
            </a:r>
            <a:endParaRPr lang="en-GB" sz="900"/>
          </a:p>
        </p:txBody>
      </p:sp>
      <p:sp>
        <p:nvSpPr>
          <p:cNvPr id="2" name="Google Shape;191;p29">
            <a:extLst>
              <a:ext uri="{FF2B5EF4-FFF2-40B4-BE49-F238E27FC236}">
                <a16:creationId xmlns:a16="http://schemas.microsoft.com/office/drawing/2014/main" id="{01AEB927-7C0C-4C81-C540-A44A91BEDFFE}"/>
              </a:ext>
            </a:extLst>
          </p:cNvPr>
          <p:cNvSpPr txBox="1"/>
          <p:nvPr/>
        </p:nvSpPr>
        <p:spPr>
          <a:xfrm>
            <a:off x="5579190" y="1189075"/>
            <a:ext cx="3059183" cy="141574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000">
                <a:solidFill>
                  <a:schemeClr val="dk1"/>
                </a:solidFill>
                <a:latin typeface="Calibri"/>
                <a:ea typeface="Calibri"/>
                <a:cs typeface="Calibri"/>
                <a:sym typeface="Calibri"/>
              </a:rPr>
              <a:t>51% </a:t>
            </a:r>
            <a:r>
              <a:rPr lang="en-US" sz="2000">
                <a:solidFill>
                  <a:schemeClr val="dk1"/>
                </a:solidFill>
                <a:latin typeface="Calibri"/>
                <a:ea typeface="Calibri"/>
                <a:cs typeface="Calibri"/>
                <a:sym typeface="Calibri"/>
              </a:rPr>
              <a:t>of beached North Sea fulmars have more than 0.1g of plastics in their stomachs</a:t>
            </a:r>
            <a:endParaRPr sz="20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48127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29"/>
          <p:cNvPicPr preferRelativeResize="0"/>
          <p:nvPr/>
        </p:nvPicPr>
        <p:blipFill rotWithShape="1">
          <a:blip r:embed="rId3">
            <a:alphaModFix/>
          </a:blip>
          <a:srcRect/>
          <a:stretch/>
        </p:blipFill>
        <p:spPr>
          <a:xfrm rot="-5400000">
            <a:off x="-2429053" y="2429056"/>
            <a:ext cx="5143499" cy="285390"/>
          </a:xfrm>
          <a:prstGeom prst="rect">
            <a:avLst/>
          </a:prstGeom>
          <a:noFill/>
          <a:ln>
            <a:noFill/>
          </a:ln>
        </p:spPr>
      </p:pic>
      <p:sp>
        <p:nvSpPr>
          <p:cNvPr id="189" name="Google Shape;189;p29"/>
          <p:cNvSpPr txBox="1"/>
          <p:nvPr/>
        </p:nvSpPr>
        <p:spPr>
          <a:xfrm>
            <a:off x="602895" y="264661"/>
            <a:ext cx="7866287" cy="841126"/>
          </a:xfrm>
          <a:prstGeom prst="rect">
            <a:avLst/>
          </a:prstGeom>
          <a:noFill/>
          <a:ln>
            <a:noFill/>
          </a:ln>
        </p:spPr>
        <p:txBody>
          <a:bodyPr spcFirstLastPara="1" wrap="square" lIns="91425" tIns="45700" rIns="91425" bIns="45700" anchor="t" anchorCtr="0">
            <a:noAutofit/>
          </a:bodyPr>
          <a:lstStyle/>
          <a:p>
            <a:pPr marL="361950" marR="0" lvl="0" indent="-361950" rtl="0">
              <a:lnSpc>
                <a:spcPct val="100000"/>
              </a:lnSpc>
              <a:spcBef>
                <a:spcPts val="0"/>
              </a:spcBef>
              <a:spcAft>
                <a:spcPts val="0"/>
              </a:spcAft>
              <a:buClr>
                <a:srgbClr val="19526C"/>
              </a:buClr>
              <a:buSzPts val="2400"/>
              <a:buFont typeface="Calibri"/>
              <a:buNone/>
            </a:pPr>
            <a:r>
              <a:rPr lang="en-GB" sz="2400" b="1">
                <a:solidFill>
                  <a:srgbClr val="19526C"/>
                </a:solidFill>
                <a:latin typeface="Calibri"/>
                <a:ea typeface="Calibri"/>
                <a:cs typeface="Calibri"/>
                <a:sym typeface="Calibri"/>
              </a:rPr>
              <a:t>Other OSPAR assessments in development</a:t>
            </a:r>
            <a:endParaRPr sz="2400" b="1" i="0" u="none" strike="noStrike" cap="none">
              <a:solidFill>
                <a:srgbClr val="19526C"/>
              </a:solidFill>
              <a:latin typeface="Calibri"/>
              <a:ea typeface="Calibri"/>
              <a:cs typeface="Calibri"/>
              <a:sym typeface="Calibri"/>
            </a:endParaRPr>
          </a:p>
        </p:txBody>
      </p:sp>
      <p:sp>
        <p:nvSpPr>
          <p:cNvPr id="192" name="Google Shape;192;p29"/>
          <p:cNvSpPr txBox="1"/>
          <p:nvPr/>
        </p:nvSpPr>
        <p:spPr>
          <a:xfrm rot="-5400000">
            <a:off x="-962662" y="3780844"/>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a:solidFill>
                  <a:srgbClr val="FFFFFF"/>
                </a:solidFill>
                <a:latin typeface="Calibri"/>
                <a:ea typeface="Calibri"/>
                <a:cs typeface="Calibri"/>
                <a:sym typeface="Calibri"/>
              </a:rPr>
              <a:t>#MLRAP2</a:t>
            </a:r>
            <a:endParaRPr sz="1400" b="0" i="0" u="none" strike="noStrike" cap="none">
              <a:solidFill>
                <a:srgbClr val="FFFFFF"/>
              </a:solidFill>
              <a:latin typeface="Calibri"/>
              <a:ea typeface="Calibri"/>
              <a:cs typeface="Calibri"/>
              <a:sym typeface="Calibri"/>
            </a:endParaRPr>
          </a:p>
        </p:txBody>
      </p:sp>
      <p:sp>
        <p:nvSpPr>
          <p:cNvPr id="5" name="TextBox 4">
            <a:extLst>
              <a:ext uri="{FF2B5EF4-FFF2-40B4-BE49-F238E27FC236}">
                <a16:creationId xmlns:a16="http://schemas.microsoft.com/office/drawing/2014/main" id="{3BE4BFF7-C3F5-C80B-B2BC-ABBC3C278909}"/>
              </a:ext>
            </a:extLst>
          </p:cNvPr>
          <p:cNvSpPr txBox="1"/>
          <p:nvPr/>
        </p:nvSpPr>
        <p:spPr>
          <a:xfrm>
            <a:off x="471223" y="3133729"/>
            <a:ext cx="4598580" cy="230832"/>
          </a:xfrm>
          <a:prstGeom prst="rect">
            <a:avLst/>
          </a:prstGeom>
          <a:noFill/>
        </p:spPr>
        <p:txBody>
          <a:bodyPr wrap="square">
            <a:spAutoFit/>
          </a:bodyPr>
          <a:lstStyle/>
          <a:p>
            <a:pPr lvl="0"/>
            <a:r>
              <a:rPr lang="en-US" sz="900">
                <a:highlight>
                  <a:srgbClr val="FFFFFF"/>
                </a:highlight>
              </a:rPr>
              <a:t>Image Credit: Rich Carey/ Shutterstock.com</a:t>
            </a:r>
            <a:endParaRPr lang="en-GB" sz="900">
              <a:highlight>
                <a:srgbClr val="FFFFFF"/>
              </a:highlight>
              <a:latin typeface="Roboto"/>
              <a:ea typeface="Roboto"/>
              <a:cs typeface="Roboto"/>
              <a:sym typeface="Roboto"/>
            </a:endParaRPr>
          </a:p>
        </p:txBody>
      </p:sp>
      <p:pic>
        <p:nvPicPr>
          <p:cNvPr id="1028" name="Picture 4">
            <a:extLst>
              <a:ext uri="{FF2B5EF4-FFF2-40B4-BE49-F238E27FC236}">
                <a16:creationId xmlns:a16="http://schemas.microsoft.com/office/drawing/2014/main" id="{02D871EA-3A63-23C6-A0F7-CBAD970A40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6940" y="886569"/>
            <a:ext cx="3422295" cy="342229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ilent Victims: Examining the Toll of Marine Debris on Mediterranean Marine  Species - Project Manaia">
            <a:extLst>
              <a:ext uri="{FF2B5EF4-FFF2-40B4-BE49-F238E27FC236}">
                <a16:creationId xmlns:a16="http://schemas.microsoft.com/office/drawing/2014/main" id="{0437D66B-7591-545B-67CA-F0317B3C42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87" y="886569"/>
            <a:ext cx="3994951" cy="2247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0447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29"/>
          <p:cNvPicPr preferRelativeResize="0"/>
          <p:nvPr/>
        </p:nvPicPr>
        <p:blipFill rotWithShape="1">
          <a:blip r:embed="rId3">
            <a:alphaModFix/>
          </a:blip>
          <a:srcRect/>
          <a:stretch/>
        </p:blipFill>
        <p:spPr>
          <a:xfrm rot="-5400000">
            <a:off x="-2429053" y="2429056"/>
            <a:ext cx="5143499" cy="285390"/>
          </a:xfrm>
          <a:prstGeom prst="rect">
            <a:avLst/>
          </a:prstGeom>
          <a:noFill/>
          <a:ln>
            <a:noFill/>
          </a:ln>
        </p:spPr>
      </p:pic>
      <p:sp>
        <p:nvSpPr>
          <p:cNvPr id="189" name="Google Shape;189;p29"/>
          <p:cNvSpPr txBox="1"/>
          <p:nvPr/>
        </p:nvSpPr>
        <p:spPr>
          <a:xfrm>
            <a:off x="360130" y="195929"/>
            <a:ext cx="8115689" cy="292500"/>
          </a:xfrm>
          <a:prstGeom prst="rect">
            <a:avLst/>
          </a:prstGeom>
          <a:noFill/>
          <a:ln>
            <a:noFill/>
          </a:ln>
        </p:spPr>
        <p:txBody>
          <a:bodyPr spcFirstLastPara="1" wrap="square" lIns="91425" tIns="45700" rIns="91425" bIns="45700" anchor="t" anchorCtr="0">
            <a:noAutofit/>
          </a:bodyPr>
          <a:lstStyle/>
          <a:p>
            <a:pPr marL="361950" marR="0" lvl="0" indent="-361950" algn="l" rtl="0">
              <a:lnSpc>
                <a:spcPct val="100000"/>
              </a:lnSpc>
              <a:spcBef>
                <a:spcPts val="0"/>
              </a:spcBef>
              <a:spcAft>
                <a:spcPts val="0"/>
              </a:spcAft>
              <a:buClr>
                <a:srgbClr val="19526C"/>
              </a:buClr>
              <a:buSzPts val="2400"/>
              <a:buFont typeface="Calibri"/>
              <a:buNone/>
            </a:pPr>
            <a:r>
              <a:rPr lang="en" sz="2400" b="1">
                <a:solidFill>
                  <a:srgbClr val="19526C"/>
                </a:solidFill>
                <a:latin typeface="Calibri"/>
                <a:ea typeface="Calibri"/>
                <a:cs typeface="Calibri"/>
                <a:sym typeface="Calibri"/>
              </a:rPr>
              <a:t>OSPAR’s Second Regional Action Plan to Reduce Marine Litter</a:t>
            </a:r>
            <a:endParaRPr sz="2400" b="1" i="0" u="none" strike="noStrike" cap="none">
              <a:solidFill>
                <a:srgbClr val="19526C"/>
              </a:solidFill>
              <a:latin typeface="Calibri"/>
              <a:ea typeface="Calibri"/>
              <a:cs typeface="Calibri"/>
              <a:sym typeface="Calibri"/>
            </a:endParaRPr>
          </a:p>
        </p:txBody>
      </p:sp>
      <p:sp>
        <p:nvSpPr>
          <p:cNvPr id="192" name="Google Shape;192;p29"/>
          <p:cNvSpPr txBox="1"/>
          <p:nvPr/>
        </p:nvSpPr>
        <p:spPr>
          <a:xfrm rot="-5400000">
            <a:off x="-962662" y="3780844"/>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a:solidFill>
                  <a:srgbClr val="FFFFFF"/>
                </a:solidFill>
                <a:latin typeface="Calibri"/>
                <a:ea typeface="Calibri"/>
                <a:cs typeface="Calibri"/>
                <a:sym typeface="Calibri"/>
              </a:rPr>
              <a:t>#MLRAP2</a:t>
            </a:r>
            <a:endParaRPr sz="1400" b="0" i="0" u="none" strike="noStrike" cap="none">
              <a:solidFill>
                <a:srgbClr val="FFFFFF"/>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D1B09DF0-C84A-F2A3-8A73-26AB8AA12D8B}"/>
              </a:ext>
            </a:extLst>
          </p:cNvPr>
          <p:cNvPicPr>
            <a:picLocks noChangeAspect="1"/>
          </p:cNvPicPr>
          <p:nvPr/>
        </p:nvPicPr>
        <p:blipFill rotWithShape="1">
          <a:blip r:embed="rId4"/>
          <a:srcRect r="49771"/>
          <a:stretch/>
        </p:blipFill>
        <p:spPr>
          <a:xfrm>
            <a:off x="2113840" y="731931"/>
            <a:ext cx="2587020" cy="3679638"/>
          </a:xfrm>
          <a:prstGeom prst="rect">
            <a:avLst/>
          </a:prstGeom>
          <a:solidFill>
            <a:srgbClr val="000000">
              <a:shade val="95000"/>
            </a:srgbClr>
          </a:solidFill>
          <a:ln w="444500" cap="sq">
            <a:noFill/>
            <a:miter lim="800000"/>
          </a:ln>
          <a:effectLst>
            <a:outerShdw blurRad="254000" dist="190500" dir="2700000" sy="90000" algn="bl" rotWithShape="0">
              <a:srgbClr val="000000">
                <a:alpha val="40000"/>
              </a:srgbClr>
            </a:outerShdw>
          </a:effectLst>
        </p:spPr>
      </p:pic>
      <p:pic>
        <p:nvPicPr>
          <p:cNvPr id="3" name="Picture 2">
            <a:extLst>
              <a:ext uri="{FF2B5EF4-FFF2-40B4-BE49-F238E27FC236}">
                <a16:creationId xmlns:a16="http://schemas.microsoft.com/office/drawing/2014/main" id="{4B914159-1C92-8421-CDFB-0A5F1FEDAEBD}"/>
              </a:ext>
            </a:extLst>
          </p:cNvPr>
          <p:cNvPicPr>
            <a:picLocks noChangeAspect="1"/>
          </p:cNvPicPr>
          <p:nvPr/>
        </p:nvPicPr>
        <p:blipFill>
          <a:blip r:embed="rId5"/>
          <a:stretch>
            <a:fillRect/>
          </a:stretch>
        </p:blipFill>
        <p:spPr>
          <a:xfrm rot="21054970">
            <a:off x="765436" y="1095705"/>
            <a:ext cx="2582016" cy="3671064"/>
          </a:xfrm>
          <a:prstGeom prst="rect">
            <a:avLst/>
          </a:prstGeom>
          <a:solidFill>
            <a:srgbClr val="000000">
              <a:shade val="95000"/>
            </a:srgbClr>
          </a:solidFill>
          <a:ln w="444500" cap="sq">
            <a:noFill/>
            <a:miter lim="800000"/>
          </a:ln>
          <a:effectLst>
            <a:outerShdw blurRad="254000" dist="190500" dir="2700000" sy="90000" algn="bl" rotWithShape="0">
              <a:srgbClr val="000000">
                <a:alpha val="40000"/>
              </a:srgbClr>
            </a:outerShdw>
          </a:effectLst>
        </p:spPr>
      </p:pic>
      <p:pic>
        <p:nvPicPr>
          <p:cNvPr id="7" name="Picture 6">
            <a:extLst>
              <a:ext uri="{FF2B5EF4-FFF2-40B4-BE49-F238E27FC236}">
                <a16:creationId xmlns:a16="http://schemas.microsoft.com/office/drawing/2014/main" id="{C55C93CB-83DA-F1C3-FC4E-033C55450320}"/>
              </a:ext>
            </a:extLst>
          </p:cNvPr>
          <p:cNvPicPr>
            <a:picLocks noChangeAspect="1"/>
          </p:cNvPicPr>
          <p:nvPr/>
        </p:nvPicPr>
        <p:blipFill>
          <a:blip r:embed="rId6"/>
          <a:stretch>
            <a:fillRect/>
          </a:stretch>
        </p:blipFill>
        <p:spPr>
          <a:xfrm>
            <a:off x="3715402" y="1119287"/>
            <a:ext cx="5150468" cy="3674513"/>
          </a:xfrm>
          <a:prstGeom prst="rect">
            <a:avLst/>
          </a:prstGeom>
          <a:solidFill>
            <a:srgbClr val="000000">
              <a:shade val="95000"/>
            </a:srgbClr>
          </a:solidFill>
          <a:ln w="444500" cap="sq">
            <a:noFill/>
            <a:miter lim="800000"/>
          </a:ln>
          <a:effectLst>
            <a:outerShdw blurRad="254000" dist="190500" dir="2700000" sy="90000" algn="bl" rotWithShape="0">
              <a:srgbClr val="000000">
                <a:alpha val="40000"/>
              </a:srgbClr>
            </a:outerShdw>
          </a:effectLst>
        </p:spPr>
      </p:pic>
      <p:pic>
        <p:nvPicPr>
          <p:cNvPr id="8" name="Picture 7">
            <a:extLst>
              <a:ext uri="{FF2B5EF4-FFF2-40B4-BE49-F238E27FC236}">
                <a16:creationId xmlns:a16="http://schemas.microsoft.com/office/drawing/2014/main" id="{8D7AB471-0869-3437-1333-17AD4C930F14}"/>
              </a:ext>
            </a:extLst>
          </p:cNvPr>
          <p:cNvPicPr>
            <a:picLocks noChangeAspect="1"/>
          </p:cNvPicPr>
          <p:nvPr/>
        </p:nvPicPr>
        <p:blipFill rotWithShape="1">
          <a:blip r:embed="rId4"/>
          <a:srcRect l="49771"/>
          <a:stretch/>
        </p:blipFill>
        <p:spPr>
          <a:xfrm rot="330657">
            <a:off x="5967608" y="847650"/>
            <a:ext cx="2587020" cy="3679638"/>
          </a:xfrm>
          <a:prstGeom prst="rect">
            <a:avLst/>
          </a:prstGeom>
          <a:solidFill>
            <a:srgbClr val="000000">
              <a:shade val="95000"/>
            </a:srgbClr>
          </a:solidFill>
          <a:ln w="444500" cap="sq">
            <a:no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517198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p33"/>
          <p:cNvPicPr preferRelativeResize="0"/>
          <p:nvPr/>
        </p:nvPicPr>
        <p:blipFill rotWithShape="1">
          <a:blip r:embed="rId3">
            <a:alphaModFix/>
          </a:blip>
          <a:srcRect/>
          <a:stretch/>
        </p:blipFill>
        <p:spPr>
          <a:xfrm rot="-5400000">
            <a:off x="-2429055" y="2429054"/>
            <a:ext cx="5143501" cy="285390"/>
          </a:xfrm>
          <a:prstGeom prst="rect">
            <a:avLst/>
          </a:prstGeom>
          <a:noFill/>
          <a:ln>
            <a:noFill/>
          </a:ln>
        </p:spPr>
      </p:pic>
      <p:sp>
        <p:nvSpPr>
          <p:cNvPr id="230" name="Google Shape;230;p33"/>
          <p:cNvSpPr/>
          <p:nvPr/>
        </p:nvSpPr>
        <p:spPr>
          <a:xfrm>
            <a:off x="1403648" y="4054736"/>
            <a:ext cx="6696600" cy="6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1400" b="0" i="0" u="none" strike="noStrike" cap="none">
              <a:solidFill>
                <a:srgbClr val="000000"/>
              </a:solidFill>
              <a:latin typeface="Arial"/>
              <a:ea typeface="Arial"/>
              <a:cs typeface="Arial"/>
              <a:sym typeface="Arial"/>
            </a:endParaRPr>
          </a:p>
        </p:txBody>
      </p:sp>
      <p:grpSp>
        <p:nvGrpSpPr>
          <p:cNvPr id="2" name="Group 1">
            <a:extLst>
              <a:ext uri="{FF2B5EF4-FFF2-40B4-BE49-F238E27FC236}">
                <a16:creationId xmlns:a16="http://schemas.microsoft.com/office/drawing/2014/main" id="{2656B1AC-EAC5-FEE7-92C2-42D711FF40E5}"/>
              </a:ext>
            </a:extLst>
          </p:cNvPr>
          <p:cNvGrpSpPr/>
          <p:nvPr/>
        </p:nvGrpSpPr>
        <p:grpSpPr>
          <a:xfrm>
            <a:off x="551850" y="795457"/>
            <a:ext cx="8287900" cy="4048303"/>
            <a:chOff x="551850" y="795457"/>
            <a:chExt cx="8287900" cy="4048303"/>
          </a:xfrm>
        </p:grpSpPr>
        <p:sp>
          <p:nvSpPr>
            <p:cNvPr id="232" name="Google Shape;232;p33"/>
            <p:cNvSpPr txBox="1"/>
            <p:nvPr/>
          </p:nvSpPr>
          <p:spPr>
            <a:xfrm>
              <a:off x="2687567" y="795457"/>
              <a:ext cx="3331483" cy="400200"/>
            </a:xfrm>
            <a:prstGeom prst="rect">
              <a:avLst/>
            </a:prstGeom>
            <a:solidFill>
              <a:srgbClr val="C9DAF8"/>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Calibri"/>
                  <a:ea typeface="Calibri"/>
                  <a:cs typeface="Calibri"/>
                  <a:sym typeface="Calibri"/>
                </a:rPr>
                <a:t>Seabased</a:t>
              </a:r>
              <a:endParaRPr>
                <a:latin typeface="Calibri"/>
                <a:ea typeface="Calibri"/>
                <a:cs typeface="Calibri"/>
                <a:sym typeface="Calibri"/>
              </a:endParaRPr>
            </a:p>
          </p:txBody>
        </p:sp>
        <p:sp>
          <p:nvSpPr>
            <p:cNvPr id="233" name="Google Shape;233;p33"/>
            <p:cNvSpPr txBox="1"/>
            <p:nvPr/>
          </p:nvSpPr>
          <p:spPr>
            <a:xfrm>
              <a:off x="551850" y="795457"/>
              <a:ext cx="1926655" cy="400200"/>
            </a:xfrm>
            <a:prstGeom prst="rect">
              <a:avLst/>
            </a:prstGeom>
            <a:solidFill>
              <a:srgbClr val="D9EAD3"/>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Calibri"/>
                  <a:ea typeface="Calibri"/>
                  <a:cs typeface="Calibri"/>
                  <a:sym typeface="Calibri"/>
                </a:rPr>
                <a:t>Land based</a:t>
              </a:r>
              <a:endParaRPr>
                <a:latin typeface="Calibri"/>
                <a:ea typeface="Calibri"/>
                <a:cs typeface="Calibri"/>
                <a:sym typeface="Calibri"/>
              </a:endParaRPr>
            </a:p>
          </p:txBody>
        </p:sp>
        <p:sp>
          <p:nvSpPr>
            <p:cNvPr id="234" name="Google Shape;234;p33"/>
            <p:cNvSpPr txBox="1"/>
            <p:nvPr/>
          </p:nvSpPr>
          <p:spPr>
            <a:xfrm>
              <a:off x="6235450" y="795457"/>
              <a:ext cx="2479200" cy="400200"/>
            </a:xfrm>
            <a:prstGeom prst="rect">
              <a:avLst/>
            </a:prstGeom>
            <a:solidFill>
              <a:srgbClr val="FFF2CC"/>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Calibri"/>
                  <a:ea typeface="Calibri"/>
                  <a:cs typeface="Calibri"/>
                  <a:sym typeface="Calibri"/>
                </a:rPr>
                <a:t>Cross cutting</a:t>
              </a:r>
              <a:endParaRPr>
                <a:latin typeface="Calibri"/>
                <a:ea typeface="Calibri"/>
                <a:cs typeface="Calibri"/>
                <a:sym typeface="Calibri"/>
              </a:endParaRPr>
            </a:p>
          </p:txBody>
        </p:sp>
        <p:sp>
          <p:nvSpPr>
            <p:cNvPr id="235" name="Google Shape;235;p33"/>
            <p:cNvSpPr txBox="1"/>
            <p:nvPr/>
          </p:nvSpPr>
          <p:spPr>
            <a:xfrm>
              <a:off x="551850" y="1412082"/>
              <a:ext cx="1926655" cy="2939236"/>
            </a:xfrm>
            <a:prstGeom prst="rect">
              <a:avLst/>
            </a:prstGeom>
            <a:solidFill>
              <a:srgbClr val="D9EAD3"/>
            </a:solidFill>
            <a:ln>
              <a:noFill/>
            </a:ln>
          </p:spPr>
          <p:txBody>
            <a:bodyPr spcFirstLastPara="1" wrap="square" lIns="91425" tIns="91425" rIns="91425" bIns="91425" anchor="t" anchorCtr="0">
              <a:spAutoFit/>
            </a:bodyPr>
            <a:lstStyle/>
            <a:p>
              <a:pPr marL="0" lvl="0" indent="0" algn="ctr" rtl="0">
                <a:spcBef>
                  <a:spcPts val="0"/>
                </a:spcBef>
                <a:spcAft>
                  <a:spcPts val="600"/>
                </a:spcAft>
                <a:buNone/>
              </a:pPr>
              <a:r>
                <a:rPr lang="en" sz="1200">
                  <a:latin typeface="Calibri"/>
                  <a:ea typeface="Calibri"/>
                  <a:cs typeface="Calibri"/>
                  <a:sym typeface="Calibri"/>
                </a:rPr>
                <a:t>Input from rivers (developing harmonized monitoring)</a:t>
              </a:r>
              <a:endParaRPr sz="1200">
                <a:latin typeface="Calibri"/>
                <a:ea typeface="Calibri"/>
                <a:cs typeface="Calibri"/>
                <a:sym typeface="Calibri"/>
              </a:endParaRPr>
            </a:p>
            <a:p>
              <a:pPr marL="0" lvl="0" indent="0" algn="ctr" rtl="0">
                <a:spcBef>
                  <a:spcPts val="0"/>
                </a:spcBef>
                <a:spcAft>
                  <a:spcPts val="600"/>
                </a:spcAft>
                <a:buNone/>
              </a:pPr>
              <a:r>
                <a:rPr lang="en" sz="1200">
                  <a:latin typeface="Calibri"/>
                  <a:ea typeface="Calibri"/>
                  <a:cs typeface="Calibri"/>
                  <a:sym typeface="Calibri"/>
                </a:rPr>
                <a:t>Microplastics</a:t>
              </a:r>
              <a:endParaRPr sz="1200">
                <a:latin typeface="Calibri"/>
                <a:ea typeface="Calibri"/>
                <a:cs typeface="Calibri"/>
                <a:sym typeface="Calibri"/>
              </a:endParaRPr>
            </a:p>
            <a:p>
              <a:pPr marL="0" lvl="0" indent="0" algn="ctr" rtl="0">
                <a:spcBef>
                  <a:spcPts val="0"/>
                </a:spcBef>
                <a:spcAft>
                  <a:spcPts val="600"/>
                </a:spcAft>
                <a:buNone/>
              </a:pPr>
              <a:r>
                <a:rPr lang="en" sz="1200">
                  <a:latin typeface="Calibri"/>
                  <a:ea typeface="Calibri"/>
                  <a:cs typeface="Calibri"/>
                  <a:sym typeface="Calibri"/>
                </a:rPr>
                <a:t>Inputs from coastal municipalities and cities </a:t>
              </a:r>
              <a:endParaRPr sz="1200">
                <a:latin typeface="Calibri"/>
                <a:ea typeface="Calibri"/>
                <a:cs typeface="Calibri"/>
                <a:sym typeface="Calibri"/>
              </a:endParaRPr>
            </a:p>
            <a:p>
              <a:pPr marL="0" lvl="0" indent="0" algn="ctr" rtl="0">
                <a:spcBef>
                  <a:spcPts val="0"/>
                </a:spcBef>
                <a:spcAft>
                  <a:spcPts val="600"/>
                </a:spcAft>
                <a:buNone/>
              </a:pPr>
              <a:r>
                <a:rPr lang="en" sz="1200">
                  <a:solidFill>
                    <a:schemeClr val="dk1"/>
                  </a:solidFill>
                  <a:latin typeface="Calibri"/>
                  <a:ea typeface="Calibri"/>
                  <a:cs typeface="Calibri"/>
                  <a:sym typeface="Calibri"/>
                </a:rPr>
                <a:t>Contamination from artificial grass</a:t>
              </a:r>
              <a:endParaRPr sz="1200">
                <a:solidFill>
                  <a:schemeClr val="dk1"/>
                </a:solidFill>
                <a:latin typeface="Calibri"/>
                <a:ea typeface="Calibri"/>
                <a:cs typeface="Calibri"/>
                <a:sym typeface="Calibri"/>
              </a:endParaRPr>
            </a:p>
            <a:p>
              <a:pPr marL="0" lvl="0" indent="0" algn="ctr" rtl="0">
                <a:spcBef>
                  <a:spcPts val="0"/>
                </a:spcBef>
                <a:spcAft>
                  <a:spcPts val="600"/>
                </a:spcAft>
                <a:buNone/>
              </a:pPr>
              <a:r>
                <a:rPr lang="en" sz="1200">
                  <a:solidFill>
                    <a:schemeClr val="dk1"/>
                  </a:solidFill>
                  <a:latin typeface="Calibri"/>
                  <a:ea typeface="Calibri"/>
                  <a:cs typeface="Calibri"/>
                  <a:sym typeface="Calibri"/>
                </a:rPr>
                <a:t>Biocarriers and litter from wastewater treatment</a:t>
              </a:r>
              <a:endParaRPr sz="1200">
                <a:solidFill>
                  <a:schemeClr val="dk1"/>
                </a:solidFill>
                <a:latin typeface="Calibri"/>
                <a:ea typeface="Calibri"/>
                <a:cs typeface="Calibri"/>
                <a:sym typeface="Calibri"/>
              </a:endParaRPr>
            </a:p>
            <a:p>
              <a:pPr marL="0" lvl="0" indent="0" algn="ctr" rtl="0">
                <a:spcBef>
                  <a:spcPts val="0"/>
                </a:spcBef>
                <a:spcAft>
                  <a:spcPts val="600"/>
                </a:spcAft>
                <a:buNone/>
              </a:pPr>
              <a:r>
                <a:rPr lang="en" sz="1200">
                  <a:solidFill>
                    <a:schemeClr val="dk1"/>
                  </a:solidFill>
                  <a:latin typeface="Calibri"/>
                  <a:ea typeface="Calibri"/>
                  <a:cs typeface="Calibri"/>
                  <a:sym typeface="Calibri"/>
                </a:rPr>
                <a:t>Single use plastics</a:t>
              </a:r>
              <a:endParaRPr sz="1200">
                <a:solidFill>
                  <a:schemeClr val="dk1"/>
                </a:solidFill>
                <a:latin typeface="Calibri"/>
                <a:ea typeface="Calibri"/>
                <a:cs typeface="Calibri"/>
                <a:sym typeface="Calibri"/>
              </a:endParaRPr>
            </a:p>
            <a:p>
              <a:pPr marL="0" lvl="0" indent="0" algn="ctr" rtl="0">
                <a:spcBef>
                  <a:spcPts val="0"/>
                </a:spcBef>
                <a:spcAft>
                  <a:spcPts val="600"/>
                </a:spcAft>
                <a:buNone/>
              </a:pPr>
              <a:r>
                <a:rPr lang="en" sz="1200">
                  <a:solidFill>
                    <a:schemeClr val="dk1"/>
                  </a:solidFill>
                  <a:latin typeface="Calibri"/>
                  <a:ea typeface="Calibri"/>
                  <a:cs typeface="Calibri"/>
                  <a:sym typeface="Calibri"/>
                </a:rPr>
                <a:t>Polystyrene</a:t>
              </a:r>
              <a:endParaRPr sz="1200">
                <a:solidFill>
                  <a:schemeClr val="dk1"/>
                </a:solidFill>
                <a:latin typeface="Calibri"/>
                <a:ea typeface="Calibri"/>
                <a:cs typeface="Calibri"/>
                <a:sym typeface="Calibri"/>
              </a:endParaRPr>
            </a:p>
          </p:txBody>
        </p:sp>
        <p:sp>
          <p:nvSpPr>
            <p:cNvPr id="236" name="Google Shape;236;p33"/>
            <p:cNvSpPr txBox="1"/>
            <p:nvPr/>
          </p:nvSpPr>
          <p:spPr>
            <a:xfrm>
              <a:off x="2687567" y="1412082"/>
              <a:ext cx="3331483" cy="3431678"/>
            </a:xfrm>
            <a:prstGeom prst="rect">
              <a:avLst/>
            </a:prstGeom>
            <a:solidFill>
              <a:srgbClr val="C9DAF8"/>
            </a:solidFill>
            <a:ln>
              <a:noFill/>
            </a:ln>
          </p:spPr>
          <p:txBody>
            <a:bodyPr spcFirstLastPara="1" wrap="square" lIns="91425" tIns="91425" rIns="91425" bIns="91425" anchor="t" anchorCtr="0">
              <a:spAutoFit/>
            </a:bodyPr>
            <a:lstStyle/>
            <a:p>
              <a:pPr marL="0" lvl="0" indent="0" algn="ctr" rtl="0">
                <a:spcBef>
                  <a:spcPts val="0"/>
                </a:spcBef>
                <a:spcAft>
                  <a:spcPts val="600"/>
                </a:spcAft>
                <a:buNone/>
              </a:pPr>
              <a:r>
                <a:rPr lang="en" sz="1200">
                  <a:latin typeface="Calibri"/>
                  <a:ea typeface="Calibri"/>
                  <a:cs typeface="Calibri"/>
                  <a:sym typeface="Calibri"/>
                </a:rPr>
                <a:t> Provision and use of Port Reception Facilities</a:t>
              </a:r>
            </a:p>
            <a:p>
              <a:pPr marL="0" lvl="0" indent="0" algn="ctr" rtl="0">
                <a:spcBef>
                  <a:spcPts val="0"/>
                </a:spcBef>
                <a:spcAft>
                  <a:spcPts val="600"/>
                </a:spcAft>
                <a:buNone/>
              </a:pPr>
              <a:r>
                <a:rPr lang="en" sz="1200">
                  <a:latin typeface="Calibri"/>
                  <a:ea typeface="Calibri"/>
                  <a:cs typeface="Calibri"/>
                  <a:sym typeface="Calibri"/>
                </a:rPr>
                <a:t>Microplastics from grewater discharges and anti-fouling paint</a:t>
              </a:r>
              <a:endParaRPr sz="1200">
                <a:latin typeface="Calibri"/>
                <a:ea typeface="Calibri"/>
                <a:cs typeface="Calibri"/>
                <a:sym typeface="Calibri"/>
              </a:endParaRPr>
            </a:p>
            <a:p>
              <a:pPr marL="0" lvl="0" indent="0" algn="ctr" rtl="0">
                <a:spcBef>
                  <a:spcPts val="0"/>
                </a:spcBef>
                <a:spcAft>
                  <a:spcPts val="600"/>
                </a:spcAft>
                <a:buNone/>
              </a:pPr>
              <a:r>
                <a:rPr lang="en" sz="1200">
                  <a:latin typeface="Calibri"/>
                  <a:ea typeface="Calibri"/>
                  <a:cs typeface="Calibri"/>
                  <a:sym typeface="Calibri"/>
                </a:rPr>
                <a:t>End of life recreational vessels</a:t>
              </a:r>
              <a:endParaRPr sz="1200">
                <a:latin typeface="Calibri"/>
                <a:ea typeface="Calibri"/>
                <a:cs typeface="Calibri"/>
                <a:sym typeface="Calibri"/>
              </a:endParaRPr>
            </a:p>
            <a:p>
              <a:pPr marL="0" lvl="0" indent="0" algn="ctr" rtl="0">
                <a:spcBef>
                  <a:spcPts val="0"/>
                </a:spcBef>
                <a:spcAft>
                  <a:spcPts val="600"/>
                </a:spcAft>
                <a:buNone/>
              </a:pPr>
              <a:r>
                <a:rPr lang="en" sz="1200">
                  <a:latin typeface="Calibri"/>
                  <a:ea typeface="Calibri"/>
                  <a:cs typeface="Calibri"/>
                  <a:sym typeface="Calibri"/>
                </a:rPr>
                <a:t>ALDFG</a:t>
              </a:r>
            </a:p>
            <a:p>
              <a:pPr marL="0" lvl="0" indent="0" algn="ctr" rtl="0">
                <a:spcBef>
                  <a:spcPts val="0"/>
                </a:spcBef>
                <a:spcAft>
                  <a:spcPts val="600"/>
                </a:spcAft>
                <a:buNone/>
              </a:pPr>
              <a:r>
                <a:rPr lang="en-GB" sz="1200">
                  <a:latin typeface="Calibri"/>
                  <a:ea typeface="Calibri"/>
                  <a:cs typeface="Calibri"/>
                  <a:sym typeface="Calibri"/>
                </a:rPr>
                <a:t>R</a:t>
              </a:r>
              <a:r>
                <a:rPr lang="en" sz="1200">
                  <a:latin typeface="Calibri"/>
                  <a:ea typeface="Calibri"/>
                  <a:cs typeface="Calibri"/>
                  <a:sym typeface="Calibri"/>
                </a:rPr>
                <a:t>ecreational fishing</a:t>
              </a:r>
            </a:p>
            <a:p>
              <a:pPr marL="0" lvl="0" indent="0" algn="ctr" rtl="0">
                <a:spcBef>
                  <a:spcPts val="0"/>
                </a:spcBef>
                <a:spcAft>
                  <a:spcPts val="600"/>
                </a:spcAft>
                <a:buNone/>
              </a:pPr>
              <a:r>
                <a:rPr lang="en" sz="1200">
                  <a:latin typeface="Calibri"/>
                  <a:ea typeface="Calibri"/>
                  <a:cs typeface="Calibri"/>
                  <a:sym typeface="Calibri"/>
                </a:rPr>
                <a:t>Circular design and waste management in fishing and aqauculture gear</a:t>
              </a:r>
              <a:endParaRPr sz="1200">
                <a:latin typeface="Calibri"/>
                <a:ea typeface="Calibri"/>
                <a:cs typeface="Calibri"/>
                <a:sym typeface="Calibri"/>
              </a:endParaRPr>
            </a:p>
            <a:p>
              <a:pPr marL="0" lvl="0" indent="0" algn="ctr" rtl="0">
                <a:spcBef>
                  <a:spcPts val="0"/>
                </a:spcBef>
                <a:spcAft>
                  <a:spcPts val="600"/>
                </a:spcAft>
                <a:buNone/>
              </a:pPr>
              <a:r>
                <a:rPr lang="en" sz="1200">
                  <a:latin typeface="Calibri"/>
                  <a:ea typeface="Calibri"/>
                  <a:cs typeface="Calibri"/>
                  <a:sym typeface="Calibri"/>
                </a:rPr>
                <a:t>Reducing impact of net cuttings and dolly rope</a:t>
              </a:r>
              <a:endParaRPr sz="1200">
                <a:latin typeface="Calibri"/>
                <a:ea typeface="Calibri"/>
                <a:cs typeface="Calibri"/>
                <a:sym typeface="Calibri"/>
              </a:endParaRPr>
            </a:p>
            <a:p>
              <a:pPr marL="0" lvl="0" indent="0" algn="ctr" rtl="0">
                <a:spcBef>
                  <a:spcPts val="0"/>
                </a:spcBef>
                <a:spcAft>
                  <a:spcPts val="600"/>
                </a:spcAft>
                <a:buNone/>
              </a:pPr>
              <a:r>
                <a:rPr lang="en" sz="1200">
                  <a:latin typeface="Calibri"/>
                  <a:ea typeface="Calibri"/>
                  <a:cs typeface="Calibri"/>
                  <a:sym typeface="Calibri"/>
                </a:rPr>
                <a:t>Awareness and education in the fishing sector</a:t>
              </a:r>
              <a:endParaRPr sz="1200">
                <a:latin typeface="Calibri"/>
                <a:ea typeface="Calibri"/>
                <a:cs typeface="Calibri"/>
                <a:sym typeface="Calibri"/>
              </a:endParaRPr>
            </a:p>
            <a:p>
              <a:pPr marL="0" lvl="0" indent="0" algn="ctr" rtl="0">
                <a:spcBef>
                  <a:spcPts val="0"/>
                </a:spcBef>
                <a:spcAft>
                  <a:spcPts val="600"/>
                </a:spcAft>
                <a:buNone/>
              </a:pPr>
              <a:r>
                <a:rPr lang="en" sz="1200">
                  <a:latin typeface="Calibri"/>
                  <a:ea typeface="Calibri"/>
                  <a:cs typeface="Calibri"/>
                  <a:sym typeface="Calibri"/>
                </a:rPr>
                <a:t>Litter from aquaculture</a:t>
              </a:r>
              <a:endParaRPr sz="1200">
                <a:latin typeface="Calibri"/>
                <a:ea typeface="Calibri"/>
                <a:cs typeface="Calibri"/>
                <a:sym typeface="Calibri"/>
              </a:endParaRPr>
            </a:p>
            <a:p>
              <a:pPr marL="0" lvl="0" indent="0" algn="ctr" rtl="0">
                <a:spcBef>
                  <a:spcPts val="0"/>
                </a:spcBef>
                <a:spcAft>
                  <a:spcPts val="600"/>
                </a:spcAft>
                <a:buNone/>
              </a:pPr>
              <a:r>
                <a:rPr lang="en" sz="1200">
                  <a:latin typeface="Calibri"/>
                  <a:ea typeface="Calibri"/>
                  <a:cs typeface="Calibri"/>
                  <a:sym typeface="Calibri"/>
                </a:rPr>
                <a:t>Entanglement of sea turtles</a:t>
              </a:r>
            </a:p>
            <a:p>
              <a:pPr marL="0" lvl="0" indent="0" algn="ctr" rtl="0">
                <a:spcBef>
                  <a:spcPts val="0"/>
                </a:spcBef>
                <a:spcAft>
                  <a:spcPts val="600"/>
                </a:spcAft>
                <a:buNone/>
              </a:pPr>
              <a:r>
                <a:rPr lang="en" sz="1200">
                  <a:latin typeface="Calibri"/>
                  <a:ea typeface="Calibri"/>
                  <a:cs typeface="Calibri"/>
                  <a:sym typeface="Calibri"/>
                </a:rPr>
                <a:t>Offshore industry</a:t>
              </a:r>
              <a:endParaRPr sz="1200">
                <a:latin typeface="Calibri"/>
                <a:ea typeface="Calibri"/>
                <a:cs typeface="Calibri"/>
                <a:sym typeface="Calibri"/>
              </a:endParaRPr>
            </a:p>
          </p:txBody>
        </p:sp>
        <p:sp>
          <p:nvSpPr>
            <p:cNvPr id="237" name="Google Shape;237;p33"/>
            <p:cNvSpPr txBox="1"/>
            <p:nvPr/>
          </p:nvSpPr>
          <p:spPr>
            <a:xfrm>
              <a:off x="6235450" y="1412082"/>
              <a:ext cx="2479200" cy="2031900"/>
            </a:xfrm>
            <a:prstGeom prst="rect">
              <a:avLst/>
            </a:prstGeom>
            <a:solidFill>
              <a:srgbClr val="FFF2CC"/>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latin typeface="Calibri"/>
                  <a:ea typeface="Calibri"/>
                  <a:cs typeface="Calibri"/>
                  <a:sym typeface="Calibri"/>
                </a:rPr>
                <a:t> Microplastic pollution from pellets, flakes and powder loss</a:t>
              </a:r>
              <a:endParaRPr sz="1200">
                <a:latin typeface="Calibri"/>
                <a:ea typeface="Calibri"/>
                <a:cs typeface="Calibri"/>
                <a:sym typeface="Calibri"/>
              </a:endParaRPr>
            </a:p>
            <a:p>
              <a:pPr marL="0" lvl="0" indent="0" algn="ctr" rtl="0">
                <a:spcBef>
                  <a:spcPts val="0"/>
                </a:spcBef>
                <a:spcAft>
                  <a:spcPts val="0"/>
                </a:spcAft>
                <a:buNone/>
              </a:pPr>
              <a:endParaRPr sz="1200">
                <a:latin typeface="Calibri"/>
                <a:ea typeface="Calibri"/>
                <a:cs typeface="Calibri"/>
                <a:sym typeface="Calibri"/>
              </a:endParaRPr>
            </a:p>
            <a:p>
              <a:pPr marL="0" lvl="0" indent="0" algn="ctr" rtl="0">
                <a:spcBef>
                  <a:spcPts val="0"/>
                </a:spcBef>
                <a:spcAft>
                  <a:spcPts val="0"/>
                </a:spcAft>
                <a:buNone/>
              </a:pPr>
              <a:r>
                <a:rPr lang="en" sz="1200">
                  <a:latin typeface="Calibri"/>
                  <a:ea typeface="Calibri"/>
                  <a:cs typeface="Calibri"/>
                  <a:sym typeface="Calibri"/>
                </a:rPr>
                <a:t>Understanding how floating litter accumulates</a:t>
              </a:r>
              <a:endParaRPr sz="1200">
                <a:latin typeface="Calibri"/>
                <a:ea typeface="Calibri"/>
                <a:cs typeface="Calibri"/>
                <a:sym typeface="Calibri"/>
              </a:endParaRPr>
            </a:p>
            <a:p>
              <a:pPr marL="0" lvl="0" indent="0" algn="ctr" rtl="0">
                <a:spcBef>
                  <a:spcPts val="0"/>
                </a:spcBef>
                <a:spcAft>
                  <a:spcPts val="0"/>
                </a:spcAft>
                <a:buNone/>
              </a:pPr>
              <a:endParaRPr sz="1200">
                <a:latin typeface="Calibri"/>
                <a:ea typeface="Calibri"/>
                <a:cs typeface="Calibri"/>
                <a:sym typeface="Calibri"/>
              </a:endParaRPr>
            </a:p>
            <a:p>
              <a:pPr marL="0" lvl="0" indent="0" algn="ctr" rtl="0">
                <a:spcBef>
                  <a:spcPts val="0"/>
                </a:spcBef>
                <a:spcAft>
                  <a:spcPts val="0"/>
                </a:spcAft>
                <a:buNone/>
              </a:pPr>
              <a:r>
                <a:rPr lang="en" sz="1200">
                  <a:latin typeface="Calibri"/>
                  <a:ea typeface="Calibri"/>
                  <a:cs typeface="Calibri"/>
                  <a:sym typeface="Calibri"/>
                </a:rPr>
                <a:t>Bridging monitoring and policy action</a:t>
              </a:r>
              <a:endParaRPr sz="1200">
                <a:latin typeface="Calibri"/>
                <a:ea typeface="Calibri"/>
                <a:cs typeface="Calibri"/>
                <a:sym typeface="Calibri"/>
              </a:endParaRPr>
            </a:p>
            <a:p>
              <a:pPr marL="0" lvl="0" indent="0" algn="ctr" rtl="0">
                <a:spcBef>
                  <a:spcPts val="0"/>
                </a:spcBef>
                <a:spcAft>
                  <a:spcPts val="0"/>
                </a:spcAft>
                <a:buNone/>
              </a:pPr>
              <a:endParaRPr sz="1200">
                <a:latin typeface="Calibri"/>
                <a:ea typeface="Calibri"/>
                <a:cs typeface="Calibri"/>
                <a:sym typeface="Calibri"/>
              </a:endParaRPr>
            </a:p>
            <a:p>
              <a:pPr marL="0" lvl="0" indent="0" algn="ctr" rtl="0">
                <a:spcBef>
                  <a:spcPts val="0"/>
                </a:spcBef>
                <a:spcAft>
                  <a:spcPts val="0"/>
                </a:spcAft>
                <a:buNone/>
              </a:pPr>
              <a:r>
                <a:rPr lang="en" sz="1200">
                  <a:latin typeface="Calibri"/>
                  <a:ea typeface="Calibri"/>
                  <a:cs typeface="Calibri"/>
                  <a:sym typeface="Calibri"/>
                </a:rPr>
                <a:t>Harm from marine litter</a:t>
              </a:r>
              <a:endParaRPr sz="1200">
                <a:latin typeface="Calibri"/>
                <a:ea typeface="Calibri"/>
                <a:cs typeface="Calibri"/>
                <a:sym typeface="Calibri"/>
              </a:endParaRPr>
            </a:p>
          </p:txBody>
        </p:sp>
        <p:sp>
          <p:nvSpPr>
            <p:cNvPr id="238" name="Google Shape;238;p33"/>
            <p:cNvSpPr txBox="1"/>
            <p:nvPr/>
          </p:nvSpPr>
          <p:spPr>
            <a:xfrm>
              <a:off x="6110350" y="3893036"/>
              <a:ext cx="2729400" cy="7851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300" b="1">
                  <a:solidFill>
                    <a:schemeClr val="dk1"/>
                  </a:solidFill>
                  <a:latin typeface="Calibri"/>
                  <a:ea typeface="Calibri"/>
                  <a:cs typeface="Calibri"/>
                  <a:sym typeface="Calibri"/>
                </a:rPr>
                <a:t>3 </a:t>
              </a:r>
              <a:r>
                <a:rPr lang="en" sz="1300">
                  <a:solidFill>
                    <a:schemeClr val="dk1"/>
                  </a:solidFill>
                  <a:latin typeface="Calibri"/>
                  <a:ea typeface="Calibri"/>
                  <a:cs typeface="Calibri"/>
                  <a:sym typeface="Calibri"/>
                </a:rPr>
                <a:t>key areas of action</a:t>
              </a:r>
              <a:endParaRPr sz="1300">
                <a:latin typeface="Calibri"/>
                <a:ea typeface="Calibri"/>
                <a:cs typeface="Calibri"/>
                <a:sym typeface="Calibri"/>
              </a:endParaRPr>
            </a:p>
            <a:p>
              <a:pPr marL="0" lvl="0" indent="0" algn="ctr" rtl="0">
                <a:spcBef>
                  <a:spcPts val="0"/>
                </a:spcBef>
                <a:spcAft>
                  <a:spcPts val="0"/>
                </a:spcAft>
                <a:buNone/>
              </a:pPr>
              <a:r>
                <a:rPr lang="en" sz="1300" b="1">
                  <a:latin typeface="Calibri"/>
                  <a:ea typeface="Calibri"/>
                  <a:cs typeface="Calibri"/>
                  <a:sym typeface="Calibri"/>
                </a:rPr>
                <a:t>25</a:t>
              </a:r>
              <a:r>
                <a:rPr lang="en" sz="1300">
                  <a:latin typeface="Calibri"/>
                  <a:ea typeface="Calibri"/>
                  <a:cs typeface="Calibri"/>
                  <a:sym typeface="Calibri"/>
                </a:rPr>
                <a:t> Actions with detailed plans </a:t>
              </a:r>
              <a:endParaRPr sz="1300">
                <a:latin typeface="Calibri"/>
                <a:ea typeface="Calibri"/>
                <a:cs typeface="Calibri"/>
                <a:sym typeface="Calibri"/>
              </a:endParaRPr>
            </a:p>
            <a:p>
              <a:pPr marL="0" lvl="0" indent="0" algn="ctr" rtl="0">
                <a:spcBef>
                  <a:spcPts val="0"/>
                </a:spcBef>
                <a:spcAft>
                  <a:spcPts val="0"/>
                </a:spcAft>
                <a:buNone/>
              </a:pPr>
              <a:r>
                <a:rPr lang="en" sz="1300" b="1">
                  <a:latin typeface="Calibri"/>
                  <a:ea typeface="Calibri"/>
                  <a:cs typeface="Calibri"/>
                  <a:sym typeface="Calibri"/>
                </a:rPr>
                <a:t>23</a:t>
              </a:r>
              <a:r>
                <a:rPr lang="en" sz="1300">
                  <a:latin typeface="Calibri"/>
                  <a:ea typeface="Calibri"/>
                  <a:cs typeface="Calibri"/>
                  <a:sym typeface="Calibri"/>
                </a:rPr>
                <a:t> with confirmed leads </a:t>
              </a:r>
              <a:endParaRPr sz="1300">
                <a:latin typeface="Calibri"/>
                <a:ea typeface="Calibri"/>
                <a:cs typeface="Calibri"/>
                <a:sym typeface="Calibri"/>
              </a:endParaRPr>
            </a:p>
          </p:txBody>
        </p:sp>
      </p:grpSp>
      <p:sp>
        <p:nvSpPr>
          <p:cNvPr id="239" name="Google Shape;239;p33"/>
          <p:cNvSpPr txBox="1"/>
          <p:nvPr/>
        </p:nvSpPr>
        <p:spPr>
          <a:xfrm rot="-5400000">
            <a:off x="-962662" y="38725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Calibri"/>
                <a:ea typeface="Calibri"/>
                <a:cs typeface="Calibri"/>
                <a:sym typeface="Calibri"/>
              </a:rPr>
              <a:t>#OSPAR</a:t>
            </a:r>
            <a:r>
              <a:rPr lang="en">
                <a:solidFill>
                  <a:srgbClr val="FFFFFF"/>
                </a:solidFill>
                <a:latin typeface="Calibri"/>
                <a:ea typeface="Calibri"/>
                <a:cs typeface="Calibri"/>
                <a:sym typeface="Calibri"/>
              </a:rPr>
              <a:t>protects</a:t>
            </a:r>
            <a:endParaRPr sz="1400" b="0" i="0" u="none" strike="noStrike" cap="none">
              <a:solidFill>
                <a:srgbClr val="FFFFFF"/>
              </a:solidFill>
              <a:latin typeface="Calibri"/>
              <a:ea typeface="Calibri"/>
              <a:cs typeface="Calibri"/>
              <a:sym typeface="Calibri"/>
            </a:endParaRPr>
          </a:p>
        </p:txBody>
      </p:sp>
      <p:sp>
        <p:nvSpPr>
          <p:cNvPr id="3" name="Google Shape;189;p29">
            <a:extLst>
              <a:ext uri="{FF2B5EF4-FFF2-40B4-BE49-F238E27FC236}">
                <a16:creationId xmlns:a16="http://schemas.microsoft.com/office/drawing/2014/main" id="{A4D0DB45-0188-EEF9-903F-20F35365E6C6}"/>
              </a:ext>
            </a:extLst>
          </p:cNvPr>
          <p:cNvSpPr txBox="1"/>
          <p:nvPr/>
        </p:nvSpPr>
        <p:spPr>
          <a:xfrm>
            <a:off x="360130" y="195929"/>
            <a:ext cx="8115689" cy="292500"/>
          </a:xfrm>
          <a:prstGeom prst="rect">
            <a:avLst/>
          </a:prstGeom>
          <a:noFill/>
          <a:ln>
            <a:noFill/>
          </a:ln>
        </p:spPr>
        <p:txBody>
          <a:bodyPr spcFirstLastPara="1" wrap="square" lIns="91425" tIns="45700" rIns="91425" bIns="45700" anchor="t" anchorCtr="0">
            <a:noAutofit/>
          </a:bodyPr>
          <a:lstStyle/>
          <a:p>
            <a:pPr marL="361950" marR="0" lvl="0" indent="-361950" algn="l" rtl="0">
              <a:lnSpc>
                <a:spcPct val="100000"/>
              </a:lnSpc>
              <a:spcBef>
                <a:spcPts val="0"/>
              </a:spcBef>
              <a:spcAft>
                <a:spcPts val="0"/>
              </a:spcAft>
              <a:buClr>
                <a:srgbClr val="19526C"/>
              </a:buClr>
              <a:buSzPts val="2400"/>
              <a:buFont typeface="Calibri"/>
              <a:buNone/>
            </a:pPr>
            <a:r>
              <a:rPr lang="en" sz="2400" b="1">
                <a:solidFill>
                  <a:srgbClr val="19526C"/>
                </a:solidFill>
                <a:latin typeface="Calibri"/>
                <a:ea typeface="Calibri"/>
                <a:cs typeface="Calibri"/>
                <a:sym typeface="Calibri"/>
              </a:rPr>
              <a:t>OSPAR’s Second Regional Action Plan to Reduce Marine Litter</a:t>
            </a:r>
            <a:endParaRPr sz="2400" b="1" i="0" u="none" strike="noStrike" cap="none">
              <a:solidFill>
                <a:srgbClr val="19526C"/>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pic>
        <p:nvPicPr>
          <p:cNvPr id="477" name="Google Shape;477;p54"/>
          <p:cNvPicPr preferRelativeResize="0"/>
          <p:nvPr/>
        </p:nvPicPr>
        <p:blipFill rotWithShape="1">
          <a:blip r:embed="rId3">
            <a:alphaModFix/>
          </a:blip>
          <a:srcRect/>
          <a:stretch/>
        </p:blipFill>
        <p:spPr>
          <a:xfrm rot="-5400000">
            <a:off x="-2429055" y="2429054"/>
            <a:ext cx="5143501" cy="285390"/>
          </a:xfrm>
          <a:prstGeom prst="rect">
            <a:avLst/>
          </a:prstGeom>
          <a:noFill/>
          <a:ln>
            <a:noFill/>
          </a:ln>
        </p:spPr>
      </p:pic>
      <p:sp>
        <p:nvSpPr>
          <p:cNvPr id="478" name="Google Shape;478;p54"/>
          <p:cNvSpPr txBox="1"/>
          <p:nvPr/>
        </p:nvSpPr>
        <p:spPr>
          <a:xfrm>
            <a:off x="388426" y="155032"/>
            <a:ext cx="8367148" cy="1039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9526C"/>
              </a:buClr>
              <a:buSzPts val="2400"/>
              <a:buFont typeface="Calibri"/>
              <a:buNone/>
            </a:pPr>
            <a:r>
              <a:rPr lang="en-GB" sz="2400" b="1">
                <a:solidFill>
                  <a:srgbClr val="19526C"/>
                </a:solidFill>
                <a:latin typeface="Calibri"/>
                <a:ea typeface="Calibri"/>
                <a:cs typeface="Calibri"/>
                <a:sym typeface="Calibri"/>
              </a:rPr>
              <a:t>Fishing related actions in the OSPAR RAP ML 2</a:t>
            </a:r>
            <a:endParaRPr sz="2400" b="1">
              <a:solidFill>
                <a:srgbClr val="19526C"/>
              </a:solidFill>
              <a:latin typeface="Calibri"/>
              <a:ea typeface="Calibri"/>
              <a:cs typeface="Calibri"/>
              <a:sym typeface="Calibri"/>
            </a:endParaRPr>
          </a:p>
        </p:txBody>
      </p:sp>
      <p:sp>
        <p:nvSpPr>
          <p:cNvPr id="479" name="Google Shape;479;p54"/>
          <p:cNvSpPr txBox="1"/>
          <p:nvPr/>
        </p:nvSpPr>
        <p:spPr>
          <a:xfrm rot="-5400000">
            <a:off x="-962662" y="37808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a:solidFill>
                  <a:srgbClr val="FFFFFF"/>
                </a:solidFill>
                <a:latin typeface="Calibri"/>
                <a:ea typeface="Calibri"/>
                <a:cs typeface="Calibri"/>
                <a:sym typeface="Calibri"/>
              </a:rPr>
              <a:t>#MLRAP2 - Action B.4.7</a:t>
            </a:r>
            <a:endParaRPr sz="1400" b="0" i="0" u="none" strike="noStrike" cap="none">
              <a:solidFill>
                <a:srgbClr val="FFFFFF"/>
              </a:solidFill>
              <a:latin typeface="Calibri"/>
              <a:ea typeface="Calibri"/>
              <a:cs typeface="Calibri"/>
              <a:sym typeface="Calibri"/>
            </a:endParaRPr>
          </a:p>
        </p:txBody>
      </p:sp>
      <p:sp>
        <p:nvSpPr>
          <p:cNvPr id="480" name="Google Shape;480;p54"/>
          <p:cNvSpPr txBox="1"/>
          <p:nvPr/>
        </p:nvSpPr>
        <p:spPr>
          <a:xfrm>
            <a:off x="3487025" y="2612575"/>
            <a:ext cx="6218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2" name="TextBox 1">
            <a:extLst>
              <a:ext uri="{FF2B5EF4-FFF2-40B4-BE49-F238E27FC236}">
                <a16:creationId xmlns:a16="http://schemas.microsoft.com/office/drawing/2014/main" id="{57815EE3-05E0-A7A6-98C8-997340575019}"/>
              </a:ext>
            </a:extLst>
          </p:cNvPr>
          <p:cNvSpPr txBox="1"/>
          <p:nvPr/>
        </p:nvSpPr>
        <p:spPr>
          <a:xfrm>
            <a:off x="491461" y="659627"/>
            <a:ext cx="8367148" cy="4832092"/>
          </a:xfrm>
          <a:prstGeom prst="rect">
            <a:avLst/>
          </a:prstGeom>
          <a:noFill/>
        </p:spPr>
        <p:txBody>
          <a:bodyPr wrap="square" rtlCol="0">
            <a:spAutoFit/>
          </a:bodyPr>
          <a:lstStyle/>
          <a:p>
            <a:pPr marL="285750" marR="0" indent="-285750" algn="l" rtl="0" fontAlgn="t">
              <a:spcBef>
                <a:spcPts val="0"/>
              </a:spcBef>
              <a:spcAft>
                <a:spcPts val="1200"/>
              </a:spcAft>
              <a:buFont typeface="Arial" panose="020B0604020202020204" pitchFamily="34" charset="0"/>
              <a:buChar char="•"/>
            </a:pPr>
            <a:r>
              <a:rPr lang="en-US" sz="1800" i="0" u="none" strike="noStrike" err="1">
                <a:solidFill>
                  <a:srgbClr val="000000"/>
                </a:solidFill>
                <a:effectLst/>
                <a:latin typeface="Calibri" panose="020F0502020204030204" pitchFamily="34" charset="0"/>
                <a:ea typeface="Calibri" panose="020F0502020204030204" pitchFamily="34" charset="0"/>
                <a:cs typeface="Calibri" panose="020F0502020204030204" pitchFamily="34" charset="0"/>
              </a:rPr>
              <a:t>Harmonise</a:t>
            </a:r>
            <a:r>
              <a:rPr lang="en-US" sz="180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practices related to the provision and use of Port Reception Facilities</a:t>
            </a:r>
            <a:endParaRPr lang="en-GB" sz="1800" i="0" u="none" strike="noStrike">
              <a:effectLst/>
              <a:latin typeface="Calibri" panose="020F0502020204030204" pitchFamily="34" charset="0"/>
              <a:ea typeface="Calibri" panose="020F0502020204030204" pitchFamily="34" charset="0"/>
              <a:cs typeface="Calibri" panose="020F0502020204030204" pitchFamily="34" charset="0"/>
            </a:endParaRPr>
          </a:p>
          <a:p>
            <a:pPr marL="285750" marR="0" indent="-285750" algn="l" rtl="0" fontAlgn="t">
              <a:spcBef>
                <a:spcPts val="0"/>
              </a:spcBef>
              <a:spcAft>
                <a:spcPts val="1200"/>
              </a:spcAft>
              <a:buFont typeface="Arial" panose="020B0604020202020204" pitchFamily="34" charset="0"/>
              <a:buChar char="•"/>
            </a:pPr>
            <a:r>
              <a:rPr lang="en-US" sz="180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Prevent, locate, retrieve and handle ALDFG</a:t>
            </a:r>
          </a:p>
          <a:p>
            <a:pPr marL="285750" marR="0" indent="-285750" algn="l" rtl="0" fontAlgn="t">
              <a:spcBef>
                <a:spcPts val="0"/>
              </a:spcBef>
              <a:spcAft>
                <a:spcPts val="1200"/>
              </a:spcAft>
              <a:buFont typeface="Arial" panose="020B0604020202020204" pitchFamily="34" charset="0"/>
              <a:buChar char="•"/>
            </a:pPr>
            <a:r>
              <a:rPr lang="en-US" sz="1800" i="0" u="sng" strike="noStrike">
                <a:effectLst/>
                <a:latin typeface="Calibri" panose="020F0502020204030204" pitchFamily="34" charset="0"/>
                <a:ea typeface="Calibri" panose="020F0502020204030204" pitchFamily="34" charset="0"/>
                <a:cs typeface="Calibri" panose="020F0502020204030204" pitchFamily="34" charset="0"/>
              </a:rPr>
              <a:t>Stimulating circular design and developments in waste management of fishing and aquaculture gear</a:t>
            </a:r>
          </a:p>
          <a:p>
            <a:pPr marL="285750" lvl="3" indent="-285750" fontAlgn="t">
              <a:spcAft>
                <a:spcPts val="1200"/>
              </a:spcAft>
              <a:buFont typeface="Arial" panose="020B0604020202020204" pitchFamily="34" charset="0"/>
              <a:buChar char="•"/>
            </a:pPr>
            <a:r>
              <a:rPr lang="en-US" sz="1800" i="0" u="sng" strike="noStrike">
                <a:effectLst/>
                <a:latin typeface="Calibri" panose="020F0502020204030204" pitchFamily="34" charset="0"/>
                <a:ea typeface="Calibri" panose="020F0502020204030204" pitchFamily="34" charset="0"/>
                <a:cs typeface="Calibri" panose="020F0502020204030204" pitchFamily="34" charset="0"/>
              </a:rPr>
              <a:t>Circularity and recyclability of fishing gear and aquaculture equipment.</a:t>
            </a:r>
            <a:endParaRPr lang="en-GB" sz="1800" i="0" u="sng" strike="noStrike">
              <a:effectLst/>
              <a:latin typeface="Calibri" panose="020F0502020204030204" pitchFamily="34" charset="0"/>
              <a:ea typeface="Calibri" panose="020F0502020204030204" pitchFamily="34" charset="0"/>
              <a:cs typeface="Calibri" panose="020F0502020204030204" pitchFamily="34" charset="0"/>
            </a:endParaRPr>
          </a:p>
          <a:p>
            <a:pPr marL="285750" marR="0" indent="-285750" algn="l" rtl="0" fontAlgn="t">
              <a:spcBef>
                <a:spcPts val="0"/>
              </a:spcBef>
              <a:spcAft>
                <a:spcPts val="1200"/>
              </a:spcAft>
              <a:buFont typeface="Arial" panose="020B0604020202020204" pitchFamily="34" charset="0"/>
              <a:buChar char="•"/>
            </a:pPr>
            <a:r>
              <a:rPr lang="en-US" sz="1800" i="0" u="sng"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Promote practical solutions for reducing the impact of certain specific fishing related items, such as net cuttings and dolly rope </a:t>
            </a:r>
            <a:endParaRPr lang="en-GB" sz="1800" i="0" u="sng" strike="noStrike">
              <a:effectLst/>
              <a:latin typeface="Calibri" panose="020F0502020204030204" pitchFamily="34" charset="0"/>
              <a:ea typeface="Calibri" panose="020F0502020204030204" pitchFamily="34" charset="0"/>
              <a:cs typeface="Calibri" panose="020F0502020204030204" pitchFamily="34" charset="0"/>
            </a:endParaRPr>
          </a:p>
          <a:p>
            <a:pPr marL="285750" marR="0" indent="-285750" algn="l" rtl="0" fontAlgn="t">
              <a:spcBef>
                <a:spcPts val="0"/>
              </a:spcBef>
              <a:spcAft>
                <a:spcPts val="1200"/>
              </a:spcAft>
              <a:buFont typeface="Arial" panose="020B0604020202020204" pitchFamily="34" charset="0"/>
              <a:buChar char="•"/>
            </a:pPr>
            <a:r>
              <a:rPr lang="en-US" sz="180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Address recreational fishing as a source for marine litter</a:t>
            </a:r>
            <a:endParaRPr lang="en-GB" sz="1800" i="0" u="none" strike="noStrike">
              <a:effectLst/>
              <a:latin typeface="Calibri" panose="020F0502020204030204" pitchFamily="34" charset="0"/>
              <a:ea typeface="Calibri" panose="020F0502020204030204" pitchFamily="34" charset="0"/>
              <a:cs typeface="Calibri" panose="020F0502020204030204" pitchFamily="34" charset="0"/>
            </a:endParaRPr>
          </a:p>
          <a:p>
            <a:pPr marL="285750" marR="0" indent="-285750" algn="l" rtl="0" fontAlgn="t">
              <a:spcBef>
                <a:spcPts val="0"/>
              </a:spcBef>
              <a:spcAft>
                <a:spcPts val="1200"/>
              </a:spcAft>
              <a:buFont typeface="Arial" panose="020B0604020202020204" pitchFamily="34" charset="0"/>
              <a:buChar char="•"/>
            </a:pPr>
            <a:r>
              <a:rPr lang="en-US" sz="180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Raise awareness and improve education in the fishing sector, including the strengthening of the OSPAR recommendations on Fishing for litter and on Sustainability Education </a:t>
            </a:r>
            <a:r>
              <a:rPr lang="en-US" sz="1800" i="0" u="none" strike="noStrike" err="1">
                <a:solidFill>
                  <a:srgbClr val="000000"/>
                </a:solidFill>
                <a:effectLst/>
                <a:latin typeface="Calibri" panose="020F0502020204030204" pitchFamily="34" charset="0"/>
                <a:ea typeface="Calibri" panose="020F0502020204030204" pitchFamily="34" charset="0"/>
                <a:cs typeface="Calibri" panose="020F0502020204030204" pitchFamily="34" charset="0"/>
              </a:rPr>
              <a:t>Programmes</a:t>
            </a:r>
            <a:r>
              <a:rPr lang="en-US" sz="180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for Fishers</a:t>
            </a:r>
            <a:endParaRPr lang="en-GB" sz="1800" i="0" u="none" strike="noStrike">
              <a:effectLst/>
              <a:latin typeface="Calibri" panose="020F0502020204030204" pitchFamily="34" charset="0"/>
              <a:ea typeface="Calibri" panose="020F0502020204030204" pitchFamily="34" charset="0"/>
              <a:cs typeface="Calibri" panose="020F0502020204030204" pitchFamily="34" charset="0"/>
            </a:endParaRPr>
          </a:p>
          <a:p>
            <a:pPr marL="285750" marR="0" indent="-285750" algn="l" rtl="0" fontAlgn="t">
              <a:spcBef>
                <a:spcPts val="0"/>
              </a:spcBef>
              <a:spcAft>
                <a:spcPts val="1200"/>
              </a:spcAft>
              <a:buFont typeface="Arial" panose="020B0604020202020204" pitchFamily="34" charset="0"/>
              <a:buChar char="•"/>
            </a:pPr>
            <a:r>
              <a:rPr lang="en-US" sz="1800" i="0" u="sng"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Prevent and reduce marine litter from aquaculture </a:t>
            </a:r>
            <a:endParaRPr lang="en-GB" sz="1800" i="0" u="sng" strike="noStrike">
              <a:effectLst/>
              <a:latin typeface="Calibri" panose="020F0502020204030204" pitchFamily="34" charset="0"/>
              <a:ea typeface="Calibri" panose="020F0502020204030204" pitchFamily="34" charset="0"/>
              <a:cs typeface="Calibri" panose="020F0502020204030204" pitchFamily="34" charset="0"/>
            </a:endParaRPr>
          </a:p>
          <a:p>
            <a:endParaRPr lang="en-GB" sz="1200"/>
          </a:p>
        </p:txBody>
      </p:sp>
    </p:spTree>
    <p:extLst>
      <p:ext uri="{BB962C8B-B14F-4D97-AF65-F5344CB8AC3E}">
        <p14:creationId xmlns:p14="http://schemas.microsoft.com/office/powerpoint/2010/main" val="1097282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5DFC3A9E-9104-CA7E-3140-CEF2122AB00C}"/>
              </a:ext>
            </a:extLst>
          </p:cNvPr>
          <p:cNvPicPr>
            <a:picLocks noChangeAspect="1"/>
          </p:cNvPicPr>
          <p:nvPr/>
        </p:nvPicPr>
        <p:blipFill>
          <a:blip r:embed="rId3"/>
          <a:stretch>
            <a:fillRect/>
          </a:stretch>
        </p:blipFill>
        <p:spPr>
          <a:xfrm>
            <a:off x="1011121" y="0"/>
            <a:ext cx="7370333" cy="5143500"/>
          </a:xfrm>
          <a:prstGeom prst="rect">
            <a:avLst/>
          </a:prstGeom>
        </p:spPr>
      </p:pic>
      <p:pic>
        <p:nvPicPr>
          <p:cNvPr id="6" name="Google Shape;477;p54">
            <a:extLst>
              <a:ext uri="{FF2B5EF4-FFF2-40B4-BE49-F238E27FC236}">
                <a16:creationId xmlns:a16="http://schemas.microsoft.com/office/drawing/2014/main" id="{B861ECD2-0AE1-9C3B-201E-59A214F9688B}"/>
              </a:ext>
            </a:extLst>
          </p:cNvPr>
          <p:cNvPicPr preferRelativeResize="0"/>
          <p:nvPr/>
        </p:nvPicPr>
        <p:blipFill rotWithShape="1">
          <a:blip r:embed="rId4">
            <a:alphaModFix/>
          </a:blip>
          <a:srcRect/>
          <a:stretch/>
        </p:blipFill>
        <p:spPr>
          <a:xfrm rot="-5400000">
            <a:off x="-2429055" y="2429054"/>
            <a:ext cx="5143501" cy="285390"/>
          </a:xfrm>
          <a:prstGeom prst="rect">
            <a:avLst/>
          </a:prstGeom>
          <a:noFill/>
          <a:ln>
            <a:noFill/>
          </a:ln>
        </p:spPr>
      </p:pic>
    </p:spTree>
    <p:extLst>
      <p:ext uri="{BB962C8B-B14F-4D97-AF65-F5344CB8AC3E}">
        <p14:creationId xmlns:p14="http://schemas.microsoft.com/office/powerpoint/2010/main" val="2274471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76">
          <a:extLst>
            <a:ext uri="{FF2B5EF4-FFF2-40B4-BE49-F238E27FC236}">
              <a16:creationId xmlns:a16="http://schemas.microsoft.com/office/drawing/2014/main" id="{D16365B1-B97C-7AF9-AE52-D6D5B3EE17CC}"/>
            </a:ext>
          </a:extLst>
        </p:cNvPr>
        <p:cNvGrpSpPr/>
        <p:nvPr/>
      </p:nvGrpSpPr>
      <p:grpSpPr>
        <a:xfrm>
          <a:off x="0" y="0"/>
          <a:ext cx="0" cy="0"/>
          <a:chOff x="0" y="0"/>
          <a:chExt cx="0" cy="0"/>
        </a:xfrm>
      </p:grpSpPr>
      <p:pic>
        <p:nvPicPr>
          <p:cNvPr id="477" name="Google Shape;477;p54">
            <a:extLst>
              <a:ext uri="{FF2B5EF4-FFF2-40B4-BE49-F238E27FC236}">
                <a16:creationId xmlns:a16="http://schemas.microsoft.com/office/drawing/2014/main" id="{56253540-84D0-8611-90F8-FF409082210D}"/>
              </a:ext>
            </a:extLst>
          </p:cNvPr>
          <p:cNvPicPr preferRelativeResize="0"/>
          <p:nvPr/>
        </p:nvPicPr>
        <p:blipFill rotWithShape="1">
          <a:blip r:embed="rId3">
            <a:alphaModFix/>
          </a:blip>
          <a:srcRect/>
          <a:stretch/>
        </p:blipFill>
        <p:spPr>
          <a:xfrm rot="-5400000">
            <a:off x="-2429055" y="2429054"/>
            <a:ext cx="5143501" cy="285390"/>
          </a:xfrm>
          <a:prstGeom prst="rect">
            <a:avLst/>
          </a:prstGeom>
          <a:noFill/>
          <a:ln>
            <a:noFill/>
          </a:ln>
        </p:spPr>
      </p:pic>
      <p:sp>
        <p:nvSpPr>
          <p:cNvPr id="478" name="Google Shape;478;p54">
            <a:extLst>
              <a:ext uri="{FF2B5EF4-FFF2-40B4-BE49-F238E27FC236}">
                <a16:creationId xmlns:a16="http://schemas.microsoft.com/office/drawing/2014/main" id="{C67AD6F6-53AE-4CDE-D2F5-1B70A38B8CD6}"/>
              </a:ext>
            </a:extLst>
          </p:cNvPr>
          <p:cNvSpPr txBox="1"/>
          <p:nvPr/>
        </p:nvSpPr>
        <p:spPr>
          <a:xfrm>
            <a:off x="388426" y="155032"/>
            <a:ext cx="8367148" cy="1039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9526C"/>
              </a:buClr>
              <a:buSzPts val="2400"/>
              <a:buFont typeface="Calibri"/>
              <a:buNone/>
            </a:pPr>
            <a:r>
              <a:rPr lang="en-GB" sz="2400" b="1">
                <a:solidFill>
                  <a:srgbClr val="19526C"/>
                </a:solidFill>
                <a:latin typeface="Calibri"/>
                <a:ea typeface="Calibri"/>
                <a:cs typeface="Calibri"/>
                <a:sym typeface="Calibri"/>
              </a:rPr>
              <a:t>Fishing related actions in the OSPAR RAP ML 2 - outputs</a:t>
            </a:r>
            <a:endParaRPr sz="2400" b="1">
              <a:solidFill>
                <a:srgbClr val="19526C"/>
              </a:solidFill>
              <a:latin typeface="Calibri"/>
              <a:ea typeface="Calibri"/>
              <a:cs typeface="Calibri"/>
              <a:sym typeface="Calibri"/>
            </a:endParaRPr>
          </a:p>
        </p:txBody>
      </p:sp>
      <p:sp>
        <p:nvSpPr>
          <p:cNvPr id="479" name="Google Shape;479;p54">
            <a:extLst>
              <a:ext uri="{FF2B5EF4-FFF2-40B4-BE49-F238E27FC236}">
                <a16:creationId xmlns:a16="http://schemas.microsoft.com/office/drawing/2014/main" id="{3089303A-094A-DE38-C90B-4B39CDDA45B2}"/>
              </a:ext>
            </a:extLst>
          </p:cNvPr>
          <p:cNvSpPr txBox="1"/>
          <p:nvPr/>
        </p:nvSpPr>
        <p:spPr>
          <a:xfrm rot="-5400000">
            <a:off x="-962662" y="37808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a:solidFill>
                  <a:srgbClr val="FFFFFF"/>
                </a:solidFill>
                <a:latin typeface="Calibri"/>
                <a:ea typeface="Calibri"/>
                <a:cs typeface="Calibri"/>
                <a:sym typeface="Calibri"/>
              </a:rPr>
              <a:t>#MLRAP2 - Action B.4.7</a:t>
            </a:r>
            <a:endParaRPr sz="1400" b="0" i="0" u="none" strike="noStrike" cap="none">
              <a:solidFill>
                <a:srgbClr val="FFFFFF"/>
              </a:solidFill>
              <a:latin typeface="Calibri"/>
              <a:ea typeface="Calibri"/>
              <a:cs typeface="Calibri"/>
              <a:sym typeface="Calibri"/>
            </a:endParaRPr>
          </a:p>
        </p:txBody>
      </p:sp>
      <p:sp>
        <p:nvSpPr>
          <p:cNvPr id="480" name="Google Shape;480;p54">
            <a:extLst>
              <a:ext uri="{FF2B5EF4-FFF2-40B4-BE49-F238E27FC236}">
                <a16:creationId xmlns:a16="http://schemas.microsoft.com/office/drawing/2014/main" id="{B4D0F9C9-335B-A8E2-E257-6E8B1342269C}"/>
              </a:ext>
            </a:extLst>
          </p:cNvPr>
          <p:cNvSpPr txBox="1"/>
          <p:nvPr/>
        </p:nvSpPr>
        <p:spPr>
          <a:xfrm>
            <a:off x="3487025" y="2612575"/>
            <a:ext cx="6218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2" name="TextBox 1">
            <a:extLst>
              <a:ext uri="{FF2B5EF4-FFF2-40B4-BE49-F238E27FC236}">
                <a16:creationId xmlns:a16="http://schemas.microsoft.com/office/drawing/2014/main" id="{62B189B0-898B-8E07-C70C-A8BAF951E965}"/>
              </a:ext>
            </a:extLst>
          </p:cNvPr>
          <p:cNvSpPr txBox="1"/>
          <p:nvPr/>
        </p:nvSpPr>
        <p:spPr>
          <a:xfrm>
            <a:off x="491460" y="659627"/>
            <a:ext cx="8483863" cy="4370427"/>
          </a:xfrm>
          <a:prstGeom prst="rect">
            <a:avLst/>
          </a:prstGeom>
          <a:noFill/>
        </p:spPr>
        <p:txBody>
          <a:bodyPr wrap="square" rtlCol="0">
            <a:spAutoFit/>
          </a:bodyPr>
          <a:lstStyle/>
          <a:p>
            <a:pPr marL="171450" indent="-171450">
              <a:buFont typeface="Arial" panose="020B0604020202020204" pitchFamily="34" charset="0"/>
              <a:buChar char="•"/>
            </a:pPr>
            <a:r>
              <a:rPr lang="en-US">
                <a:solidFill>
                  <a:srgbClr val="0000FF"/>
                </a:solidFill>
                <a:hlinkClick r:id="rId4">
                  <a:extLst>
                    <a:ext uri="{A12FA001-AC4F-418D-AE19-62706E023703}">
                      <ahyp:hlinkClr xmlns:ahyp="http://schemas.microsoft.com/office/drawing/2018/hyperlinkcolor" val="tx"/>
                    </a:ext>
                  </a:extLst>
                </a:hlinkClick>
              </a:rPr>
              <a:t>Technical output: Gap analysis on the application of FAO’s voluntary guidelines for marking of fishing gear in the OSPAR maritime area</a:t>
            </a:r>
            <a:r>
              <a:rPr lang="en-US">
                <a:solidFill>
                  <a:schemeClr val="tx1"/>
                </a:solidFill>
                <a:hlinkClick r:id="rId4">
                  <a:extLst>
                    <a:ext uri="{A12FA001-AC4F-418D-AE19-62706E023703}">
                      <ahyp:hlinkClr xmlns:ahyp="http://schemas.microsoft.com/office/drawing/2018/hyperlinkcolor" val="tx"/>
                    </a:ext>
                  </a:extLst>
                </a:hlinkClick>
              </a:rPr>
              <a:t>.</a:t>
            </a:r>
            <a:endParaRPr lang="en-US">
              <a:solidFill>
                <a:schemeClr val="tx1"/>
              </a:solidFill>
            </a:endParaRPr>
          </a:p>
          <a:p>
            <a:pPr marL="171450" indent="-171450">
              <a:buFont typeface="Arial" panose="020B0604020202020204" pitchFamily="34" charset="0"/>
              <a:buChar char="•"/>
            </a:pPr>
            <a:r>
              <a:rPr lang="en-US">
                <a:solidFill>
                  <a:schemeClr val="tx1"/>
                </a:solidFill>
                <a:hlinkClick r:id="rId5">
                  <a:extLst>
                    <a:ext uri="{A12FA001-AC4F-418D-AE19-62706E023703}">
                      <ahyp:hlinkClr xmlns:ahyp="http://schemas.microsoft.com/office/drawing/2018/hyperlinkcolor" val="tx"/>
                    </a:ext>
                  </a:extLst>
                </a:hlinkClick>
              </a:rPr>
              <a:t>Technical output: Entanglement of sea turtles in the Eastern Atlantic. State of play (2024)</a:t>
            </a:r>
            <a:r>
              <a:rPr lang="en-US">
                <a:solidFill>
                  <a:schemeClr val="tx1"/>
                </a:solidFill>
              </a:rPr>
              <a:t>. </a:t>
            </a:r>
          </a:p>
          <a:p>
            <a:pPr marL="171450" indent="-171450">
              <a:buFont typeface="Arial" panose="020B0604020202020204" pitchFamily="34" charset="0"/>
              <a:buChar char="•"/>
            </a:pPr>
            <a:r>
              <a:rPr lang="en-US">
                <a:solidFill>
                  <a:srgbClr val="0000FF"/>
                </a:solidFill>
                <a:hlinkClick r:id="rId6">
                  <a:extLst>
                    <a:ext uri="{A12FA001-AC4F-418D-AE19-62706E023703}">
                      <ahyp:hlinkClr xmlns:ahyp="http://schemas.microsoft.com/office/drawing/2018/hyperlinkcolor" val="tx"/>
                    </a:ext>
                  </a:extLst>
                </a:hlinkClick>
              </a:rPr>
              <a:t>Report of the EU-OSPAR JOINT WORKSHOP: Implementing measures to reduce marine litter from fishing gear, focusing on end-of-life and waste fishing gear policy, and promoting circularity. 20-21 March 2024, Brussels</a:t>
            </a:r>
            <a:r>
              <a:rPr lang="en-US">
                <a:solidFill>
                  <a:schemeClr val="tx1"/>
                </a:solidFill>
                <a:hlinkClick r:id="rId6">
                  <a:extLst>
                    <a:ext uri="{A12FA001-AC4F-418D-AE19-62706E023703}">
                      <ahyp:hlinkClr xmlns:ahyp="http://schemas.microsoft.com/office/drawing/2018/hyperlinkcolor" val="tx"/>
                    </a:ext>
                  </a:extLst>
                </a:hlinkClick>
              </a:rPr>
              <a:t>.</a:t>
            </a:r>
            <a:endParaRPr lang="en-US">
              <a:solidFill>
                <a:schemeClr val="tx1"/>
              </a:solidFill>
            </a:endParaRPr>
          </a:p>
          <a:p>
            <a:pPr marL="171450" indent="-171450">
              <a:buFont typeface="Arial" panose="020B0604020202020204" pitchFamily="34" charset="0"/>
              <a:buChar char="•"/>
            </a:pPr>
            <a:r>
              <a:rPr lang="en-US">
                <a:solidFill>
                  <a:schemeClr val="tx1"/>
                </a:solidFill>
                <a:hlinkClick r:id="rId7"/>
              </a:rPr>
              <a:t>Background Document on the use of chafing gear with a focus on dolly ropes as a source of marine litter in the OSPAR Maritime Area</a:t>
            </a:r>
            <a:endParaRPr lang="en-US">
              <a:solidFill>
                <a:schemeClr val="tx1"/>
              </a:solidFill>
            </a:endParaRPr>
          </a:p>
          <a:p>
            <a:endParaRPr lang="en-US">
              <a:solidFill>
                <a:schemeClr val="tx1"/>
              </a:solidFill>
            </a:endParaRPr>
          </a:p>
          <a:p>
            <a:pPr marL="171450" indent="-171450" fontAlgn="base">
              <a:buFont typeface="Arial" panose="020B0604020202020204" pitchFamily="34" charset="0"/>
              <a:buChar char="•"/>
            </a:pPr>
            <a:r>
              <a:rPr lang="en-US">
                <a:solidFill>
                  <a:schemeClr val="tx1"/>
                </a:solidFill>
                <a:hlinkClick r:id="rId8">
                  <a:extLst>
                    <a:ext uri="{A12FA001-AC4F-418D-AE19-62706E023703}">
                      <ahyp:hlinkClr xmlns:ahyp="http://schemas.microsoft.com/office/drawing/2018/hyperlinkcolor" val="tx"/>
                    </a:ext>
                  </a:extLst>
                </a:hlinkClick>
              </a:rPr>
              <a:t>Agreement 2019-08: OSPAR Guidelines on the reduction of marine litter through the Implementation of Sustainability Education </a:t>
            </a:r>
            <a:r>
              <a:rPr lang="en-US" err="1">
                <a:solidFill>
                  <a:schemeClr val="tx1"/>
                </a:solidFill>
                <a:hlinkClick r:id="rId8">
                  <a:extLst>
                    <a:ext uri="{A12FA001-AC4F-418D-AE19-62706E023703}">
                      <ahyp:hlinkClr xmlns:ahyp="http://schemas.microsoft.com/office/drawing/2018/hyperlinkcolor" val="tx"/>
                    </a:ext>
                  </a:extLst>
                </a:hlinkClick>
              </a:rPr>
              <a:t>Programmes</a:t>
            </a:r>
            <a:r>
              <a:rPr lang="en-US">
                <a:solidFill>
                  <a:schemeClr val="tx1"/>
                </a:solidFill>
                <a:hlinkClick r:id="rId8">
                  <a:extLst>
                    <a:ext uri="{A12FA001-AC4F-418D-AE19-62706E023703}">
                      <ahyp:hlinkClr xmlns:ahyp="http://schemas.microsoft.com/office/drawing/2018/hyperlinkcolor" val="tx"/>
                    </a:ext>
                  </a:extLst>
                </a:hlinkClick>
              </a:rPr>
              <a:t> for Fishers. 2024 Update</a:t>
            </a:r>
            <a:r>
              <a:rPr lang="en-US">
                <a:solidFill>
                  <a:schemeClr val="tx1"/>
                </a:solidFill>
              </a:rPr>
              <a:t>.</a:t>
            </a:r>
          </a:p>
          <a:p>
            <a:pPr fontAlgn="base"/>
            <a:endParaRPr lang="en-US">
              <a:solidFill>
                <a:schemeClr val="tx1"/>
              </a:solidFill>
            </a:endParaRPr>
          </a:p>
          <a:p>
            <a:pPr marL="171450" indent="-171450" fontAlgn="base">
              <a:buFont typeface="Arial" panose="020B0604020202020204" pitchFamily="34" charset="0"/>
              <a:buChar char="•"/>
            </a:pPr>
            <a:r>
              <a:rPr lang="en-US">
                <a:solidFill>
                  <a:schemeClr val="tx1"/>
                </a:solidFill>
                <a:hlinkClick r:id="rId9">
                  <a:extLst>
                    <a:ext uri="{A12FA001-AC4F-418D-AE19-62706E023703}">
                      <ahyp:hlinkClr xmlns:ahyp="http://schemas.microsoft.com/office/drawing/2018/hyperlinkcolor" val="tx"/>
                    </a:ext>
                  </a:extLst>
                </a:hlinkClick>
              </a:rPr>
              <a:t>OSPAR Recommendation 2024/03 amending OSPAR Recommendation 2019/01 on the reduction of marine litter through the Implementation of Sustainability Education </a:t>
            </a:r>
            <a:r>
              <a:rPr lang="en-US" err="1">
                <a:solidFill>
                  <a:schemeClr val="tx1"/>
                </a:solidFill>
                <a:hlinkClick r:id="rId9">
                  <a:extLst>
                    <a:ext uri="{A12FA001-AC4F-418D-AE19-62706E023703}">
                      <ahyp:hlinkClr xmlns:ahyp="http://schemas.microsoft.com/office/drawing/2018/hyperlinkcolor" val="tx"/>
                    </a:ext>
                  </a:extLst>
                </a:hlinkClick>
              </a:rPr>
              <a:t>Programmes</a:t>
            </a:r>
            <a:r>
              <a:rPr lang="en-US">
                <a:solidFill>
                  <a:schemeClr val="tx1"/>
                </a:solidFill>
                <a:hlinkClick r:id="rId9">
                  <a:extLst>
                    <a:ext uri="{A12FA001-AC4F-418D-AE19-62706E023703}">
                      <ahyp:hlinkClr xmlns:ahyp="http://schemas.microsoft.com/office/drawing/2018/hyperlinkcolor" val="tx"/>
                    </a:ext>
                  </a:extLst>
                </a:hlinkClick>
              </a:rPr>
              <a:t> for Fishers</a:t>
            </a:r>
            <a:r>
              <a:rPr lang="en-US">
                <a:solidFill>
                  <a:schemeClr val="tx1"/>
                </a:solidFill>
              </a:rPr>
              <a:t>.</a:t>
            </a:r>
          </a:p>
          <a:p>
            <a:pPr marL="171450" indent="-171450" fontAlgn="base">
              <a:buFont typeface="Arial" panose="020B0604020202020204" pitchFamily="34" charset="0"/>
              <a:buChar char="•"/>
            </a:pPr>
            <a:r>
              <a:rPr lang="en-US">
                <a:solidFill>
                  <a:schemeClr val="tx1"/>
                </a:solidFill>
              </a:rPr>
              <a:t>OSPAR Recommendation 2024/04 on the management of expanded polystyrene (EPS) and extruded polystyrene (XPS) fish boxes in ports, to prevent release of EPS/XPS into the marine environment</a:t>
            </a:r>
          </a:p>
          <a:p>
            <a:pPr fontAlgn="base"/>
            <a:endParaRPr lang="en-US">
              <a:solidFill>
                <a:schemeClr val="tx1"/>
              </a:solidFill>
            </a:endParaRPr>
          </a:p>
          <a:p>
            <a:pPr marL="171450" indent="-171450" fontAlgn="base">
              <a:buFont typeface="Arial" panose="020B0604020202020204" pitchFamily="34" charset="0"/>
              <a:buChar char="•"/>
            </a:pPr>
            <a:r>
              <a:rPr lang="en-US">
                <a:solidFill>
                  <a:schemeClr val="tx1"/>
                </a:solidFill>
              </a:rPr>
              <a:t>And several more to come..</a:t>
            </a:r>
          </a:p>
          <a:p>
            <a:pPr marL="285750" indent="-285750" fontAlgn="base">
              <a:buFont typeface="Arial" panose="020B0604020202020204" pitchFamily="34" charset="0"/>
              <a:buChar char="•"/>
            </a:pPr>
            <a:endParaRPr lang="en-US"/>
          </a:p>
          <a:p>
            <a:pPr marL="171450" indent="-171450">
              <a:buFont typeface="Arial" panose="020B0604020202020204" pitchFamily="34" charset="0"/>
              <a:buChar char="•"/>
            </a:pPr>
            <a:endParaRPr lang="en-GB" sz="1200"/>
          </a:p>
        </p:txBody>
      </p:sp>
    </p:spTree>
    <p:extLst>
      <p:ext uri="{BB962C8B-B14F-4D97-AF65-F5344CB8AC3E}">
        <p14:creationId xmlns:p14="http://schemas.microsoft.com/office/powerpoint/2010/main" val="3791265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76">
          <a:extLst>
            <a:ext uri="{FF2B5EF4-FFF2-40B4-BE49-F238E27FC236}">
              <a16:creationId xmlns:a16="http://schemas.microsoft.com/office/drawing/2014/main" id="{C83FD7B5-1DE6-2C20-1A35-9A908D1EB5E2}"/>
            </a:ext>
          </a:extLst>
        </p:cNvPr>
        <p:cNvGrpSpPr/>
        <p:nvPr/>
      </p:nvGrpSpPr>
      <p:grpSpPr>
        <a:xfrm>
          <a:off x="0" y="0"/>
          <a:ext cx="0" cy="0"/>
          <a:chOff x="0" y="0"/>
          <a:chExt cx="0" cy="0"/>
        </a:xfrm>
      </p:grpSpPr>
      <p:pic>
        <p:nvPicPr>
          <p:cNvPr id="477" name="Google Shape;477;p54">
            <a:extLst>
              <a:ext uri="{FF2B5EF4-FFF2-40B4-BE49-F238E27FC236}">
                <a16:creationId xmlns:a16="http://schemas.microsoft.com/office/drawing/2014/main" id="{3CE13825-988F-05CA-C425-FB7EBCFC46D4}"/>
              </a:ext>
            </a:extLst>
          </p:cNvPr>
          <p:cNvPicPr preferRelativeResize="0"/>
          <p:nvPr/>
        </p:nvPicPr>
        <p:blipFill rotWithShape="1">
          <a:blip r:embed="rId3">
            <a:alphaModFix/>
          </a:blip>
          <a:srcRect/>
          <a:stretch/>
        </p:blipFill>
        <p:spPr>
          <a:xfrm rot="-5400000">
            <a:off x="-2429055" y="2429054"/>
            <a:ext cx="5143501" cy="285390"/>
          </a:xfrm>
          <a:prstGeom prst="rect">
            <a:avLst/>
          </a:prstGeom>
          <a:noFill/>
          <a:ln>
            <a:noFill/>
          </a:ln>
        </p:spPr>
      </p:pic>
      <p:sp>
        <p:nvSpPr>
          <p:cNvPr id="478" name="Google Shape;478;p54">
            <a:extLst>
              <a:ext uri="{FF2B5EF4-FFF2-40B4-BE49-F238E27FC236}">
                <a16:creationId xmlns:a16="http://schemas.microsoft.com/office/drawing/2014/main" id="{81D2CDBE-A399-1CEB-6415-42FD462E0C18}"/>
              </a:ext>
            </a:extLst>
          </p:cNvPr>
          <p:cNvSpPr txBox="1"/>
          <p:nvPr/>
        </p:nvSpPr>
        <p:spPr>
          <a:xfrm>
            <a:off x="388426" y="155032"/>
            <a:ext cx="8367148" cy="62620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9526C"/>
              </a:buClr>
              <a:buSzPts val="2400"/>
              <a:buFont typeface="Calibri"/>
              <a:buNone/>
            </a:pPr>
            <a:r>
              <a:rPr lang="en-GB" sz="2400" b="1">
                <a:solidFill>
                  <a:srgbClr val="19526C"/>
                </a:solidFill>
                <a:latin typeface="Calibri"/>
                <a:ea typeface="Calibri"/>
                <a:cs typeface="Calibri"/>
                <a:sym typeface="Calibri"/>
              </a:rPr>
              <a:t>Lessons learned so far </a:t>
            </a:r>
            <a:endParaRPr sz="2400" b="1">
              <a:solidFill>
                <a:srgbClr val="19526C"/>
              </a:solidFill>
              <a:latin typeface="Calibri"/>
              <a:ea typeface="Calibri"/>
              <a:cs typeface="Calibri"/>
              <a:sym typeface="Calibri"/>
            </a:endParaRPr>
          </a:p>
        </p:txBody>
      </p:sp>
      <p:sp>
        <p:nvSpPr>
          <p:cNvPr id="479" name="Google Shape;479;p54">
            <a:extLst>
              <a:ext uri="{FF2B5EF4-FFF2-40B4-BE49-F238E27FC236}">
                <a16:creationId xmlns:a16="http://schemas.microsoft.com/office/drawing/2014/main" id="{2A602DAE-337E-0105-3543-5F73591D48D0}"/>
              </a:ext>
            </a:extLst>
          </p:cNvPr>
          <p:cNvSpPr txBox="1"/>
          <p:nvPr/>
        </p:nvSpPr>
        <p:spPr>
          <a:xfrm rot="-5400000">
            <a:off x="-962662" y="3780869"/>
            <a:ext cx="2210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a:solidFill>
                  <a:srgbClr val="FFFFFF"/>
                </a:solidFill>
                <a:latin typeface="Calibri"/>
                <a:ea typeface="Calibri"/>
                <a:cs typeface="Calibri"/>
                <a:sym typeface="Calibri"/>
              </a:rPr>
              <a:t>#MLRAP2 - Action B.4.7</a:t>
            </a:r>
            <a:endParaRPr sz="1400" b="0" i="0" u="none" strike="noStrike" cap="none">
              <a:solidFill>
                <a:srgbClr val="FFFFFF"/>
              </a:solidFill>
              <a:latin typeface="Calibri"/>
              <a:ea typeface="Calibri"/>
              <a:cs typeface="Calibri"/>
              <a:sym typeface="Calibri"/>
            </a:endParaRPr>
          </a:p>
        </p:txBody>
      </p:sp>
      <p:sp>
        <p:nvSpPr>
          <p:cNvPr id="2" name="TextBox 1">
            <a:extLst>
              <a:ext uri="{FF2B5EF4-FFF2-40B4-BE49-F238E27FC236}">
                <a16:creationId xmlns:a16="http://schemas.microsoft.com/office/drawing/2014/main" id="{6C027F3D-6FA6-B428-7AFE-4B8799EE5D59}"/>
              </a:ext>
            </a:extLst>
          </p:cNvPr>
          <p:cNvSpPr txBox="1"/>
          <p:nvPr/>
        </p:nvSpPr>
        <p:spPr>
          <a:xfrm>
            <a:off x="285391" y="433809"/>
            <a:ext cx="8367148" cy="3108543"/>
          </a:xfrm>
          <a:prstGeom prst="rect">
            <a:avLst/>
          </a:prstGeom>
          <a:noFill/>
        </p:spPr>
        <p:txBody>
          <a:bodyPr wrap="square" rtlCol="0">
            <a:spAutoFit/>
          </a:bodyPr>
          <a:lstStyle/>
          <a:p>
            <a:pPr marL="171450" indent="-171450">
              <a:buFont typeface="Arial" panose="020B0604020202020204" pitchFamily="34" charset="0"/>
              <a:buChar char="•"/>
            </a:pPr>
            <a:endParaRPr lang="en-GB"/>
          </a:p>
          <a:p>
            <a:endParaRPr lang="en-GB" sz="2400"/>
          </a:p>
          <a:p>
            <a:pPr marL="285750" indent="-285750">
              <a:buFont typeface="Arial" panose="020B0604020202020204" pitchFamily="34" charset="0"/>
              <a:buChar char="•"/>
            </a:pPr>
            <a:r>
              <a:rPr lang="en-GB" sz="2400"/>
              <a:t>There is no one solution to tackle fishing related litter; </a:t>
            </a:r>
          </a:p>
          <a:p>
            <a:pPr marL="285750" indent="-285750">
              <a:buFont typeface="Arial" panose="020B0604020202020204" pitchFamily="34" charset="0"/>
              <a:buChar char="•"/>
            </a:pPr>
            <a:r>
              <a:rPr lang="en-GB" sz="2400"/>
              <a:t>There are various sources that need different strategies; </a:t>
            </a:r>
          </a:p>
          <a:p>
            <a:pPr marL="285750" indent="-285750">
              <a:buFont typeface="Arial" panose="020B0604020202020204" pitchFamily="34" charset="0"/>
              <a:buChar char="•"/>
            </a:pPr>
            <a:r>
              <a:rPr lang="en-GB" sz="2400"/>
              <a:t>Important to look at the issue in a holistic way; </a:t>
            </a:r>
          </a:p>
          <a:p>
            <a:pPr marL="285750" indent="-285750">
              <a:buFont typeface="Arial" panose="020B0604020202020204" pitchFamily="34" charset="0"/>
              <a:buChar char="•"/>
            </a:pPr>
            <a:r>
              <a:rPr lang="en-GB" sz="2400"/>
              <a:t>Communication and cooperation with the fishing sector is key. </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endParaRPr lang="en-GB"/>
          </a:p>
        </p:txBody>
      </p:sp>
      <p:pic>
        <p:nvPicPr>
          <p:cNvPr id="4" name="Afbeelding 3">
            <a:extLst>
              <a:ext uri="{FF2B5EF4-FFF2-40B4-BE49-F238E27FC236}">
                <a16:creationId xmlns:a16="http://schemas.microsoft.com/office/drawing/2014/main" id="{C4AC01D9-E97F-8C42-7619-6C98845B1D81}"/>
              </a:ext>
            </a:extLst>
          </p:cNvPr>
          <p:cNvPicPr>
            <a:picLocks noChangeAspect="1"/>
          </p:cNvPicPr>
          <p:nvPr/>
        </p:nvPicPr>
        <p:blipFill>
          <a:blip r:embed="rId4"/>
          <a:stretch>
            <a:fillRect/>
          </a:stretch>
        </p:blipFill>
        <p:spPr>
          <a:xfrm>
            <a:off x="5759967" y="3209550"/>
            <a:ext cx="3384033" cy="1778918"/>
          </a:xfrm>
          <a:prstGeom prst="rect">
            <a:avLst/>
          </a:prstGeom>
        </p:spPr>
      </p:pic>
      <p:pic>
        <p:nvPicPr>
          <p:cNvPr id="2052" name="Picture 4" descr="Huge amounts of abandoned fishing gear litter the world's oceans | New  Scientist">
            <a:extLst>
              <a:ext uri="{FF2B5EF4-FFF2-40B4-BE49-F238E27FC236}">
                <a16:creationId xmlns:a16="http://schemas.microsoft.com/office/drawing/2014/main" id="{622A09CF-827F-D195-85F4-E3DDBAC44B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8623" y="3209550"/>
            <a:ext cx="2146754" cy="160969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Fishing for Litter - Heroes of the Sea">
            <a:extLst>
              <a:ext uri="{FF2B5EF4-FFF2-40B4-BE49-F238E27FC236}">
                <a16:creationId xmlns:a16="http://schemas.microsoft.com/office/drawing/2014/main" id="{631D0C27-BAEC-8864-F4C6-88F4DCFF73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788" y="3220567"/>
            <a:ext cx="3050113" cy="1609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1149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6"/>
          <p:cNvSpPr txBox="1">
            <a:spLocks noGrp="1"/>
          </p:cNvSpPr>
          <p:nvPr>
            <p:ph type="ctrTitle"/>
          </p:nvPr>
        </p:nvSpPr>
        <p:spPr>
          <a:xfrm>
            <a:off x="5301975" y="1675850"/>
            <a:ext cx="3841800" cy="16965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rgbClr val="19526C"/>
              </a:buClr>
              <a:buSzPct val="100000"/>
              <a:buFont typeface="Calibri"/>
              <a:buNone/>
            </a:pPr>
            <a:r>
              <a:rPr lang="en" sz="3600">
                <a:solidFill>
                  <a:srgbClr val="19526C"/>
                </a:solidFill>
              </a:rPr>
              <a:t>Thank you</a:t>
            </a:r>
            <a:br>
              <a:rPr lang="en" sz="3600">
                <a:solidFill>
                  <a:srgbClr val="19526C"/>
                </a:solidFill>
              </a:rPr>
            </a:br>
            <a:endParaRPr/>
          </a:p>
        </p:txBody>
      </p:sp>
      <p:pic>
        <p:nvPicPr>
          <p:cNvPr id="138" name="Google Shape;138;p26"/>
          <p:cNvPicPr preferRelativeResize="0"/>
          <p:nvPr/>
        </p:nvPicPr>
        <p:blipFill rotWithShape="1">
          <a:blip r:embed="rId3">
            <a:alphaModFix/>
          </a:blip>
          <a:srcRect/>
          <a:stretch/>
        </p:blipFill>
        <p:spPr>
          <a:xfrm>
            <a:off x="0" y="4875019"/>
            <a:ext cx="9147725" cy="268481"/>
          </a:xfrm>
          <a:prstGeom prst="rect">
            <a:avLst/>
          </a:prstGeom>
          <a:noFill/>
          <a:ln>
            <a:noFill/>
          </a:ln>
        </p:spPr>
      </p:pic>
      <p:sp>
        <p:nvSpPr>
          <p:cNvPr id="139" name="Google Shape;139;p26"/>
          <p:cNvSpPr txBox="1"/>
          <p:nvPr/>
        </p:nvSpPr>
        <p:spPr>
          <a:xfrm>
            <a:off x="7555569" y="4798819"/>
            <a:ext cx="1491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Calibri"/>
                <a:ea typeface="Calibri"/>
                <a:cs typeface="Calibri"/>
                <a:sym typeface="Calibri"/>
              </a:rPr>
              <a:t>#OSPAR</a:t>
            </a:r>
            <a:r>
              <a:rPr lang="en">
                <a:solidFill>
                  <a:srgbClr val="FFFFFF"/>
                </a:solidFill>
                <a:latin typeface="Calibri"/>
                <a:ea typeface="Calibri"/>
                <a:cs typeface="Calibri"/>
                <a:sym typeface="Calibri"/>
              </a:rPr>
              <a:t>protects</a:t>
            </a:r>
            <a:r>
              <a:rPr lang="en" sz="1400" b="0" i="0" u="none" strike="noStrike" cap="none">
                <a:solidFill>
                  <a:srgbClr val="FFFFFF"/>
                </a:solidFill>
                <a:latin typeface="Calibri"/>
                <a:ea typeface="Calibri"/>
                <a:cs typeface="Calibri"/>
                <a:sym typeface="Calibri"/>
              </a:rPr>
              <a:t> </a:t>
            </a:r>
            <a:endParaRPr sz="1400" b="0" i="0" u="none" strike="noStrike" cap="none">
              <a:solidFill>
                <a:srgbClr val="FFFFFF"/>
              </a:solidFill>
              <a:latin typeface="Calibri"/>
              <a:ea typeface="Calibri"/>
              <a:cs typeface="Calibri"/>
              <a:sym typeface="Calibri"/>
            </a:endParaRPr>
          </a:p>
        </p:txBody>
      </p:sp>
      <p:pic>
        <p:nvPicPr>
          <p:cNvPr id="140" name="Google Shape;140;p26"/>
          <p:cNvPicPr preferRelativeResize="0"/>
          <p:nvPr/>
        </p:nvPicPr>
        <p:blipFill rotWithShape="1">
          <a:blip r:embed="rId3">
            <a:alphaModFix/>
          </a:blip>
          <a:srcRect/>
          <a:stretch/>
        </p:blipFill>
        <p:spPr>
          <a:xfrm>
            <a:off x="0" y="0"/>
            <a:ext cx="9147725" cy="929600"/>
          </a:xfrm>
          <a:prstGeom prst="rect">
            <a:avLst/>
          </a:prstGeom>
          <a:noFill/>
          <a:ln>
            <a:noFill/>
          </a:ln>
        </p:spPr>
      </p:pic>
      <p:pic>
        <p:nvPicPr>
          <p:cNvPr id="141" name="Google Shape;141;p26"/>
          <p:cNvPicPr preferRelativeResize="0"/>
          <p:nvPr/>
        </p:nvPicPr>
        <p:blipFill>
          <a:blip r:embed="rId4">
            <a:alphaModFix/>
          </a:blip>
          <a:stretch>
            <a:fillRect/>
          </a:stretch>
        </p:blipFill>
        <p:spPr>
          <a:xfrm>
            <a:off x="6581681" y="123750"/>
            <a:ext cx="2464898" cy="644101"/>
          </a:xfrm>
          <a:prstGeom prst="rect">
            <a:avLst/>
          </a:prstGeom>
          <a:noFill/>
          <a:ln>
            <a:noFill/>
          </a:ln>
        </p:spPr>
      </p:pic>
      <p:sp>
        <p:nvSpPr>
          <p:cNvPr id="3" name="TextBox 2">
            <a:extLst>
              <a:ext uri="{FF2B5EF4-FFF2-40B4-BE49-F238E27FC236}">
                <a16:creationId xmlns:a16="http://schemas.microsoft.com/office/drawing/2014/main" id="{9F2ECEA3-BA30-2E19-BAED-4351FA2445E4}"/>
              </a:ext>
            </a:extLst>
          </p:cNvPr>
          <p:cNvSpPr txBox="1"/>
          <p:nvPr/>
        </p:nvSpPr>
        <p:spPr>
          <a:xfrm>
            <a:off x="4614531" y="2556054"/>
            <a:ext cx="4393689" cy="711413"/>
          </a:xfrm>
          <a:prstGeom prst="rect">
            <a:avLst/>
          </a:prstGeom>
          <a:noFill/>
        </p:spPr>
        <p:txBody>
          <a:bodyPr wrap="square">
            <a:spAutoFit/>
          </a:bodyPr>
          <a:lstStyle/>
          <a:p>
            <a:pPr marL="0" lvl="0" indent="0" algn="r" rtl="0">
              <a:lnSpc>
                <a:spcPct val="115000"/>
              </a:lnSpc>
              <a:spcBef>
                <a:spcPts val="0"/>
              </a:spcBef>
              <a:spcAft>
                <a:spcPts val="0"/>
              </a:spcAft>
              <a:buClr>
                <a:schemeClr val="dk1"/>
              </a:buClr>
              <a:buSzPts val="1800"/>
              <a:buFont typeface="Arial"/>
              <a:buNone/>
            </a:pPr>
            <a:r>
              <a:rPr lang="en-US" sz="1200">
                <a:solidFill>
                  <a:schemeClr val="tx1"/>
                </a:solidFill>
              </a:rPr>
              <a:t>Follow OSPAR on Twitter </a:t>
            </a:r>
            <a:r>
              <a:rPr lang="en-US" sz="1200" u="sng">
                <a:solidFill>
                  <a:schemeClr val="tx1"/>
                </a:solidFill>
                <a:hlinkClick r:id="rId5">
                  <a:extLst>
                    <a:ext uri="{A12FA001-AC4F-418D-AE19-62706E023703}">
                      <ahyp:hlinkClr xmlns:ahyp="http://schemas.microsoft.com/office/drawing/2018/hyperlinkcolor" val="tx"/>
                    </a:ext>
                  </a:extLst>
                </a:hlinkClick>
              </a:rPr>
              <a:t>@osparcomm</a:t>
            </a:r>
            <a:r>
              <a:rPr lang="en-US" sz="1200">
                <a:solidFill>
                  <a:schemeClr val="tx1"/>
                </a:solidFill>
              </a:rPr>
              <a:t> and </a:t>
            </a:r>
            <a:r>
              <a:rPr lang="en-US" sz="1200" u="sng">
                <a:solidFill>
                  <a:schemeClr val="tx1"/>
                </a:solidFill>
                <a:hlinkClick r:id="rId6">
                  <a:extLst>
                    <a:ext uri="{A12FA001-AC4F-418D-AE19-62706E023703}">
                      <ahyp:hlinkClr xmlns:ahyp="http://schemas.microsoft.com/office/drawing/2018/hyperlinkcolor" val="tx"/>
                    </a:ext>
                  </a:extLst>
                </a:hlinkClick>
              </a:rPr>
              <a:t>LinkedIn</a:t>
            </a:r>
            <a:endParaRPr lang="en-US" sz="1200" b="1">
              <a:solidFill>
                <a:schemeClr val="tx1"/>
              </a:solidFill>
            </a:endParaRPr>
          </a:p>
          <a:p>
            <a:pPr marL="0" marR="0" lvl="0" indent="0" algn="r" rtl="0">
              <a:lnSpc>
                <a:spcPct val="115000"/>
              </a:lnSpc>
              <a:spcBef>
                <a:spcPts val="0"/>
              </a:spcBef>
              <a:spcAft>
                <a:spcPts val="0"/>
              </a:spcAft>
              <a:buClr>
                <a:srgbClr val="000000"/>
              </a:buClr>
              <a:buSzPts val="1800"/>
              <a:buFont typeface="Arial"/>
              <a:buNone/>
            </a:pPr>
            <a:r>
              <a:rPr lang="en-US" sz="1200" b="1" i="0" u="none" strike="noStrike" cap="none">
                <a:solidFill>
                  <a:schemeClr val="tx1"/>
                </a:solidFill>
                <a:latin typeface="Arial"/>
                <a:ea typeface="Arial"/>
                <a:cs typeface="Arial"/>
                <a:sym typeface="Arial"/>
              </a:rPr>
              <a:t>#MarineLitter </a:t>
            </a:r>
            <a:r>
              <a:rPr lang="en-US" sz="1200">
                <a:solidFill>
                  <a:schemeClr val="tx1"/>
                </a:solidFill>
              </a:rPr>
              <a:t>|</a:t>
            </a:r>
            <a:r>
              <a:rPr lang="en-US" sz="1200" b="0" i="0" u="none" strike="noStrike" cap="none">
                <a:solidFill>
                  <a:schemeClr val="tx1"/>
                </a:solidFill>
                <a:latin typeface="Arial"/>
                <a:ea typeface="Arial"/>
                <a:cs typeface="Arial"/>
                <a:sym typeface="Arial"/>
              </a:rPr>
              <a:t> </a:t>
            </a:r>
            <a:r>
              <a:rPr lang="en-US" sz="1200" b="1" i="0" u="none" strike="noStrike" cap="none">
                <a:solidFill>
                  <a:schemeClr val="tx1"/>
                </a:solidFill>
                <a:latin typeface="Arial"/>
                <a:ea typeface="Arial"/>
                <a:cs typeface="Arial"/>
                <a:sym typeface="Arial"/>
              </a:rPr>
              <a:t>#</a:t>
            </a:r>
            <a:r>
              <a:rPr lang="en-US" sz="1200" b="1">
                <a:solidFill>
                  <a:schemeClr val="tx1"/>
                </a:solidFill>
              </a:rPr>
              <a:t>MLRAP2 | #OSPARprotects</a:t>
            </a:r>
          </a:p>
          <a:p>
            <a:pPr marL="0" lvl="0" indent="0" algn="r" rtl="0">
              <a:lnSpc>
                <a:spcPct val="115000"/>
              </a:lnSpc>
              <a:spcBef>
                <a:spcPts val="0"/>
              </a:spcBef>
              <a:spcAft>
                <a:spcPts val="0"/>
              </a:spcAft>
              <a:buClr>
                <a:schemeClr val="dk1"/>
              </a:buClr>
              <a:buSzPts val="1800"/>
              <a:buFont typeface="Arial"/>
              <a:buNone/>
            </a:pPr>
            <a:r>
              <a:rPr lang="en-US" sz="1200" u="sng">
                <a:solidFill>
                  <a:schemeClr val="tx1"/>
                </a:solidFill>
                <a:hlinkClick r:id="rId7">
                  <a:extLst>
                    <a:ext uri="{A12FA001-AC4F-418D-AE19-62706E023703}">
                      <ahyp:hlinkClr xmlns:ahyp="http://schemas.microsoft.com/office/drawing/2018/hyperlinkcolor" val="tx"/>
                    </a:ext>
                  </a:extLst>
                </a:hlinkClick>
              </a:rPr>
              <a:t>www.ospar.org</a:t>
            </a:r>
            <a:r>
              <a:rPr lang="en-US" sz="1200">
                <a:solidFill>
                  <a:schemeClr val="tx1"/>
                </a:solidFill>
              </a:rPr>
              <a:t> </a:t>
            </a:r>
            <a:endParaRPr lang="en-US" sz="1200" b="1">
              <a:solidFill>
                <a:schemeClr val="tx1"/>
              </a:solidFill>
            </a:endParaRPr>
          </a:p>
        </p:txBody>
      </p:sp>
      <p:pic>
        <p:nvPicPr>
          <p:cNvPr id="1026" name="Picture 2" descr="Seabird (Morus Bassanus) entangled in fishing net (NW Spanish coast). © Xulio Valeiras, Instituto Español de Oceanografía (IEO)">
            <a:extLst>
              <a:ext uri="{FF2B5EF4-FFF2-40B4-BE49-F238E27FC236}">
                <a16:creationId xmlns:a16="http://schemas.microsoft.com/office/drawing/2014/main" id="{220E1B1C-EFF0-D1C8-F7FB-7A6423C65CA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2254" y="1131590"/>
            <a:ext cx="4822640" cy="323573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C7188E5-046E-5C15-CFD1-B80BC8D24EE9}"/>
              </a:ext>
            </a:extLst>
          </p:cNvPr>
          <p:cNvSpPr txBox="1"/>
          <p:nvPr/>
        </p:nvSpPr>
        <p:spPr>
          <a:xfrm>
            <a:off x="302254" y="4367323"/>
            <a:ext cx="8663433" cy="230832"/>
          </a:xfrm>
          <a:prstGeom prst="rect">
            <a:avLst/>
          </a:prstGeom>
          <a:noFill/>
        </p:spPr>
        <p:txBody>
          <a:bodyPr wrap="square">
            <a:spAutoFit/>
          </a:bodyPr>
          <a:lstStyle/>
          <a:p>
            <a:r>
              <a:rPr lang="en-GB" sz="900" b="0" i="0">
                <a:solidFill>
                  <a:srgbClr val="818A91"/>
                </a:solidFill>
                <a:effectLst/>
                <a:latin typeface="Open Sans" panose="020B0606030504020204" pitchFamily="34" charset="0"/>
              </a:rPr>
              <a:t>Seabird (Morus </a:t>
            </a:r>
            <a:r>
              <a:rPr lang="en-GB" sz="900" b="0" i="0" err="1">
                <a:solidFill>
                  <a:srgbClr val="818A91"/>
                </a:solidFill>
                <a:effectLst/>
                <a:latin typeface="Open Sans" panose="020B0606030504020204" pitchFamily="34" charset="0"/>
              </a:rPr>
              <a:t>Bassanus</a:t>
            </a:r>
            <a:r>
              <a:rPr lang="en-GB" sz="900" b="0" i="0">
                <a:solidFill>
                  <a:srgbClr val="818A91"/>
                </a:solidFill>
                <a:effectLst/>
                <a:latin typeface="Open Sans" panose="020B0606030504020204" pitchFamily="34" charset="0"/>
              </a:rPr>
              <a:t>) entangled in fishing net (NW Spanish coast). © </a:t>
            </a:r>
            <a:r>
              <a:rPr lang="en-GB" sz="900" b="0" i="0" err="1">
                <a:solidFill>
                  <a:srgbClr val="818A91"/>
                </a:solidFill>
                <a:effectLst/>
                <a:latin typeface="Open Sans" panose="020B0606030504020204" pitchFamily="34" charset="0"/>
              </a:rPr>
              <a:t>Xulio</a:t>
            </a:r>
            <a:r>
              <a:rPr lang="en-GB" sz="900" b="0" i="0">
                <a:solidFill>
                  <a:srgbClr val="818A91"/>
                </a:solidFill>
                <a:effectLst/>
                <a:latin typeface="Open Sans" panose="020B0606030504020204" pitchFamily="34" charset="0"/>
              </a:rPr>
              <a:t> </a:t>
            </a:r>
            <a:r>
              <a:rPr lang="en-GB" sz="900" b="0" i="0" err="1">
                <a:solidFill>
                  <a:srgbClr val="818A91"/>
                </a:solidFill>
                <a:effectLst/>
                <a:latin typeface="Open Sans" panose="020B0606030504020204" pitchFamily="34" charset="0"/>
              </a:rPr>
              <a:t>Valeiras</a:t>
            </a:r>
            <a:r>
              <a:rPr lang="en-GB" sz="900" b="0" i="0">
                <a:solidFill>
                  <a:srgbClr val="818A91"/>
                </a:solidFill>
                <a:effectLst/>
                <a:latin typeface="Open Sans" panose="020B0606030504020204" pitchFamily="34" charset="0"/>
              </a:rPr>
              <a:t>, Instituto </a:t>
            </a:r>
            <a:r>
              <a:rPr lang="en-GB" sz="900" b="0" i="0" err="1">
                <a:solidFill>
                  <a:srgbClr val="818A91"/>
                </a:solidFill>
                <a:effectLst/>
                <a:latin typeface="Open Sans" panose="020B0606030504020204" pitchFamily="34" charset="0"/>
              </a:rPr>
              <a:t>Español</a:t>
            </a:r>
            <a:r>
              <a:rPr lang="en-GB" sz="900" b="0" i="0">
                <a:solidFill>
                  <a:srgbClr val="818A91"/>
                </a:solidFill>
                <a:effectLst/>
                <a:latin typeface="Open Sans" panose="020B0606030504020204" pitchFamily="34" charset="0"/>
              </a:rPr>
              <a:t> de </a:t>
            </a:r>
            <a:r>
              <a:rPr lang="en-GB" sz="900" b="0" i="0" err="1">
                <a:solidFill>
                  <a:srgbClr val="818A91"/>
                </a:solidFill>
                <a:effectLst/>
                <a:latin typeface="Open Sans" panose="020B0606030504020204" pitchFamily="34" charset="0"/>
              </a:rPr>
              <a:t>Oceanografía</a:t>
            </a:r>
            <a:r>
              <a:rPr lang="en-GB" sz="900" b="0" i="0">
                <a:solidFill>
                  <a:srgbClr val="818A91"/>
                </a:solidFill>
                <a:effectLst/>
                <a:latin typeface="Open Sans" panose="020B0606030504020204" pitchFamily="34" charset="0"/>
              </a:rPr>
              <a:t> (IEO)</a:t>
            </a:r>
            <a:endParaRPr lang="en-GB" sz="900"/>
          </a:p>
        </p:txBody>
      </p:sp>
    </p:spTree>
    <p:extLst>
      <p:ext uri="{BB962C8B-B14F-4D97-AF65-F5344CB8AC3E}">
        <p14:creationId xmlns:p14="http://schemas.microsoft.com/office/powerpoint/2010/main" val="368219274"/>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mments xmlns="91a6a81e-f27c-469b-b303-4dba6f2aa4f5" xsi:nil="true"/>
    <Chatbox xmlns="91a6a81e-f27c-469b-b303-4dba6f2aa4f5" xsi:nil="true"/>
    <lcf76f155ced4ddcb4097134ff3c332f xmlns="91a6a81e-f27c-469b-b303-4dba6f2aa4f5">
      <Terms xmlns="http://schemas.microsoft.com/office/infopath/2007/PartnerControls"/>
    </lcf76f155ced4ddcb4097134ff3c332f>
    <TaxCatchAll xmlns="981693c3-3f5b-4db3-995a-25a5e28820a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EC263170DEB6041A2E85F1E758EF339" ma:contentTypeVersion="18" ma:contentTypeDescription="Create a new document." ma:contentTypeScope="" ma:versionID="85265019561292da4d12ebaad7e3cf15">
  <xsd:schema xmlns:xsd="http://www.w3.org/2001/XMLSchema" xmlns:xs="http://www.w3.org/2001/XMLSchema" xmlns:p="http://schemas.microsoft.com/office/2006/metadata/properties" xmlns:ns2="91a6a81e-f27c-469b-b303-4dba6f2aa4f5" xmlns:ns3="981693c3-3f5b-4db3-995a-25a5e28820ab" targetNamespace="http://schemas.microsoft.com/office/2006/metadata/properties" ma:root="true" ma:fieldsID="cbad88c729f55d9973761e7775310ffe" ns2:_="" ns3:_="">
    <xsd:import namespace="91a6a81e-f27c-469b-b303-4dba6f2aa4f5"/>
    <xsd:import namespace="981693c3-3f5b-4db3-995a-25a5e28820a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Comments" minOccurs="0"/>
                <xsd:element ref="ns2:MediaServiceDateTaken" minOccurs="0"/>
                <xsd:element ref="ns2:MediaServiceObjectDetectorVersions" minOccurs="0"/>
                <xsd:element ref="ns2:MediaLengthInSeconds" minOccurs="0"/>
                <xsd:element ref="ns2:Chatbox"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a6a81e-f27c-469b-b303-4dba6f2aa4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Comments" ma:index="14" nillable="true" ma:displayName="Comments" ma:description="notes on the document" ma:format="Dropdown" ma:internalName="Comments">
      <xsd:simpleType>
        <xsd:restriction base="dms:Note">
          <xsd:maxLength value="255"/>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Chatbox" ma:index="18" nillable="true" ma:displayName="Chat box" ma:description="To chat with fulmar people" ma:format="Dropdown" ma:internalName="Chatbox">
      <xsd:simpleType>
        <xsd:restriction base="dms:Text">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4e8a4758-4e0f-4f38-bb4e-445dd1d1454e"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1693c3-3f5b-4db3-995a-25a5e28820a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7d68110f-ffd9-4a23-97e6-f3efdab4657d}" ma:internalName="TaxCatchAll" ma:showField="CatchAllData" ma:web="981693c3-3f5b-4db3-995a-25a5e28820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5A54F1B-54D6-4C98-9B0D-339594E47206}">
  <ds:schemaRefs>
    <ds:schemaRef ds:uri="91a6a81e-f27c-469b-b303-4dba6f2aa4f5"/>
    <ds:schemaRef ds:uri="981693c3-3f5b-4db3-995a-25a5e28820a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9D43380-642A-4150-80ED-CFDA7B823F52}">
  <ds:schemaRefs>
    <ds:schemaRef ds:uri="http://schemas.microsoft.com/sharepoint/v3/contenttype/forms"/>
  </ds:schemaRefs>
</ds:datastoreItem>
</file>

<file path=customXml/itemProps3.xml><?xml version="1.0" encoding="utf-8"?>
<ds:datastoreItem xmlns:ds="http://schemas.openxmlformats.org/officeDocument/2006/customXml" ds:itemID="{9AF94153-BAE5-48C2-A22A-935B99C03BEF}">
  <ds:schemaRefs>
    <ds:schemaRef ds:uri="91a6a81e-f27c-469b-b303-4dba6f2aa4f5"/>
    <ds:schemaRef ds:uri="981693c3-3f5b-4db3-995a-25a5e28820a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2831</Words>
  <Application>Microsoft Office PowerPoint</Application>
  <PresentationFormat>Affichage à l'écran (16:9)</PresentationFormat>
  <Paragraphs>252</Paragraphs>
  <Slides>17</Slides>
  <Notes>17</Notes>
  <HiddenSlides>0</HiddenSlides>
  <MMClips>0</MMClips>
  <ScaleCrop>false</ScaleCrop>
  <HeadingPairs>
    <vt:vector size="6" baseType="variant">
      <vt:variant>
        <vt:lpstr>Polices utilisées</vt:lpstr>
      </vt:variant>
      <vt:variant>
        <vt:i4>3</vt:i4>
      </vt:variant>
      <vt:variant>
        <vt:lpstr>Thème</vt:lpstr>
      </vt:variant>
      <vt:variant>
        <vt:i4>2</vt:i4>
      </vt:variant>
      <vt:variant>
        <vt:lpstr>Titres des diapositives</vt:lpstr>
      </vt:variant>
      <vt:variant>
        <vt:i4>17</vt:i4>
      </vt:variant>
    </vt:vector>
  </HeadingPairs>
  <TitlesOfParts>
    <vt:vector size="22" baseType="lpstr">
      <vt:lpstr>Open Sans</vt:lpstr>
      <vt:lpstr>Roboto</vt:lpstr>
      <vt:lpstr>Times</vt:lpstr>
      <vt:lpstr>Simple Light</vt:lpstr>
      <vt:lpstr>Office Theme</vt:lpstr>
      <vt:lpstr>OSPAR’s second Regional Action Plan on Marine Litter (2022-2030)  Addressing Fishing gear as a source of marine litter in the North-East Atlantic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second OSPAR Regional Action Plan on Marine Litter  2022-2030</dc:title>
  <dc:creator>Jennifer Godwin</dc:creator>
  <cp:lastModifiedBy>Claire Allanos</cp:lastModifiedBy>
  <cp:revision>1</cp:revision>
  <dcterms:modified xsi:type="dcterms:W3CDTF">2025-11-13T08:23:29Z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0x010100FEC263170DEB6041A2E85F1E758EF339</vt:lpwstr>
  </property>
  <property fmtid="{D5CDD505-2E9C-101B-9397-08002B2CF9AE}" pid="3" name="MediaServiceImageTags">
    <vt:lpwstr/>
  </property>
</Properties>
</file>