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37.jpg" ContentType="image/pn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7" r:id="rId3"/>
    <p:sldId id="360" r:id="rId4"/>
    <p:sldId id="3109" r:id="rId5"/>
    <p:sldId id="3065" r:id="rId6"/>
    <p:sldId id="3149" r:id="rId7"/>
    <p:sldId id="3150" r:id="rId8"/>
    <p:sldId id="3161" r:id="rId9"/>
    <p:sldId id="3164" r:id="rId10"/>
    <p:sldId id="3162" r:id="rId11"/>
    <p:sldId id="453" r:id="rId12"/>
    <p:sldId id="3151" r:id="rId13"/>
    <p:sldId id="3159" r:id="rId14"/>
    <p:sldId id="3154" r:id="rId15"/>
    <p:sldId id="3155" r:id="rId16"/>
    <p:sldId id="3160" r:id="rId17"/>
    <p:sldId id="3158" r:id="rId18"/>
  </p:sldIdLst>
  <p:sldSz cx="9144000" cy="5143500" type="screen16x9"/>
  <p:notesSz cx="9926638" cy="6797675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27CFD3-6349-9234-A9F0-7B9632736777}" name="Marisa Fernandez" initials="MF" userId="S-1-5-21-686844907-2617881494-3443052732-112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C6C1"/>
    <a:srgbClr val="5BB8B2"/>
    <a:srgbClr val="EBF6F9"/>
    <a:srgbClr val="D6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51" autoAdjust="0"/>
    <p:restoredTop sz="92891" autoAdjust="0"/>
  </p:normalViewPr>
  <p:slideViewPr>
    <p:cSldViewPr snapToGrid="0" snapToObjects="1">
      <p:cViewPr varScale="1">
        <p:scale>
          <a:sx n="139" d="100"/>
          <a:sy n="139" d="100"/>
        </p:scale>
        <p:origin x="1254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5" d="100"/>
          <a:sy n="115" d="100"/>
        </p:scale>
        <p:origin x="213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2002-3C07-4A75-A852-AC0A0A593D83}" type="datetimeFigureOut">
              <a:rPr lang="es-ES" smtClean="0"/>
              <a:t>06/02/2026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A7272-43EC-4B41-8CD5-86956D2347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0211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7272-43EC-4B41-8CD5-86956D23471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612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Traducir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7272-43EC-4B41-8CD5-86956D23471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2857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/>
          <p:cNvSpPr txBox="1">
            <a:spLocks noGrp="1"/>
          </p:cNvSpPr>
          <p:nvPr>
            <p:ph type="body" idx="1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4056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Señalar A1 y A3 y traducir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7272-43EC-4B41-8CD5-86956D234712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2345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7272-43EC-4B41-8CD5-86956D234712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5536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BC43F53F-21CC-E731-3F56-73C190DB3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>
            <a:extLst>
              <a:ext uri="{FF2B5EF4-FFF2-40B4-BE49-F238E27FC236}">
                <a16:creationId xmlns:a16="http://schemas.microsoft.com/office/drawing/2014/main" id="{1A4BC893-FB16-E650-3AB1-A28DF525C1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s-ES" dirty="0"/>
          </a:p>
        </p:txBody>
      </p:sp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3499CDCB-D5EC-6E16-B212-6583F45F15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1752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23BA2EEF-C821-B17B-B243-2F2DE7AEA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>
            <a:extLst>
              <a:ext uri="{FF2B5EF4-FFF2-40B4-BE49-F238E27FC236}">
                <a16:creationId xmlns:a16="http://schemas.microsoft.com/office/drawing/2014/main" id="{7A4B71B5-04F3-7EE7-ABAC-081C7905BD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674462AA-2D02-12CD-AB45-9D0936F910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7345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A36E421D-3843-8D85-69E7-99BC057F5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>
            <a:extLst>
              <a:ext uri="{FF2B5EF4-FFF2-40B4-BE49-F238E27FC236}">
                <a16:creationId xmlns:a16="http://schemas.microsoft.com/office/drawing/2014/main" id="{01404B72-8D95-1AAE-8872-E3EDE3F06A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 </a:t>
            </a:r>
            <a:endParaRPr dirty="0"/>
          </a:p>
        </p:txBody>
      </p:sp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1CEF5421-E03B-4918-9ADD-B75B8D149B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6948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6D041BB5-BD29-C92C-715B-B83EA5C2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>
            <a:extLst>
              <a:ext uri="{FF2B5EF4-FFF2-40B4-BE49-F238E27FC236}">
                <a16:creationId xmlns:a16="http://schemas.microsoft.com/office/drawing/2014/main" id="{23713773-C398-BE44-10A3-736FFACF84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79CB38FF-7169-CF80-657D-5748AF92F0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688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9C907F38-6D4B-0BB9-EC07-86D9C4B06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>
            <a:extLst>
              <a:ext uri="{FF2B5EF4-FFF2-40B4-BE49-F238E27FC236}">
                <a16:creationId xmlns:a16="http://schemas.microsoft.com/office/drawing/2014/main" id="{4E10207F-240C-96D0-4D02-A11DE1D586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9DA15943-BD93-0136-9128-3E83CF5228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7324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7272-43EC-4B41-8CD5-86956D234712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9934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A6BF2-DC26-B8A2-9D83-3FB72136F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79225DA-E8A3-BA48-39D7-82937DF8BB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13B0064-49FF-A68F-B573-9053F44CBA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49D46B-5E9F-7FA6-E811-91CCA8DAFB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FC133-1E4F-4BF7-82AB-D5EAFC13FEE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748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>
          <a:extLst>
            <a:ext uri="{FF2B5EF4-FFF2-40B4-BE49-F238E27FC236}">
              <a16:creationId xmlns:a16="http://schemas.microsoft.com/office/drawing/2014/main" id="{FED63DDB-8A49-AF4D-B556-75B866134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8:notes">
            <a:extLst>
              <a:ext uri="{FF2B5EF4-FFF2-40B4-BE49-F238E27FC236}">
                <a16:creationId xmlns:a16="http://schemas.microsoft.com/office/drawing/2014/main" id="{EDEBF435-284A-996B-C511-3A60D97678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28" name="Google Shape;428;p18:notes">
            <a:extLst>
              <a:ext uri="{FF2B5EF4-FFF2-40B4-BE49-F238E27FC236}">
                <a16:creationId xmlns:a16="http://schemas.microsoft.com/office/drawing/2014/main" id="{FDFCAA61-E8C7-ABA3-52BD-8AD357BD4F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1934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>
          <a:extLst>
            <a:ext uri="{FF2B5EF4-FFF2-40B4-BE49-F238E27FC236}">
              <a16:creationId xmlns:a16="http://schemas.microsoft.com/office/drawing/2014/main" id="{BEF8CA6A-4909-3DE0-D121-CB9364A5C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8:notes">
            <a:extLst>
              <a:ext uri="{FF2B5EF4-FFF2-40B4-BE49-F238E27FC236}">
                <a16:creationId xmlns:a16="http://schemas.microsoft.com/office/drawing/2014/main" id="{FAE66D0A-B929-29B2-FEFB-72DC1808AE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28" name="Google Shape;428;p18:notes">
            <a:extLst>
              <a:ext uri="{FF2B5EF4-FFF2-40B4-BE49-F238E27FC236}">
                <a16:creationId xmlns:a16="http://schemas.microsoft.com/office/drawing/2014/main" id="{C2091B65-2D80-1580-D3E4-66431F5D2F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27102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>
          <a:extLst>
            <a:ext uri="{FF2B5EF4-FFF2-40B4-BE49-F238E27FC236}">
              <a16:creationId xmlns:a16="http://schemas.microsoft.com/office/drawing/2014/main" id="{F6570FAD-E014-F4F0-E940-1C0388857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8:notes">
            <a:extLst>
              <a:ext uri="{FF2B5EF4-FFF2-40B4-BE49-F238E27FC236}">
                <a16:creationId xmlns:a16="http://schemas.microsoft.com/office/drawing/2014/main" id="{44053D8F-BD0B-BFA0-133D-4B9978B3EB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28" name="Google Shape;428;p18:notes">
            <a:extLst>
              <a:ext uri="{FF2B5EF4-FFF2-40B4-BE49-F238E27FC236}">
                <a16:creationId xmlns:a16="http://schemas.microsoft.com/office/drawing/2014/main" id="{56A879CA-57A0-35F6-FA37-14B567040B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86743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BDA01F24-B7C8-02DC-6781-6E34C35E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>
            <a:extLst>
              <a:ext uri="{FF2B5EF4-FFF2-40B4-BE49-F238E27FC236}">
                <a16:creationId xmlns:a16="http://schemas.microsoft.com/office/drawing/2014/main" id="{617628F8-E242-C697-D08B-02C4B10B9C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B2935774-5CD5-905A-B0C4-5B9AB3318B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639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7272-43EC-4B41-8CD5-86956D234712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0965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LITTER AT Portad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REE-LITTERAT_Logo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584" y="4536432"/>
            <a:ext cx="4134832" cy="49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23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LITTER AT Indic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FREE-LITTERAT_Logo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584" y="4536432"/>
            <a:ext cx="4134832" cy="49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3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LITTER AT Diapo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REE-LITTERAT_Logo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584" y="4536432"/>
            <a:ext cx="4134832" cy="49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75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09800" y="4781550"/>
            <a:ext cx="1066800" cy="18256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43300" y="4781550"/>
            <a:ext cx="1447800" cy="182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257800" y="4781550"/>
            <a:ext cx="1066800" cy="182563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00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045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21" Type="http://schemas.openxmlformats.org/officeDocument/2006/relationships/image" Target="../media/image22.png"/><Relationship Id="rId34" Type="http://schemas.microsoft.com/office/2007/relationships/hdphoto" Target="../media/hdphoto2.wdp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jpg"/><Relationship Id="rId3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2.jpe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37" Type="http://schemas.openxmlformats.org/officeDocument/2006/relationships/image" Target="../media/image37.jpg"/><Relationship Id="rId5" Type="http://schemas.openxmlformats.org/officeDocument/2006/relationships/image" Target="../media/image5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36" Type="http://schemas.openxmlformats.org/officeDocument/2006/relationships/image" Target="../media/image3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Relationship Id="rId35" Type="http://schemas.openxmlformats.org/officeDocument/2006/relationships/image" Target="../media/image35.jpeg"/><Relationship Id="rId8" Type="http://schemas.microsoft.com/office/2007/relationships/hdphoto" Target="../media/hdphoto1.wdp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8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jpg"/><Relationship Id="rId4" Type="http://schemas.openxmlformats.org/officeDocument/2006/relationships/image" Target="../media/image48.jpeg"/><Relationship Id="rId9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s://eur-lex.europa.eu/legal-content/ES/TXT/PDF/?uri=CELEX:32019L0883" TargetMode="External"/><Relationship Id="rId7" Type="http://schemas.openxmlformats.org/officeDocument/2006/relationships/image" Target="../media/image57.jp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jpeg"/><Relationship Id="rId11" Type="http://schemas.openxmlformats.org/officeDocument/2006/relationships/image" Target="../media/image11.png"/><Relationship Id="rId5" Type="http://schemas.openxmlformats.org/officeDocument/2006/relationships/image" Target="../media/image55.png"/><Relationship Id="rId10" Type="http://schemas.openxmlformats.org/officeDocument/2006/relationships/image" Target="../media/image58.png"/><Relationship Id="rId4" Type="http://schemas.openxmlformats.org/officeDocument/2006/relationships/image" Target="../media/image54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13" Type="http://schemas.openxmlformats.org/officeDocument/2006/relationships/image" Target="../media/image69.png"/><Relationship Id="rId18" Type="http://schemas.openxmlformats.org/officeDocument/2006/relationships/image" Target="../media/image11.png"/><Relationship Id="rId3" Type="http://schemas.openxmlformats.org/officeDocument/2006/relationships/image" Target="../media/image59.png"/><Relationship Id="rId7" Type="http://schemas.openxmlformats.org/officeDocument/2006/relationships/image" Target="../media/image63.jpg"/><Relationship Id="rId12" Type="http://schemas.openxmlformats.org/officeDocument/2006/relationships/image" Target="../media/image68.jp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12.jpeg"/><Relationship Id="rId10" Type="http://schemas.openxmlformats.org/officeDocument/2006/relationships/image" Target="../media/image66.png"/><Relationship Id="rId19" Type="http://schemas.openxmlformats.org/officeDocument/2006/relationships/image" Target="../media/image50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13" Type="http://schemas.openxmlformats.org/officeDocument/2006/relationships/image" Target="../media/image69.png"/><Relationship Id="rId18" Type="http://schemas.openxmlformats.org/officeDocument/2006/relationships/image" Target="../media/image11.png"/><Relationship Id="rId3" Type="http://schemas.openxmlformats.org/officeDocument/2006/relationships/image" Target="../media/image59.png"/><Relationship Id="rId7" Type="http://schemas.openxmlformats.org/officeDocument/2006/relationships/image" Target="../media/image63.jpg"/><Relationship Id="rId12" Type="http://schemas.openxmlformats.org/officeDocument/2006/relationships/image" Target="../media/image68.jp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12.jpeg"/><Relationship Id="rId10" Type="http://schemas.openxmlformats.org/officeDocument/2006/relationships/image" Target="../media/image66.png"/><Relationship Id="rId19" Type="http://schemas.openxmlformats.org/officeDocument/2006/relationships/image" Target="../media/image50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13" Type="http://schemas.openxmlformats.org/officeDocument/2006/relationships/image" Target="../media/image69.png"/><Relationship Id="rId18" Type="http://schemas.openxmlformats.org/officeDocument/2006/relationships/image" Target="../media/image11.png"/><Relationship Id="rId3" Type="http://schemas.openxmlformats.org/officeDocument/2006/relationships/image" Target="../media/image59.png"/><Relationship Id="rId7" Type="http://schemas.openxmlformats.org/officeDocument/2006/relationships/image" Target="../media/image63.jpg"/><Relationship Id="rId12" Type="http://schemas.openxmlformats.org/officeDocument/2006/relationships/image" Target="../media/image68.jp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12.jpeg"/><Relationship Id="rId10" Type="http://schemas.openxmlformats.org/officeDocument/2006/relationships/image" Target="../media/image66.png"/><Relationship Id="rId19" Type="http://schemas.openxmlformats.org/officeDocument/2006/relationships/image" Target="../media/image50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13" Type="http://schemas.openxmlformats.org/officeDocument/2006/relationships/image" Target="../media/image69.png"/><Relationship Id="rId18" Type="http://schemas.openxmlformats.org/officeDocument/2006/relationships/image" Target="../media/image11.png"/><Relationship Id="rId3" Type="http://schemas.openxmlformats.org/officeDocument/2006/relationships/image" Target="../media/image59.png"/><Relationship Id="rId21" Type="http://schemas.openxmlformats.org/officeDocument/2006/relationships/image" Target="../media/image50.png"/><Relationship Id="rId7" Type="http://schemas.openxmlformats.org/officeDocument/2006/relationships/image" Target="../media/image63.jpg"/><Relationship Id="rId12" Type="http://schemas.openxmlformats.org/officeDocument/2006/relationships/image" Target="../media/image68.jp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4.png"/><Relationship Id="rId20" Type="http://schemas.openxmlformats.org/officeDocument/2006/relationships/hyperlink" Target="https://goodpractices.freelitterat.eu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12.jpeg"/><Relationship Id="rId10" Type="http://schemas.openxmlformats.org/officeDocument/2006/relationships/image" Target="../media/image66.png"/><Relationship Id="rId19" Type="http://schemas.openxmlformats.org/officeDocument/2006/relationships/image" Target="../media/image7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72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3.png"/><Relationship Id="rId11" Type="http://schemas.openxmlformats.org/officeDocument/2006/relationships/image" Target="../media/image87.jpeg"/><Relationship Id="rId5" Type="http://schemas.openxmlformats.org/officeDocument/2006/relationships/image" Target="../media/image82.png"/><Relationship Id="rId10" Type="http://schemas.openxmlformats.org/officeDocument/2006/relationships/image" Target="../media/image76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hyperlink" Target="https://goodpractices.freelitterat.eu/" TargetMode="External"/><Relationship Id="rId7" Type="http://schemas.openxmlformats.org/officeDocument/2006/relationships/image" Target="../media/image100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png"/><Relationship Id="rId11" Type="http://schemas.openxmlformats.org/officeDocument/2006/relationships/image" Target="../media/image78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5.png"/><Relationship Id="rId12" Type="http://schemas.openxmlformats.org/officeDocument/2006/relationships/image" Target="../media/image10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instagram.com/freelitterat/?hl=es-es" TargetMode="External"/><Relationship Id="rId11" Type="http://schemas.openxmlformats.org/officeDocument/2006/relationships/image" Target="../media/image107.png"/><Relationship Id="rId5" Type="http://schemas.openxmlformats.org/officeDocument/2006/relationships/hyperlink" Target="https://x.com/FreeLitterAT" TargetMode="External"/><Relationship Id="rId10" Type="http://schemas.openxmlformats.org/officeDocument/2006/relationships/hyperlink" Target="http://www.freelitterat.eu/" TargetMode="External"/><Relationship Id="rId4" Type="http://schemas.openxmlformats.org/officeDocument/2006/relationships/hyperlink" Target="https://freelitterat.eu/" TargetMode="External"/><Relationship Id="rId9" Type="http://schemas.openxmlformats.org/officeDocument/2006/relationships/hyperlink" Target="mailto:freelitterat@cetmar.org" TargetMode="External"/><Relationship Id="rId14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FREE-LITTERAT_Mod1_H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340" y="483722"/>
            <a:ext cx="3182355" cy="176375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E7F9EA-3F6F-2D41-4FA2-4402B4367DF3}"/>
              </a:ext>
            </a:extLst>
          </p:cNvPr>
          <p:cNvSpPr txBox="1"/>
          <p:nvPr/>
        </p:nvSpPr>
        <p:spPr>
          <a:xfrm>
            <a:off x="911128" y="2418974"/>
            <a:ext cx="7159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400" b="1">
                <a:solidFill>
                  <a:srgbClr val="5BB8B2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just"/>
            <a:r>
              <a:rPr lang="en-GB" sz="2800" noProof="0" dirty="0"/>
              <a:t>Fishing for Litter in the frame of PRF directive:</a:t>
            </a:r>
          </a:p>
          <a:p>
            <a:pPr algn="just"/>
            <a:r>
              <a:rPr lang="en-GB" sz="2800" noProof="0" dirty="0"/>
              <a:t>experiences and challenges in the Atlantic Area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7ED0D4-91D1-C77C-684F-43BA4DBA9CF8}"/>
              </a:ext>
            </a:extLst>
          </p:cNvPr>
          <p:cNvSpPr txBox="1"/>
          <p:nvPr/>
        </p:nvSpPr>
        <p:spPr>
          <a:xfrm>
            <a:off x="6720238" y="4361043"/>
            <a:ext cx="1900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noProof="0" dirty="0">
                <a:solidFill>
                  <a:srgbClr val="5BB8B2"/>
                </a:solidFill>
                <a:latin typeface="Calibri"/>
                <a:ea typeface="+mj-ea"/>
                <a:cs typeface="Calibri"/>
              </a:rPr>
              <a:t>6 February 2025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82C66FB-4D88-A3F5-AEDB-9E24ED16839E}"/>
              </a:ext>
            </a:extLst>
          </p:cNvPr>
          <p:cNvSpPr txBox="1"/>
          <p:nvPr/>
        </p:nvSpPr>
        <p:spPr>
          <a:xfrm>
            <a:off x="5364884" y="3673318"/>
            <a:ext cx="3182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400" b="1">
                <a:solidFill>
                  <a:srgbClr val="5BB8B2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r"/>
            <a:r>
              <a:rPr lang="en-GB" sz="2200" noProof="0" dirty="0"/>
              <a:t>Marisa Fernández</a:t>
            </a:r>
          </a:p>
          <a:p>
            <a:pPr algn="r"/>
            <a:r>
              <a:rPr lang="en-GB" sz="2200" noProof="0" dirty="0"/>
              <a:t>CETMAR</a:t>
            </a:r>
          </a:p>
        </p:txBody>
      </p:sp>
    </p:spTree>
    <p:extLst>
      <p:ext uri="{BB962C8B-B14F-4D97-AF65-F5344CB8AC3E}">
        <p14:creationId xmlns:p14="http://schemas.microsoft.com/office/powerpoint/2010/main" val="2732797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EC1C-A408-C850-9FCB-FBF29DF28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4A5C81FC-29CD-5B43-E4D3-353906C374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6377" y="2771890"/>
            <a:ext cx="601826" cy="601826"/>
          </a:xfrm>
          <a:prstGeom prst="rect">
            <a:avLst/>
          </a:prstGeom>
        </p:spPr>
      </p:pic>
      <p:pic>
        <p:nvPicPr>
          <p:cNvPr id="19" name="Picture 2" descr="What is the real meaning of partnership? - Well Grounded">
            <a:extLst>
              <a:ext uri="{FF2B5EF4-FFF2-40B4-BE49-F238E27FC236}">
                <a16:creationId xmlns:a16="http://schemas.microsoft.com/office/drawing/2014/main" id="{A610D4A3-99D0-CB59-CAC8-221478226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392" y="3739132"/>
            <a:ext cx="747607" cy="74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8E438D1B-8EC5-A825-FF99-24BCCAF58540}"/>
              </a:ext>
            </a:extLst>
          </p:cNvPr>
          <p:cNvGrpSpPr/>
          <p:nvPr/>
        </p:nvGrpSpPr>
        <p:grpSpPr>
          <a:xfrm>
            <a:off x="0" y="0"/>
            <a:ext cx="4495145" cy="614872"/>
            <a:chOff x="0" y="0"/>
            <a:chExt cx="4495145" cy="614872"/>
          </a:xfrm>
        </p:grpSpPr>
        <p:sp>
          <p:nvSpPr>
            <p:cNvPr id="1095" name="CuadroTexto 1094">
              <a:extLst>
                <a:ext uri="{FF2B5EF4-FFF2-40B4-BE49-F238E27FC236}">
                  <a16:creationId xmlns:a16="http://schemas.microsoft.com/office/drawing/2014/main" id="{18D3ADE9-204E-91B0-DFAB-B206BFB8A8D5}"/>
                </a:ext>
              </a:extLst>
            </p:cNvPr>
            <p:cNvSpPr txBox="1"/>
            <p:nvPr/>
          </p:nvSpPr>
          <p:spPr>
            <a:xfrm>
              <a:off x="0" y="0"/>
              <a:ext cx="3376777" cy="614872"/>
            </a:xfrm>
            <a:prstGeom prst="rect">
              <a:avLst/>
            </a:prstGeom>
            <a:solidFill>
              <a:srgbClr val="7CC6C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D43669F6-938A-4365-2A62-C8758DAC1EFC}"/>
                </a:ext>
              </a:extLst>
            </p:cNvPr>
            <p:cNvSpPr txBox="1"/>
            <p:nvPr/>
          </p:nvSpPr>
          <p:spPr>
            <a:xfrm>
              <a:off x="90125" y="42746"/>
              <a:ext cx="32157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noProof="0" dirty="0">
                  <a:solidFill>
                    <a:schemeClr val="bg1"/>
                  </a:solidFill>
                  <a:latin typeface="Calibri"/>
                  <a:ea typeface="+mj-ea"/>
                  <a:cs typeface="Calibri"/>
                </a:rPr>
                <a:t>Free </a:t>
              </a:r>
              <a:r>
                <a:rPr lang="en-GB" sz="2800" b="1" noProof="0" dirty="0" err="1">
                  <a:solidFill>
                    <a:schemeClr val="bg1"/>
                  </a:solidFill>
                  <a:latin typeface="Calibri"/>
                  <a:ea typeface="+mj-ea"/>
                  <a:cs typeface="Calibri"/>
                </a:rPr>
                <a:t>LitterAT</a:t>
              </a:r>
              <a:r>
                <a:rPr lang="en-GB" sz="2800" b="1" noProof="0" dirty="0">
                  <a:solidFill>
                    <a:schemeClr val="bg1"/>
                  </a:solidFill>
                  <a:latin typeface="Calibri"/>
                  <a:ea typeface="+mj-ea"/>
                  <a:cs typeface="Calibri"/>
                </a:rPr>
                <a:t> project</a:t>
              </a:r>
            </a:p>
          </p:txBody>
        </p:sp>
        <p:pic>
          <p:nvPicPr>
            <p:cNvPr id="8" name="Imagen 7" descr="FREE-LITTERAT_Mod1_HL.png">
              <a:extLst>
                <a:ext uri="{FF2B5EF4-FFF2-40B4-BE49-F238E27FC236}">
                  <a16:creationId xmlns:a16="http://schemas.microsoft.com/office/drawing/2014/main" id="{10831516-C8BF-2DFB-3290-C7DE6B4A2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6902" y="42746"/>
              <a:ext cx="1028243" cy="569881"/>
            </a:xfrm>
            <a:prstGeom prst="rect">
              <a:avLst/>
            </a:prstGeom>
          </p:spPr>
        </p:pic>
      </p:grpSp>
      <p:grpSp>
        <p:nvGrpSpPr>
          <p:cNvPr id="1094" name="Grupo 1093">
            <a:extLst>
              <a:ext uri="{FF2B5EF4-FFF2-40B4-BE49-F238E27FC236}">
                <a16:creationId xmlns:a16="http://schemas.microsoft.com/office/drawing/2014/main" id="{3AA8E417-EAA0-9D68-7318-4A8418776FBB}"/>
              </a:ext>
            </a:extLst>
          </p:cNvPr>
          <p:cNvGrpSpPr/>
          <p:nvPr/>
        </p:nvGrpSpPr>
        <p:grpSpPr>
          <a:xfrm>
            <a:off x="1435827" y="698441"/>
            <a:ext cx="6295560" cy="1708326"/>
            <a:chOff x="1472222" y="678256"/>
            <a:chExt cx="6295560" cy="1708326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89C87885-4ADA-2B66-1798-FD098D9ACAC7}"/>
                </a:ext>
              </a:extLst>
            </p:cNvPr>
            <p:cNvSpPr/>
            <p:nvPr/>
          </p:nvSpPr>
          <p:spPr>
            <a:xfrm>
              <a:off x="1472222" y="678256"/>
              <a:ext cx="6295560" cy="170832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4E3C74D6-0698-11C8-8E13-E6E01E96A12E}"/>
                </a:ext>
              </a:extLst>
            </p:cNvPr>
            <p:cNvGrpSpPr/>
            <p:nvPr/>
          </p:nvGrpSpPr>
          <p:grpSpPr>
            <a:xfrm>
              <a:off x="1636757" y="776302"/>
              <a:ext cx="6009621" cy="1524883"/>
              <a:chOff x="1623875" y="763149"/>
              <a:chExt cx="6009621" cy="1524883"/>
            </a:xfrm>
          </p:grpSpPr>
          <p:grpSp>
            <p:nvGrpSpPr>
              <p:cNvPr id="14" name="Grupo 13">
                <a:extLst>
                  <a:ext uri="{FF2B5EF4-FFF2-40B4-BE49-F238E27FC236}">
                    <a16:creationId xmlns:a16="http://schemas.microsoft.com/office/drawing/2014/main" id="{07C28277-D5A1-6DD5-92D8-25D05A9EE7B7}"/>
                  </a:ext>
                </a:extLst>
              </p:cNvPr>
              <p:cNvGrpSpPr/>
              <p:nvPr/>
            </p:nvGrpSpPr>
            <p:grpSpPr>
              <a:xfrm>
                <a:off x="1623875" y="763149"/>
                <a:ext cx="5767998" cy="394410"/>
                <a:chOff x="853446" y="861821"/>
                <a:chExt cx="5767998" cy="394410"/>
              </a:xfrm>
            </p:grpSpPr>
            <p:pic>
              <p:nvPicPr>
                <p:cNvPr id="7" name="13 Imagen" descr="Google-Calendar-icon.png">
                  <a:extLst>
                    <a:ext uri="{FF2B5EF4-FFF2-40B4-BE49-F238E27FC236}">
                      <a16:creationId xmlns:a16="http://schemas.microsoft.com/office/drawing/2014/main" id="{0BCA2C68-1817-D6BE-B1F9-FB77D2B243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3446" y="861821"/>
                  <a:ext cx="394410" cy="394410"/>
                </a:xfrm>
                <a:prstGeom prst="rect">
                  <a:avLst/>
                </a:prstGeom>
              </p:spPr>
            </p:pic>
            <p:sp>
              <p:nvSpPr>
                <p:cNvPr id="10" name="CuadroTexto 9">
                  <a:extLst>
                    <a:ext uri="{FF2B5EF4-FFF2-40B4-BE49-F238E27FC236}">
                      <a16:creationId xmlns:a16="http://schemas.microsoft.com/office/drawing/2014/main" id="{5D129AC1-F453-F2E1-809D-0453B6E2FEEF}"/>
                    </a:ext>
                  </a:extLst>
                </p:cNvPr>
                <p:cNvSpPr txBox="1"/>
                <p:nvPr/>
              </p:nvSpPr>
              <p:spPr>
                <a:xfrm>
                  <a:off x="1247857" y="916754"/>
                  <a:ext cx="537358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just"/>
                  <a:r>
                    <a:rPr lang="en-GB" sz="1100" b="1" noProof="0" dirty="0">
                      <a:solidFill>
                        <a:srgbClr val="002060"/>
                      </a:solidFill>
                    </a:rPr>
                    <a:t>Programme and duration </a:t>
                  </a:r>
                  <a:r>
                    <a:rPr lang="en-GB" sz="1100" noProof="0" dirty="0">
                      <a:solidFill>
                        <a:srgbClr val="002060"/>
                      </a:solidFill>
                    </a:rPr>
                    <a:t>INTERREG Atlantic Area (2021-2027); 1/11/2023 - 31/10/2026</a:t>
                  </a:r>
                </a:p>
              </p:txBody>
            </p:sp>
          </p:grpSp>
          <p:grpSp>
            <p:nvGrpSpPr>
              <p:cNvPr id="2" name="Grupo 1">
                <a:extLst>
                  <a:ext uri="{FF2B5EF4-FFF2-40B4-BE49-F238E27FC236}">
                    <a16:creationId xmlns:a16="http://schemas.microsoft.com/office/drawing/2014/main" id="{BF9DA8A9-19CF-307A-C7D6-402921D5D885}"/>
                  </a:ext>
                </a:extLst>
              </p:cNvPr>
              <p:cNvGrpSpPr/>
              <p:nvPr/>
            </p:nvGrpSpPr>
            <p:grpSpPr>
              <a:xfrm>
                <a:off x="1623876" y="1246586"/>
                <a:ext cx="6009620" cy="600164"/>
                <a:chOff x="826430" y="1352925"/>
                <a:chExt cx="6009620" cy="600164"/>
              </a:xfrm>
            </p:grpSpPr>
            <p:pic>
              <p:nvPicPr>
                <p:cNvPr id="5" name="Picture 2">
                  <a:extLst>
                    <a:ext uri="{FF2B5EF4-FFF2-40B4-BE49-F238E27FC236}">
                      <a16:creationId xmlns:a16="http://schemas.microsoft.com/office/drawing/2014/main" id="{349028C0-6FD8-FFF5-38C7-6CC0A7694F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screen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1070" b="93583" l="9272" r="92053">
                              <a14:foregroundMark x1="45695" y1="12299" x2="53642" y2="27273"/>
                              <a14:foregroundMark x1="86093" y1="49733" x2="82119" y2="49733"/>
                              <a14:foregroundMark x1="50993" y1="5882" x2="55629" y2="9626"/>
                              <a14:foregroundMark x1="93377" y1="49733" x2="93377" y2="49733"/>
                              <a14:foregroundMark x1="48344" y1="2139" x2="48344" y2="2139"/>
                              <a14:foregroundMark x1="9272" y1="51872" x2="9272" y2="51872"/>
                              <a14:foregroundMark x1="38411" y1="85561" x2="38411" y2="85561"/>
                              <a14:foregroundMark x1="54305" y1="89840" x2="54305" y2="89840"/>
                              <a14:foregroundMark x1="64238" y1="87701" x2="39073" y2="86096"/>
                              <a14:foregroundMark x1="37086" y1="93583" x2="57616" y2="93048"/>
                              <a14:backgroundMark x1="54967" y1="0" x2="51656" y2="0"/>
                              <a14:backgroundMark x1="47682" y1="1070" x2="47682" y2="1070"/>
                              <a14:backgroundMark x1="49007" y1="1604" x2="49007" y2="160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6430" y="1398452"/>
                  <a:ext cx="394410" cy="490485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1" name="CuadroTexto 10">
                  <a:extLst>
                    <a:ext uri="{FF2B5EF4-FFF2-40B4-BE49-F238E27FC236}">
                      <a16:creationId xmlns:a16="http://schemas.microsoft.com/office/drawing/2014/main" id="{9D24C30C-D7C3-7DBD-26F6-E83AC99153BC}"/>
                    </a:ext>
                  </a:extLst>
                </p:cNvPr>
                <p:cNvSpPr txBox="1"/>
                <p:nvPr/>
              </p:nvSpPr>
              <p:spPr>
                <a:xfrm>
                  <a:off x="1259613" y="1352925"/>
                  <a:ext cx="5576437" cy="60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en-GB" sz="1100" b="1" noProof="0" dirty="0">
                      <a:solidFill>
                        <a:srgbClr val="002060"/>
                      </a:solidFill>
                    </a:rPr>
                    <a:t>General objective : </a:t>
                  </a:r>
                  <a:r>
                    <a:rPr lang="en-GB" sz="1100" noProof="0" dirty="0">
                      <a:solidFill>
                        <a:srgbClr val="002060"/>
                      </a:solidFill>
                    </a:rPr>
                    <a:t>To advance on achieving litter-free coastal communities by developing, testing and implementing innovative approaches for prevention, location and reduction of marine litter, with special emphasis on top litter items such as ALDFG and microplastics.</a:t>
                  </a:r>
                  <a:endParaRPr lang="en-GB" sz="1100" b="1" noProof="0" dirty="0">
                    <a:solidFill>
                      <a:srgbClr val="002060"/>
                    </a:solidFill>
                  </a:endParaRPr>
                </a:p>
              </p:txBody>
            </p:sp>
          </p:grpSp>
          <p:grpSp>
            <p:nvGrpSpPr>
              <p:cNvPr id="20" name="Grupo 19">
                <a:extLst>
                  <a:ext uri="{FF2B5EF4-FFF2-40B4-BE49-F238E27FC236}">
                    <a16:creationId xmlns:a16="http://schemas.microsoft.com/office/drawing/2014/main" id="{ED103CFE-3954-677E-CC43-5804172E30D0}"/>
                  </a:ext>
                </a:extLst>
              </p:cNvPr>
              <p:cNvGrpSpPr/>
              <p:nvPr/>
            </p:nvGrpSpPr>
            <p:grpSpPr>
              <a:xfrm>
                <a:off x="1648739" y="1918486"/>
                <a:ext cx="2910404" cy="369546"/>
                <a:chOff x="1648739" y="1952861"/>
                <a:chExt cx="2910404" cy="369546"/>
              </a:xfrm>
            </p:grpSpPr>
            <p:pic>
              <p:nvPicPr>
                <p:cNvPr id="6" name="10 Imagen" descr="128.png">
                  <a:extLst>
                    <a:ext uri="{FF2B5EF4-FFF2-40B4-BE49-F238E27FC236}">
                      <a16:creationId xmlns:a16="http://schemas.microsoft.com/office/drawing/2014/main" id="{41E52326-D569-5473-C428-AF37F923EE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48739" y="1952861"/>
                  <a:ext cx="369546" cy="369546"/>
                </a:xfrm>
                <a:prstGeom prst="rect">
                  <a:avLst/>
                </a:prstGeom>
              </p:spPr>
            </p:pic>
            <p:sp>
              <p:nvSpPr>
                <p:cNvPr id="16" name="CuadroTexto 15">
                  <a:extLst>
                    <a:ext uri="{FF2B5EF4-FFF2-40B4-BE49-F238E27FC236}">
                      <a16:creationId xmlns:a16="http://schemas.microsoft.com/office/drawing/2014/main" id="{D5BC055D-E13E-4EBF-D3CB-456CBB40DCB3}"/>
                    </a:ext>
                  </a:extLst>
                </p:cNvPr>
                <p:cNvSpPr txBox="1"/>
                <p:nvPr/>
              </p:nvSpPr>
              <p:spPr>
                <a:xfrm>
                  <a:off x="2054931" y="1999841"/>
                  <a:ext cx="2504212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just"/>
                  <a:r>
                    <a:rPr lang="en-GB" sz="1050" b="1" noProof="0" dirty="0">
                      <a:solidFill>
                        <a:srgbClr val="002060"/>
                      </a:solidFill>
                    </a:rPr>
                    <a:t>Total budget:</a:t>
                  </a:r>
                  <a:r>
                    <a:rPr lang="en-GB" sz="1050" noProof="0" dirty="0">
                      <a:solidFill>
                        <a:srgbClr val="002060"/>
                      </a:solidFill>
                    </a:rPr>
                    <a:t> 3,626,336.22 €  (75% ERDF) </a:t>
                  </a:r>
                </a:p>
              </p:txBody>
            </p:sp>
          </p:grpSp>
        </p:grp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34E52374-51F0-C6E4-D87D-EB470C0D1AA2}"/>
              </a:ext>
            </a:extLst>
          </p:cNvPr>
          <p:cNvGrpSpPr/>
          <p:nvPr/>
        </p:nvGrpSpPr>
        <p:grpSpPr>
          <a:xfrm>
            <a:off x="8493495" y="161568"/>
            <a:ext cx="459962" cy="1427154"/>
            <a:chOff x="8889898" y="3158423"/>
            <a:chExt cx="519959" cy="1634233"/>
          </a:xfrm>
        </p:grpSpPr>
        <p:pic>
          <p:nvPicPr>
            <p:cNvPr id="42" name="Imagen 41" descr="Bandera de España - Wikipedia, la enciclopedia libre">
              <a:extLst>
                <a:ext uri="{FF2B5EF4-FFF2-40B4-BE49-F238E27FC236}">
                  <a16:creationId xmlns:a16="http://schemas.microsoft.com/office/drawing/2014/main" id="{C2E05932-1BE2-EFEB-BF52-AEC9A50D6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9901" y="3158423"/>
              <a:ext cx="503485" cy="334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Imagen 42" descr="BANDERA de FRANCIA 90x60cm - BANDERA FRANCESA 60 x 90 cm poliéster ligero -  AZ FLAG : Amazon.es: Deportes y aire libre">
              <a:extLst>
                <a:ext uri="{FF2B5EF4-FFF2-40B4-BE49-F238E27FC236}">
                  <a16:creationId xmlns:a16="http://schemas.microsoft.com/office/drawing/2014/main" id="{E1721206-43E7-89F0-51FD-0C6BEC0C5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0" t="20548" r="5438" b="20330"/>
            <a:stretch/>
          </p:blipFill>
          <p:spPr bwMode="auto">
            <a:xfrm>
              <a:off x="8889898" y="3595209"/>
              <a:ext cx="503485" cy="334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Imagen 43" descr="Bandera de Portugal - Wikipedia, la enciclopedia libre">
              <a:extLst>
                <a:ext uri="{FF2B5EF4-FFF2-40B4-BE49-F238E27FC236}">
                  <a16:creationId xmlns:a16="http://schemas.microsoft.com/office/drawing/2014/main" id="{7C47F244-5024-0D5D-D2A2-94BD01062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0721" y="4012845"/>
              <a:ext cx="503485" cy="3340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Imagen 44" descr="Bandera de Irlanda - Wikipedia, la enciclopedia libre">
              <a:extLst>
                <a:ext uri="{FF2B5EF4-FFF2-40B4-BE49-F238E27FC236}">
                  <a16:creationId xmlns:a16="http://schemas.microsoft.com/office/drawing/2014/main" id="{084DD949-DA67-81E6-BBE2-20C465CCD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0721" y="4471577"/>
              <a:ext cx="509136" cy="32107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93" name="Grupo 1092">
            <a:extLst>
              <a:ext uri="{FF2B5EF4-FFF2-40B4-BE49-F238E27FC236}">
                <a16:creationId xmlns:a16="http://schemas.microsoft.com/office/drawing/2014/main" id="{D3BF6C90-469D-869D-7FAF-04A60FD6B712}"/>
              </a:ext>
            </a:extLst>
          </p:cNvPr>
          <p:cNvGrpSpPr/>
          <p:nvPr/>
        </p:nvGrpSpPr>
        <p:grpSpPr>
          <a:xfrm>
            <a:off x="586247" y="2509436"/>
            <a:ext cx="7974790" cy="2563090"/>
            <a:chOff x="586247" y="2509436"/>
            <a:chExt cx="7974790" cy="2563090"/>
          </a:xfrm>
        </p:grpSpPr>
        <p:grpSp>
          <p:nvGrpSpPr>
            <p:cNvPr id="1062" name="Grupo 1061">
              <a:extLst>
                <a:ext uri="{FF2B5EF4-FFF2-40B4-BE49-F238E27FC236}">
                  <a16:creationId xmlns:a16="http://schemas.microsoft.com/office/drawing/2014/main" id="{8C11431F-A78C-5E29-08C3-DA387A97A908}"/>
                </a:ext>
              </a:extLst>
            </p:cNvPr>
            <p:cNvGrpSpPr/>
            <p:nvPr/>
          </p:nvGrpSpPr>
          <p:grpSpPr>
            <a:xfrm>
              <a:off x="586247" y="2509436"/>
              <a:ext cx="3326488" cy="2549220"/>
              <a:chOff x="692727" y="2371870"/>
              <a:chExt cx="3326488" cy="2549220"/>
            </a:xfrm>
          </p:grpSpPr>
          <p:sp>
            <p:nvSpPr>
              <p:cNvPr id="1053" name="Rectángulo: esquinas superiores redondeadas 1052">
                <a:extLst>
                  <a:ext uri="{FF2B5EF4-FFF2-40B4-BE49-F238E27FC236}">
                    <a16:creationId xmlns:a16="http://schemas.microsoft.com/office/drawing/2014/main" id="{CFC00FB5-CC45-9826-2FF5-77C736A422CC}"/>
                  </a:ext>
                </a:extLst>
              </p:cNvPr>
              <p:cNvSpPr/>
              <p:nvPr/>
            </p:nvSpPr>
            <p:spPr>
              <a:xfrm rot="10800000">
                <a:off x="692727" y="2864326"/>
                <a:ext cx="3326488" cy="2056764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grpSp>
            <p:nvGrpSpPr>
              <p:cNvPr id="1045" name="Grupo 1044">
                <a:extLst>
                  <a:ext uri="{FF2B5EF4-FFF2-40B4-BE49-F238E27FC236}">
                    <a16:creationId xmlns:a16="http://schemas.microsoft.com/office/drawing/2014/main" id="{A39FCB8A-A6C9-978F-F127-EFB94AED7DBA}"/>
                  </a:ext>
                </a:extLst>
              </p:cNvPr>
              <p:cNvGrpSpPr/>
              <p:nvPr/>
            </p:nvGrpSpPr>
            <p:grpSpPr>
              <a:xfrm>
                <a:off x="854416" y="2948722"/>
                <a:ext cx="3000475" cy="1849165"/>
                <a:chOff x="183632" y="2887063"/>
                <a:chExt cx="3000475" cy="1849165"/>
              </a:xfrm>
            </p:grpSpPr>
            <p:pic>
              <p:nvPicPr>
                <p:cNvPr id="48" name="Imagen 47" descr="Texto, 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2D84085C-1BCB-15EA-43B7-C580ED3E82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42464" y="3284902"/>
                  <a:ext cx="858582" cy="254253"/>
                </a:xfrm>
                <a:prstGeom prst="rect">
                  <a:avLst/>
                </a:prstGeom>
              </p:spPr>
            </p:pic>
            <p:pic>
              <p:nvPicPr>
                <p:cNvPr id="50" name="Imagen 49" descr="Forma&#10;&#10;El contenido generado por IA puede ser incorrecto.">
                  <a:extLst>
                    <a:ext uri="{FF2B5EF4-FFF2-40B4-BE49-F238E27FC236}">
                      <a16:creationId xmlns:a16="http://schemas.microsoft.com/office/drawing/2014/main" id="{655A0642-950E-CB98-F7CB-33BB9FE84A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88043" y="2932009"/>
                  <a:ext cx="1019265" cy="191112"/>
                </a:xfrm>
                <a:prstGeom prst="rect">
                  <a:avLst/>
                </a:prstGeom>
              </p:spPr>
            </p:pic>
            <p:pic>
              <p:nvPicPr>
                <p:cNvPr id="52" name="Imagen 51" descr="Texto&#10;&#10;El contenido generado por IA puede ser incorrecto.">
                  <a:extLst>
                    <a:ext uri="{FF2B5EF4-FFF2-40B4-BE49-F238E27FC236}">
                      <a16:creationId xmlns:a16="http://schemas.microsoft.com/office/drawing/2014/main" id="{A20917DC-CB75-6721-B9D6-DCB3CC3722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75024" y="2948722"/>
                  <a:ext cx="858582" cy="174399"/>
                </a:xfrm>
                <a:prstGeom prst="rect">
                  <a:avLst/>
                </a:prstGeom>
              </p:spPr>
            </p:pic>
            <p:pic>
              <p:nvPicPr>
                <p:cNvPr id="54" name="Imagen 53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4C5A2514-1B16-2CD6-37E5-C0583023F5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408991" y="2887063"/>
                  <a:ext cx="528180" cy="329418"/>
                </a:xfrm>
                <a:prstGeom prst="rect">
                  <a:avLst/>
                </a:prstGeom>
              </p:spPr>
            </p:pic>
            <p:pic>
              <p:nvPicPr>
                <p:cNvPr id="56" name="Imagen 55" descr="Logotipo, nombre de la empresa&#10;&#10;El contenido generado por IA puede ser incorrecto.">
                  <a:extLst>
                    <a:ext uri="{FF2B5EF4-FFF2-40B4-BE49-F238E27FC236}">
                      <a16:creationId xmlns:a16="http://schemas.microsoft.com/office/drawing/2014/main" id="{6384D2FF-2EFE-C288-54E7-BFA8576EC5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rcRect t="24940" b="24776"/>
                <a:stretch>
                  <a:fillRect/>
                </a:stretch>
              </p:blipFill>
              <p:spPr>
                <a:xfrm>
                  <a:off x="1315281" y="3271035"/>
                  <a:ext cx="655104" cy="329418"/>
                </a:xfrm>
                <a:prstGeom prst="rect">
                  <a:avLst/>
                </a:prstGeom>
              </p:spPr>
            </p:pic>
            <p:pic>
              <p:nvPicPr>
                <p:cNvPr id="58" name="Imagen 57" descr="Texto&#10;&#10;El contenido generado por IA puede ser incorrecto.">
                  <a:extLst>
                    <a:ext uri="{FF2B5EF4-FFF2-40B4-BE49-F238E27FC236}">
                      <a16:creationId xmlns:a16="http://schemas.microsoft.com/office/drawing/2014/main" id="{5D95C96B-9238-7442-6630-FBFBC5B85B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82612" y="3662131"/>
                  <a:ext cx="1501890" cy="331601"/>
                </a:xfrm>
                <a:prstGeom prst="rect">
                  <a:avLst/>
                </a:prstGeom>
              </p:spPr>
            </p:pic>
            <p:pic>
              <p:nvPicPr>
                <p:cNvPr id="60" name="Imagen 59" descr="Logotipo, nombre de la empresa&#10;&#10;El contenido generado por IA puede ser incorrecto.">
                  <a:extLst>
                    <a:ext uri="{FF2B5EF4-FFF2-40B4-BE49-F238E27FC236}">
                      <a16:creationId xmlns:a16="http://schemas.microsoft.com/office/drawing/2014/main" id="{3B29F1C9-775F-7917-3932-8786FA6A87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/>
                <a:srcRect l="16685" t="29640" r="17536" b="27736"/>
                <a:stretch>
                  <a:fillRect/>
                </a:stretch>
              </p:blipFill>
              <p:spPr>
                <a:xfrm>
                  <a:off x="565765" y="3742814"/>
                  <a:ext cx="611517" cy="170234"/>
                </a:xfrm>
                <a:prstGeom prst="rect">
                  <a:avLst/>
                </a:prstGeom>
              </p:spPr>
            </p:pic>
            <p:pic>
              <p:nvPicPr>
                <p:cNvPr id="62" name="Imagen 61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CDA4C007-ACEB-A452-4AD1-D9AC970CCD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83632" y="4031721"/>
                  <a:ext cx="708446" cy="254253"/>
                </a:xfrm>
                <a:prstGeom prst="rect">
                  <a:avLst/>
                </a:prstGeom>
              </p:spPr>
            </p:pic>
            <p:pic>
              <p:nvPicPr>
                <p:cNvPr id="1024" name="Imagen 1023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56E30744-8CAA-9CF3-FB1A-A062895AB1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164893" y="3271035"/>
                  <a:ext cx="1019214" cy="315956"/>
                </a:xfrm>
                <a:prstGeom prst="rect">
                  <a:avLst/>
                </a:prstGeom>
              </p:spPr>
            </p:pic>
            <p:pic>
              <p:nvPicPr>
                <p:cNvPr id="1026" name="Imagen 1025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F0565D29-5014-7A11-3A00-D456BDD566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71709" y="4103688"/>
                  <a:ext cx="905647" cy="212786"/>
                </a:xfrm>
                <a:prstGeom prst="rect">
                  <a:avLst/>
                </a:prstGeom>
              </p:spPr>
            </p:pic>
            <p:pic>
              <p:nvPicPr>
                <p:cNvPr id="1028" name="Imagen 1027" descr="Texto&#10;&#10;El contenido generado por IA puede ser incorrecto.">
                  <a:extLst>
                    <a:ext uri="{FF2B5EF4-FFF2-40B4-BE49-F238E27FC236}">
                      <a16:creationId xmlns:a16="http://schemas.microsoft.com/office/drawing/2014/main" id="{A027231F-30B4-018E-AC0C-6F697EE37D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310525" y="4106282"/>
                  <a:ext cx="873582" cy="220273"/>
                </a:xfrm>
                <a:prstGeom prst="rect">
                  <a:avLst/>
                </a:prstGeom>
              </p:spPr>
            </p:pic>
            <p:pic>
              <p:nvPicPr>
                <p:cNvPr id="1030" name="Imagen 1029" descr="Dibujo con letras blancas&#10;&#10;El contenido generado por IA puede ser incorrecto.">
                  <a:extLst>
                    <a:ext uri="{FF2B5EF4-FFF2-40B4-BE49-F238E27FC236}">
                      <a16:creationId xmlns:a16="http://schemas.microsoft.com/office/drawing/2014/main" id="{55E3C8D9-FD05-D13D-92AB-165B111EC7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342114" y="4429782"/>
                  <a:ext cx="470359" cy="306446"/>
                </a:xfrm>
                <a:prstGeom prst="rect">
                  <a:avLst/>
                </a:prstGeom>
              </p:spPr>
            </p:pic>
            <p:pic>
              <p:nvPicPr>
                <p:cNvPr id="1036" name="Imagen 1035" descr="Imagen que contiene 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3E74645A-3BFB-D648-7531-3622982CC4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/>
                <a:srcRect t="5170" b="6603"/>
                <a:stretch>
                  <a:fillRect/>
                </a:stretch>
              </p:blipFill>
              <p:spPr>
                <a:xfrm>
                  <a:off x="370773" y="4365952"/>
                  <a:ext cx="521305" cy="370276"/>
                </a:xfrm>
                <a:prstGeom prst="rect">
                  <a:avLst/>
                </a:prstGeom>
              </p:spPr>
            </p:pic>
            <p:pic>
              <p:nvPicPr>
                <p:cNvPr id="1042" name="Imagen 1041" descr="Texto&#10;&#10;El contenido generado por IA puede ser incorrecto.">
                  <a:extLst>
                    <a:ext uri="{FF2B5EF4-FFF2-40B4-BE49-F238E27FC236}">
                      <a16:creationId xmlns:a16="http://schemas.microsoft.com/office/drawing/2014/main" id="{332FB75A-5727-42BC-CEB6-DD96CE253C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7"/>
                <a:srcRect l="8017" t="12846" r="5581" b="12458"/>
                <a:stretch>
                  <a:fillRect/>
                </a:stretch>
              </p:blipFill>
              <p:spPr>
                <a:xfrm>
                  <a:off x="1165500" y="4477653"/>
                  <a:ext cx="950717" cy="254450"/>
                </a:xfrm>
                <a:prstGeom prst="rect">
                  <a:avLst/>
                </a:prstGeom>
              </p:spPr>
            </p:pic>
          </p:grpSp>
          <p:grpSp>
            <p:nvGrpSpPr>
              <p:cNvPr id="1059" name="Grupo 1058">
                <a:extLst>
                  <a:ext uri="{FF2B5EF4-FFF2-40B4-BE49-F238E27FC236}">
                    <a16:creationId xmlns:a16="http://schemas.microsoft.com/office/drawing/2014/main" id="{5CD30CE4-5F3F-BF2D-EC6C-F724727D0491}"/>
                  </a:ext>
                </a:extLst>
              </p:cNvPr>
              <p:cNvGrpSpPr/>
              <p:nvPr/>
            </p:nvGrpSpPr>
            <p:grpSpPr>
              <a:xfrm>
                <a:off x="700536" y="2371870"/>
                <a:ext cx="3312083" cy="423447"/>
                <a:chOff x="700536" y="2371870"/>
                <a:chExt cx="3312083" cy="423447"/>
              </a:xfrm>
            </p:grpSpPr>
            <p:sp>
              <p:nvSpPr>
                <p:cNvPr id="1056" name="Rectángulo: esquinas superiores redondeadas 1055">
                  <a:extLst>
                    <a:ext uri="{FF2B5EF4-FFF2-40B4-BE49-F238E27FC236}">
                      <a16:creationId xmlns:a16="http://schemas.microsoft.com/office/drawing/2014/main" id="{0292737C-9CE1-317C-A5AF-65E57F14A5CC}"/>
                    </a:ext>
                  </a:extLst>
                </p:cNvPr>
                <p:cNvSpPr/>
                <p:nvPr/>
              </p:nvSpPr>
              <p:spPr>
                <a:xfrm>
                  <a:off x="700536" y="2371870"/>
                  <a:ext cx="3312083" cy="423447"/>
                </a:xfrm>
                <a:prstGeom prst="round2SameRect">
                  <a:avLst/>
                </a:prstGeom>
                <a:solidFill>
                  <a:srgbClr val="002060"/>
                </a:solidFill>
                <a:ln>
                  <a:solidFill>
                    <a:srgbClr val="002060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23" name="CuadroTexto 22">
                  <a:extLst>
                    <a:ext uri="{FF2B5EF4-FFF2-40B4-BE49-F238E27FC236}">
                      <a16:creationId xmlns:a16="http://schemas.microsoft.com/office/drawing/2014/main" id="{65CC044D-357D-E608-C305-591684EDC799}"/>
                    </a:ext>
                  </a:extLst>
                </p:cNvPr>
                <p:cNvSpPr txBox="1"/>
                <p:nvPr/>
              </p:nvSpPr>
              <p:spPr>
                <a:xfrm>
                  <a:off x="999938" y="2451791"/>
                  <a:ext cx="2714847" cy="2616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100" b="1" u="sng" noProof="0" dirty="0">
                      <a:solidFill>
                        <a:schemeClr val="bg1"/>
                      </a:solidFill>
                    </a:rPr>
                    <a:t>PARTNERS:</a:t>
                  </a:r>
                  <a:r>
                    <a:rPr lang="en-GB" sz="1100" b="1" noProof="0" dirty="0">
                      <a:solidFill>
                        <a:schemeClr val="bg1"/>
                      </a:solidFill>
                    </a:rPr>
                    <a:t> 14</a:t>
                  </a:r>
                  <a:r>
                    <a:rPr lang="en-GB" sz="1100" noProof="0" dirty="0">
                      <a:solidFill>
                        <a:schemeClr val="bg1"/>
                      </a:solidFill>
                    </a:rPr>
                    <a:t> partners from 4 countries</a:t>
                  </a:r>
                </a:p>
              </p:txBody>
            </p:sp>
          </p:grpSp>
        </p:grpSp>
        <p:grpSp>
          <p:nvGrpSpPr>
            <p:cNvPr id="1092" name="Grupo 1091">
              <a:extLst>
                <a:ext uri="{FF2B5EF4-FFF2-40B4-BE49-F238E27FC236}">
                  <a16:creationId xmlns:a16="http://schemas.microsoft.com/office/drawing/2014/main" id="{F229FE28-8064-91DA-1A98-3DA933E47F01}"/>
                </a:ext>
              </a:extLst>
            </p:cNvPr>
            <p:cNvGrpSpPr/>
            <p:nvPr/>
          </p:nvGrpSpPr>
          <p:grpSpPr>
            <a:xfrm>
              <a:off x="5234548" y="2523306"/>
              <a:ext cx="3326489" cy="2549220"/>
              <a:chOff x="5601170" y="2509436"/>
              <a:chExt cx="3326489" cy="2549220"/>
            </a:xfrm>
          </p:grpSpPr>
          <p:grpSp>
            <p:nvGrpSpPr>
              <p:cNvPr id="1091" name="Grupo 1090">
                <a:extLst>
                  <a:ext uri="{FF2B5EF4-FFF2-40B4-BE49-F238E27FC236}">
                    <a16:creationId xmlns:a16="http://schemas.microsoft.com/office/drawing/2014/main" id="{E615A219-9FD1-31E6-52B0-3F67E5BDEA60}"/>
                  </a:ext>
                </a:extLst>
              </p:cNvPr>
              <p:cNvGrpSpPr/>
              <p:nvPr/>
            </p:nvGrpSpPr>
            <p:grpSpPr>
              <a:xfrm>
                <a:off x="5601171" y="3001892"/>
                <a:ext cx="3326488" cy="2056764"/>
                <a:chOff x="5601171" y="3001892"/>
                <a:chExt cx="3326488" cy="2056764"/>
              </a:xfrm>
            </p:grpSpPr>
            <p:sp>
              <p:nvSpPr>
                <p:cNvPr id="1086" name="Rectángulo: esquinas superiores redondeadas 1085">
                  <a:extLst>
                    <a:ext uri="{FF2B5EF4-FFF2-40B4-BE49-F238E27FC236}">
                      <a16:creationId xmlns:a16="http://schemas.microsoft.com/office/drawing/2014/main" id="{D8390A8A-86DF-4E99-E2FF-082C8B7F6AF0}"/>
                    </a:ext>
                  </a:extLst>
                </p:cNvPr>
                <p:cNvSpPr/>
                <p:nvPr/>
              </p:nvSpPr>
              <p:spPr>
                <a:xfrm rot="10800000">
                  <a:off x="5601171" y="3001892"/>
                  <a:ext cx="3326488" cy="2056764"/>
                </a:xfrm>
                <a:prstGeom prst="round2SameRect">
                  <a:avLst/>
                </a:prstGeom>
                <a:solidFill>
                  <a:schemeClr val="bg1"/>
                </a:solidFill>
                <a:ln>
                  <a:solidFill>
                    <a:srgbClr val="002060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pic>
              <p:nvPicPr>
                <p:cNvPr id="1067" name="Imagen 1066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5E98260E-A353-7D68-5B07-4442E716FC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781143" y="3116758"/>
                  <a:ext cx="771096" cy="388279"/>
                </a:xfrm>
                <a:prstGeom prst="rect">
                  <a:avLst/>
                </a:prstGeom>
              </p:spPr>
            </p:pic>
            <p:pic>
              <p:nvPicPr>
                <p:cNvPr id="1071" name="Imagen 1070" descr="Pantalla de computadora con letras&#10;&#10;El contenido generado por IA puede ser incorrecto.">
                  <a:extLst>
                    <a:ext uri="{FF2B5EF4-FFF2-40B4-BE49-F238E27FC236}">
                      <a16:creationId xmlns:a16="http://schemas.microsoft.com/office/drawing/2014/main" id="{3F6A806D-E21A-32B2-611E-B6D68FD1B2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846497" y="3217020"/>
                  <a:ext cx="833191" cy="254194"/>
                </a:xfrm>
                <a:prstGeom prst="rect">
                  <a:avLst/>
                </a:prstGeom>
              </p:spPr>
            </p:pic>
            <p:pic>
              <p:nvPicPr>
                <p:cNvPr id="1073" name="Imagen 1072" descr="Imagen que contiene Icono&#10;&#10;El contenido generado por IA puede ser incorrecto.">
                  <a:extLst>
                    <a:ext uri="{FF2B5EF4-FFF2-40B4-BE49-F238E27FC236}">
                      <a16:creationId xmlns:a16="http://schemas.microsoft.com/office/drawing/2014/main" id="{DE80F3AE-AD03-EBFB-C48F-BF6AB90087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035520" y="3131538"/>
                  <a:ext cx="654236" cy="359364"/>
                </a:xfrm>
                <a:prstGeom prst="rect">
                  <a:avLst/>
                </a:prstGeom>
              </p:spPr>
            </p:pic>
            <p:pic>
              <p:nvPicPr>
                <p:cNvPr id="1075" name="Imagen 1074" descr="Un dibujo animado con letras&#10;&#10;El contenido generado por IA puede ser incorrecto.">
                  <a:extLst>
                    <a:ext uri="{FF2B5EF4-FFF2-40B4-BE49-F238E27FC236}">
                      <a16:creationId xmlns:a16="http://schemas.microsoft.com/office/drawing/2014/main" id="{B1F009A7-A41D-A90D-9802-FB235881E6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767870" y="3842525"/>
                  <a:ext cx="831692" cy="217308"/>
                </a:xfrm>
                <a:prstGeom prst="rect">
                  <a:avLst/>
                </a:prstGeom>
              </p:spPr>
            </p:pic>
            <p:pic>
              <p:nvPicPr>
                <p:cNvPr id="1077" name="Imagen 1076" descr="Texto&#10;&#10;El contenido generado por IA puede ser incorrecto.">
                  <a:extLst>
                    <a:ext uri="{FF2B5EF4-FFF2-40B4-BE49-F238E27FC236}">
                      <a16:creationId xmlns:a16="http://schemas.microsoft.com/office/drawing/2014/main" id="{8D3EBB4E-454B-8357-0BC0-671E5798F1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762345" y="3725262"/>
                  <a:ext cx="1317413" cy="438115"/>
                </a:xfrm>
                <a:prstGeom prst="rect">
                  <a:avLst/>
                </a:prstGeom>
              </p:spPr>
            </p:pic>
            <p:pic>
              <p:nvPicPr>
                <p:cNvPr id="1079" name="Imagen 1078" descr="Texto&#10;&#10;El contenido generado por IA puede ser incorrecto.">
                  <a:extLst>
                    <a:ext uri="{FF2B5EF4-FFF2-40B4-BE49-F238E27FC236}">
                      <a16:creationId xmlns:a16="http://schemas.microsoft.com/office/drawing/2014/main" id="{3EEA1706-1AF5-E768-6FBF-B383650F3B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BEBA8EAE-BF5A-486C-A8C5-ECC9F3942E4B}">
                      <a14:imgProps xmlns:a14="http://schemas.microsoft.com/office/drawing/2010/main">
                        <a14:imgLayer r:embed="rId34">
                          <a14:imgEffect>
                            <a14:backgroundRemoval t="9910" b="90490" l="8500" r="90000">
                              <a14:foregroundMark x1="14000" y1="13814" x2="24500" y2="13814"/>
                              <a14:foregroundMark x1="8500" y1="26026" x2="49167" y2="27027"/>
                              <a14:foregroundMark x1="8833" y1="35435" x2="49750" y2="39540"/>
                              <a14:foregroundMark x1="49750" y1="39540" x2="79833" y2="38639"/>
                              <a14:foregroundMark x1="79833" y1="38639" x2="80917" y2="37838"/>
                              <a14:foregroundMark x1="12000" y1="45846" x2="51167" y2="45345"/>
                              <a14:foregroundMark x1="13167" y1="56657" x2="88333" y2="57157"/>
                              <a14:foregroundMark x1="8833" y1="65566" x2="72333" y2="66066"/>
                              <a14:foregroundMark x1="17500" y1="74975" x2="19417" y2="90490"/>
                              <a14:foregroundMark x1="26667" y1="89590" x2="20667" y2="89790"/>
                              <a14:foregroundMark x1="27500" y1="87988" x2="27083" y2="87487"/>
                              <a14:foregroundMark x1="9417" y1="75075" x2="21167" y2="74875"/>
                              <a14:foregroundMark x1="11167" y1="80380" x2="21167" y2="83784"/>
                              <a14:foregroundMark x1="11917" y1="87487" x2="21333" y2="86887"/>
                              <a14:foregroundMark x1="38417" y1="20921" x2="38417" y2="20921"/>
                              <a14:foregroundMark x1="25333" y1="11211" x2="24250" y2="13814"/>
                              <a14:foregroundMark x1="10500" y1="11111" x2="11583" y2="15516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72862" y="3646400"/>
                  <a:ext cx="635845" cy="529341"/>
                </a:xfrm>
                <a:prstGeom prst="rect">
                  <a:avLst/>
                </a:prstGeom>
              </p:spPr>
            </p:pic>
            <p:pic>
              <p:nvPicPr>
                <p:cNvPr id="1081" name="Imagen 1080" descr="Escala de tiempo&#10;&#10;El contenido generado por IA puede ser incorrecto.">
                  <a:extLst>
                    <a:ext uri="{FF2B5EF4-FFF2-40B4-BE49-F238E27FC236}">
                      <a16:creationId xmlns:a16="http://schemas.microsoft.com/office/drawing/2014/main" id="{FF163A90-B989-52F6-565F-9F28C513CE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737976" y="4399352"/>
                  <a:ext cx="1387966" cy="353498"/>
                </a:xfrm>
                <a:prstGeom prst="rect">
                  <a:avLst/>
                </a:prstGeom>
              </p:spPr>
            </p:pic>
            <p:pic>
              <p:nvPicPr>
                <p:cNvPr id="1083" name="Imagen 1082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B6DAF973-7653-FC49-C851-572DB484C6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312342" y="4391908"/>
                  <a:ext cx="668071" cy="368387"/>
                </a:xfrm>
                <a:prstGeom prst="rect">
                  <a:avLst/>
                </a:prstGeom>
              </p:spPr>
            </p:pic>
            <p:pic>
              <p:nvPicPr>
                <p:cNvPr id="1085" name="Imagen 1084" descr="Logotipo&#10;&#10;El contenido generado por IA puede ser incorrecto.">
                  <a:extLst>
                    <a:ext uri="{FF2B5EF4-FFF2-40B4-BE49-F238E27FC236}">
                      <a16:creationId xmlns:a16="http://schemas.microsoft.com/office/drawing/2014/main" id="{E9818535-20C1-ED64-7113-07F007AACB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253265" y="4268846"/>
                  <a:ext cx="475038" cy="491449"/>
                </a:xfrm>
                <a:prstGeom prst="rect">
                  <a:avLst/>
                </a:prstGeom>
              </p:spPr>
            </p:pic>
          </p:grpSp>
          <p:grpSp>
            <p:nvGrpSpPr>
              <p:cNvPr id="1089" name="Grupo 1088">
                <a:extLst>
                  <a:ext uri="{FF2B5EF4-FFF2-40B4-BE49-F238E27FC236}">
                    <a16:creationId xmlns:a16="http://schemas.microsoft.com/office/drawing/2014/main" id="{037556AC-107F-D5B3-671E-D07969AAEC96}"/>
                  </a:ext>
                </a:extLst>
              </p:cNvPr>
              <p:cNvGrpSpPr/>
              <p:nvPr/>
            </p:nvGrpSpPr>
            <p:grpSpPr>
              <a:xfrm>
                <a:off x="5601170" y="2509436"/>
                <a:ext cx="3326489" cy="423447"/>
                <a:chOff x="5601170" y="2509436"/>
                <a:chExt cx="3326489" cy="423447"/>
              </a:xfrm>
            </p:grpSpPr>
            <p:sp>
              <p:nvSpPr>
                <p:cNvPr id="1087" name="Rectángulo: esquinas superiores redondeadas 1086">
                  <a:extLst>
                    <a:ext uri="{FF2B5EF4-FFF2-40B4-BE49-F238E27FC236}">
                      <a16:creationId xmlns:a16="http://schemas.microsoft.com/office/drawing/2014/main" id="{72231D81-6823-029C-E544-D036A4BEA7C1}"/>
                    </a:ext>
                  </a:extLst>
                </p:cNvPr>
                <p:cNvSpPr/>
                <p:nvPr/>
              </p:nvSpPr>
              <p:spPr>
                <a:xfrm>
                  <a:off x="5601170" y="2509436"/>
                  <a:ext cx="3326489" cy="423447"/>
                </a:xfrm>
                <a:prstGeom prst="round2SameRect">
                  <a:avLst/>
                </a:prstGeom>
                <a:solidFill>
                  <a:srgbClr val="002060"/>
                </a:solidFill>
                <a:ln>
                  <a:solidFill>
                    <a:srgbClr val="002060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1088" name="CuadroTexto 1087">
                  <a:extLst>
                    <a:ext uri="{FF2B5EF4-FFF2-40B4-BE49-F238E27FC236}">
                      <a16:creationId xmlns:a16="http://schemas.microsoft.com/office/drawing/2014/main" id="{19932427-AFED-7EFE-9347-8BC2BE9A291C}"/>
                    </a:ext>
                  </a:extLst>
                </p:cNvPr>
                <p:cNvSpPr txBox="1"/>
                <p:nvPr/>
              </p:nvSpPr>
              <p:spPr>
                <a:xfrm>
                  <a:off x="5865636" y="2584784"/>
                  <a:ext cx="2794912" cy="2616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100" b="1" u="sng" noProof="0" dirty="0">
                      <a:solidFill>
                        <a:schemeClr val="bg1"/>
                      </a:solidFill>
                    </a:rPr>
                    <a:t>ASSOCIATED PARTNERS:</a:t>
                  </a:r>
                  <a:r>
                    <a:rPr lang="en-GB" sz="1100" b="1" noProof="0" dirty="0">
                      <a:solidFill>
                        <a:schemeClr val="bg1"/>
                      </a:solidFill>
                    </a:rPr>
                    <a:t> 9 (Advisory Board)</a:t>
                  </a:r>
                  <a:r>
                    <a:rPr lang="en-GB" sz="1100" noProof="0" dirty="0">
                      <a:solidFill>
                        <a:schemeClr val="bg1"/>
                      </a:solidFill>
                    </a:rPr>
                    <a:t> 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791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19967616-138F-3315-04B0-DE761E212E88}"/>
              </a:ext>
            </a:extLst>
          </p:cNvPr>
          <p:cNvGrpSpPr/>
          <p:nvPr/>
        </p:nvGrpSpPr>
        <p:grpSpPr>
          <a:xfrm>
            <a:off x="66201" y="188943"/>
            <a:ext cx="9000327" cy="4851378"/>
            <a:chOff x="66201" y="188943"/>
            <a:chExt cx="9000327" cy="4851378"/>
          </a:xfrm>
        </p:grpSpPr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9783" y="2487447"/>
              <a:ext cx="729830" cy="587558"/>
            </a:xfrm>
            <a:prstGeom prst="rect">
              <a:avLst/>
            </a:prstGeom>
          </p:spPr>
        </p:pic>
        <p:sp>
          <p:nvSpPr>
            <p:cNvPr id="101" name="Google Shape;101;p6"/>
            <p:cNvSpPr txBox="1"/>
            <p:nvPr/>
          </p:nvSpPr>
          <p:spPr>
            <a:xfrm>
              <a:off x="782455" y="3151427"/>
              <a:ext cx="1676400" cy="572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13" tIns="22850" rIns="45713" bIns="22850" anchor="t" anchorCtr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GB" sz="1000" b="1" noProof="0" dirty="0">
                  <a:solidFill>
                    <a:srgbClr val="002060"/>
                  </a:solidFill>
                </a:rPr>
                <a:t>Prevention by improving waste management and recycling</a:t>
              </a:r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904446" y="1983380"/>
              <a:ext cx="1420505" cy="41910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45713" tIns="22850" rIns="45713" bIns="22850" anchor="ctr" anchorCtr="0">
              <a:noAutofit/>
            </a:bodyPr>
            <a:lstStyle/>
            <a:p>
              <a:pPr algn="ctr"/>
              <a:r>
                <a:rPr lang="en-GB" sz="1600" b="1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WP1</a:t>
              </a:r>
              <a:endPara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2857788" y="1978309"/>
              <a:ext cx="1420505" cy="41910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45713" tIns="22850" rIns="45713" bIns="22850" anchor="ctr" anchorCtr="0">
              <a:noAutofit/>
            </a:bodyPr>
            <a:lstStyle/>
            <a:p>
              <a:pPr algn="ctr"/>
              <a:r>
                <a:rPr lang="en-GB" sz="1600" b="1" noProof="0" dirty="0">
                  <a:solidFill>
                    <a:schemeClr val="lt1"/>
                  </a:solidFill>
                  <a:latin typeface="Calibri"/>
                  <a:cs typeface="Calibri"/>
                  <a:sym typeface="Calibri"/>
                </a:rPr>
                <a:t>WP2</a:t>
              </a:r>
              <a:endParaRPr lang="en-GB" sz="1600" b="1" noProof="0" dirty="0">
                <a:solidFill>
                  <a:schemeClr val="lt1"/>
                </a:solidFill>
                <a:latin typeface="Calibri"/>
                <a:cs typeface="Calibri"/>
              </a:endParaRPr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4811130" y="1978309"/>
              <a:ext cx="1420505" cy="41910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45713" tIns="22850" rIns="45713" bIns="22850" anchor="ctr" anchorCtr="0">
              <a:noAutofit/>
            </a:bodyPr>
            <a:lstStyle/>
            <a:p>
              <a:pPr algn="ctr"/>
              <a:r>
                <a:rPr lang="en-GB" sz="1600" b="1" noProof="0" dirty="0">
                  <a:solidFill>
                    <a:schemeClr val="lt1"/>
                  </a:solidFill>
                  <a:latin typeface="Calibri"/>
                  <a:cs typeface="Calibri"/>
                  <a:sym typeface="Calibri"/>
                </a:rPr>
                <a:t>WP3</a:t>
              </a:r>
              <a:endParaRPr lang="en-GB" sz="1600" b="1" noProof="0" dirty="0">
                <a:solidFill>
                  <a:schemeClr val="lt1"/>
                </a:solidFill>
                <a:latin typeface="Calibri"/>
                <a:cs typeface="Calibri"/>
              </a:endParaRPr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6764472" y="1977025"/>
              <a:ext cx="1420505" cy="42166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45713" tIns="22850" rIns="45713" bIns="22850" anchor="ctr" anchorCtr="0">
              <a:noAutofit/>
            </a:bodyPr>
            <a:lstStyle/>
            <a:p>
              <a:pPr algn="ctr"/>
              <a:r>
                <a:rPr lang="en-GB" sz="1600" b="1" noProof="0" dirty="0">
                  <a:solidFill>
                    <a:schemeClr val="lt1"/>
                  </a:solidFill>
                  <a:latin typeface="Calibri"/>
                  <a:cs typeface="Calibri"/>
                  <a:sym typeface="Calibri"/>
                </a:rPr>
                <a:t>WP4</a:t>
              </a:r>
              <a:endParaRPr lang="en-GB" sz="1600" b="1" noProof="0" dirty="0">
                <a:solidFill>
                  <a:schemeClr val="lt1"/>
                </a:solidFill>
                <a:latin typeface="Calibri"/>
                <a:cs typeface="Calibri"/>
              </a:endParaRPr>
            </a:p>
          </p:txBody>
        </p:sp>
        <p:pic>
          <p:nvPicPr>
            <p:cNvPr id="106" name="Google Shape;106;p6" descr="Une image contenant texte, Police, logo, Graphique&#10;&#10;Description générée automatiquement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57690" y="2667909"/>
              <a:ext cx="1030522" cy="2987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6"/>
            <p:cNvSpPr txBox="1"/>
            <p:nvPr/>
          </p:nvSpPr>
          <p:spPr>
            <a:xfrm>
              <a:off x="2710790" y="3151944"/>
              <a:ext cx="1714500" cy="5078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13" tIns="22850" rIns="45713" bIns="22850" anchor="t" anchorCtr="0">
              <a:spAutoFit/>
            </a:bodyPr>
            <a:lstStyle/>
            <a:p>
              <a:pPr algn="ctr"/>
              <a:r>
                <a:rPr lang="en-GB" sz="1000" b="1" noProof="0" dirty="0">
                  <a:solidFill>
                    <a:srgbClr val="002060"/>
                  </a:solidFill>
                </a:rPr>
                <a:t>Assessing and Monitoring micro and macro litter</a:t>
              </a:r>
            </a:p>
            <a:p>
              <a:pPr algn="ctr"/>
              <a:r>
                <a:rPr lang="en-GB" sz="1000" b="1" noProof="0" dirty="0">
                  <a:solidFill>
                    <a:srgbClr val="002060"/>
                  </a:solidFill>
                </a:rPr>
                <a:t>contamination</a:t>
              </a:r>
            </a:p>
          </p:txBody>
        </p:sp>
        <p:sp>
          <p:nvSpPr>
            <p:cNvPr id="111" name="Google Shape;111;p6"/>
            <p:cNvSpPr txBox="1"/>
            <p:nvPr/>
          </p:nvSpPr>
          <p:spPr>
            <a:xfrm>
              <a:off x="4663206" y="3151944"/>
              <a:ext cx="1714500" cy="7478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13" tIns="22850" rIns="45713" bIns="22850" anchor="t" anchorCtr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GB" sz="1000" b="1" noProof="0" dirty="0">
                  <a:solidFill>
                    <a:srgbClr val="002060"/>
                  </a:solidFill>
                </a:rPr>
                <a:t>Modelling approaches from micro and macro litter: from modelling outputs to sources and hotspots</a:t>
              </a:r>
            </a:p>
          </p:txBody>
        </p:sp>
        <p:sp>
          <p:nvSpPr>
            <p:cNvPr id="112" name="Google Shape;112;p6"/>
            <p:cNvSpPr txBox="1"/>
            <p:nvPr/>
          </p:nvSpPr>
          <p:spPr>
            <a:xfrm>
              <a:off x="6613068" y="3151944"/>
              <a:ext cx="1714500" cy="397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13" tIns="22850" rIns="45713" bIns="22850" anchor="t" anchorCtr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GB" sz="1000" b="1" noProof="0" dirty="0">
                  <a:solidFill>
                    <a:srgbClr val="002060"/>
                  </a:solidFill>
                </a:rPr>
                <a:t>Reducing marine litter and associated risks</a:t>
              </a:r>
            </a:p>
          </p:txBody>
        </p:sp>
        <p:pic>
          <p:nvPicPr>
            <p:cNvPr id="7" name="Google Shape;106;p6" descr="Une image contenant texte, Police, logo, Graphique&#10;&#10;Description générée automatiquement">
              <a:extLst>
                <a:ext uri="{FF2B5EF4-FFF2-40B4-BE49-F238E27FC236}">
                  <a16:creationId xmlns:a16="http://schemas.microsoft.com/office/drawing/2014/main" id="{1CC4BEE8-F49A-7661-BC31-7A818A24915A}"/>
                </a:ext>
              </a:extLst>
            </p:cNvPr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0661" y="4667188"/>
              <a:ext cx="1218199" cy="373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Picture 2" descr="D5.2 Annual report on dissemination and exploitation results - ENLIGHT'EM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6623" y="188943"/>
              <a:ext cx="559905" cy="4591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201" y="188943"/>
              <a:ext cx="873045" cy="47781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3904374A-BDEB-285D-CB2C-2FED754BF9AF}"/>
                </a:ext>
              </a:extLst>
            </p:cNvPr>
            <p:cNvSpPr txBox="1"/>
            <p:nvPr/>
          </p:nvSpPr>
          <p:spPr>
            <a:xfrm>
              <a:off x="745044" y="952200"/>
              <a:ext cx="182880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000" b="1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O1: </a:t>
              </a:r>
              <a:r>
                <a:rPr lang="en-GB" sz="100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Preventing marine litter by improving waste management and recycling and facilitating the implementation of SUP and PRF </a:t>
              </a:r>
            </a:p>
            <a:p>
              <a:pPr algn="just"/>
              <a:endParaRPr lang="en-GB" sz="1000" noProof="0" dirty="0">
                <a:solidFill>
                  <a:srgbClr val="002060"/>
                </a:solidFill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531C6C1D-5627-BE8F-E7B4-CF7866745EB2}"/>
                </a:ext>
              </a:extLst>
            </p:cNvPr>
            <p:cNvSpPr txBox="1"/>
            <p:nvPr/>
          </p:nvSpPr>
          <p:spPr>
            <a:xfrm>
              <a:off x="2822615" y="954160"/>
              <a:ext cx="3369007" cy="579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400"/>
                </a:spcAft>
                <a:tabLst>
                  <a:tab pos="228600" algn="l"/>
                </a:tabLst>
              </a:pPr>
              <a:r>
                <a:rPr lang="en-GB" sz="1000" b="1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O2:</a:t>
              </a:r>
              <a:r>
                <a:rPr lang="en-GB" sz="100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Understanding the origin, abundance and location of litter accumulation by identifying major sources, pathways and hotspots of marine litter (by monitoring and modelling)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9EF60478-0B0C-A132-436D-80B7D69D20CE}"/>
                </a:ext>
              </a:extLst>
            </p:cNvPr>
            <p:cNvSpPr txBox="1"/>
            <p:nvPr/>
          </p:nvSpPr>
          <p:spPr>
            <a:xfrm>
              <a:off x="6515086" y="957503"/>
              <a:ext cx="1828801" cy="579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400"/>
                </a:spcAft>
                <a:tabLst>
                  <a:tab pos="228600" algn="l"/>
                </a:tabLst>
              </a:pPr>
              <a:r>
                <a:rPr lang="en-GB" sz="1000" b="1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O3</a:t>
              </a:r>
              <a:r>
                <a:rPr lang="en-GB" sz="100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Reducing and removing marine litter and associated risks</a:t>
              </a:r>
            </a:p>
          </p:txBody>
        </p:sp>
        <p:sp>
          <p:nvSpPr>
            <p:cNvPr id="2" name="Rectángulo 1"/>
            <p:cNvSpPr/>
            <p:nvPr/>
          </p:nvSpPr>
          <p:spPr>
            <a:xfrm>
              <a:off x="189478" y="742552"/>
              <a:ext cx="457200" cy="38596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1400" noProof="0" dirty="0"/>
                <a:t>Coordination and Management</a:t>
              </a:r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8557976" y="742552"/>
              <a:ext cx="457200" cy="38596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1400" noProof="0" dirty="0"/>
                <a:t>Communication and Capitalisation</a:t>
              </a:r>
            </a:p>
          </p:txBody>
        </p:sp>
        <p:sp>
          <p:nvSpPr>
            <p:cNvPr id="25" name="Google Shape;103;p6"/>
            <p:cNvSpPr/>
            <p:nvPr/>
          </p:nvSpPr>
          <p:spPr>
            <a:xfrm>
              <a:off x="811376" y="4092563"/>
              <a:ext cx="7581901" cy="50961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45713" tIns="22850" rIns="45713" bIns="22850" anchor="ctr" anchorCtr="0">
              <a:noAutofit/>
            </a:bodyPr>
            <a:lstStyle/>
            <a:p>
              <a:pPr lvl="0" algn="ctr"/>
              <a:r>
                <a:rPr lang="en-GB" sz="1200" b="1" noProof="0" dirty="0">
                  <a:solidFill>
                    <a:schemeClr val="bg1"/>
                  </a:solidFill>
                </a:rPr>
                <a:t>O4: Promotion of  litter free local communities by developing pilot actions and awareness raising activities </a:t>
              </a:r>
            </a:p>
            <a:p>
              <a:pPr lvl="0" algn="ctr"/>
              <a:r>
                <a:rPr lang="en-GB" sz="1200" b="1" noProof="0" dirty="0">
                  <a:solidFill>
                    <a:schemeClr val="bg1"/>
                  </a:solidFill>
                </a:rPr>
                <a:t>(WP1, WP2, WP3, WP4) </a:t>
              </a:r>
            </a:p>
          </p:txBody>
        </p:sp>
        <p:pic>
          <p:nvPicPr>
            <p:cNvPr id="27" name="Google Shape;106;p6" descr="Une image contenant texte, Police, logo, Graphique&#10;&#10;Description générée automatiquement">
              <a:extLst>
                <a:ext uri="{FF2B5EF4-FFF2-40B4-BE49-F238E27FC236}">
                  <a16:creationId xmlns:a16="http://schemas.microsoft.com/office/drawing/2014/main" id="{1CC4BEE8-F49A-7661-BC31-7A818A24915A}"/>
                </a:ext>
              </a:extLst>
            </p:cNvPr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96977" y="4667188"/>
              <a:ext cx="1218199" cy="373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8407" y="2703332"/>
              <a:ext cx="1215516" cy="227909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622" y="2622623"/>
              <a:ext cx="639902" cy="452382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30" y="2562658"/>
              <a:ext cx="1378653" cy="426810"/>
            </a:xfrm>
            <a:prstGeom prst="rect">
              <a:avLst/>
            </a:prstGeom>
          </p:spPr>
        </p:pic>
      </p:grp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EE38BE8-AF4B-99EE-E815-A72F7F554E8D}"/>
              </a:ext>
            </a:extLst>
          </p:cNvPr>
          <p:cNvSpPr/>
          <p:nvPr/>
        </p:nvSpPr>
        <p:spPr>
          <a:xfrm>
            <a:off x="726784" y="854731"/>
            <a:ext cx="1864802" cy="295412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4B715393-F1EC-F2E1-DD49-F7DF6C768FE5}"/>
              </a:ext>
            </a:extLst>
          </p:cNvPr>
          <p:cNvGrpSpPr/>
          <p:nvPr/>
        </p:nvGrpSpPr>
        <p:grpSpPr>
          <a:xfrm>
            <a:off x="1490461" y="148716"/>
            <a:ext cx="6223729" cy="542578"/>
            <a:chOff x="1447167" y="161408"/>
            <a:chExt cx="7953360" cy="542578"/>
          </a:xfr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AF4EC283-BEB1-5CC4-3A3D-FEAAEC14E825}"/>
                </a:ext>
              </a:extLst>
            </p:cNvPr>
            <p:cNvSpPr txBox="1"/>
            <p:nvPr/>
          </p:nvSpPr>
          <p:spPr>
            <a:xfrm>
              <a:off x="1447167" y="161408"/>
              <a:ext cx="7953360" cy="542578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F4C9E2C2-80B3-C6D3-C8FC-14FCE931F4F2}"/>
                </a:ext>
              </a:extLst>
            </p:cNvPr>
            <p:cNvSpPr txBox="1"/>
            <p:nvPr/>
          </p:nvSpPr>
          <p:spPr>
            <a:xfrm>
              <a:off x="2355924" y="242629"/>
              <a:ext cx="61358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algn="ctr"/>
              <a:r>
                <a:rPr lang="en-GB" sz="1800" noProof="0" dirty="0">
                  <a:solidFill>
                    <a:schemeClr val="bg1"/>
                  </a:solidFill>
                  <a:sym typeface="Quattrocento Sans"/>
                </a:rPr>
                <a:t>Objectives and Work Programme</a:t>
              </a:r>
              <a:endParaRPr lang="en-GB" sz="1800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E3434FDF-C48E-5E0C-51FF-80D5ECB433F4}"/>
              </a:ext>
            </a:extLst>
          </p:cNvPr>
          <p:cNvSpPr/>
          <p:nvPr/>
        </p:nvSpPr>
        <p:spPr>
          <a:xfrm>
            <a:off x="1141281" y="2487447"/>
            <a:ext cx="907525" cy="587558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97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EA5D0-E585-E175-5E33-08B73C276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>
            <a:extLst>
              <a:ext uri="{FF2B5EF4-FFF2-40B4-BE49-F238E27FC236}">
                <a16:creationId xmlns:a16="http://schemas.microsoft.com/office/drawing/2014/main" id="{AEAA9AC9-DD47-E254-F9A4-2408BA61A55D}"/>
              </a:ext>
            </a:extLst>
          </p:cNvPr>
          <p:cNvGrpSpPr/>
          <p:nvPr/>
        </p:nvGrpSpPr>
        <p:grpSpPr>
          <a:xfrm>
            <a:off x="360914" y="151407"/>
            <a:ext cx="8315725" cy="542578"/>
            <a:chOff x="1212761" y="161408"/>
            <a:chExt cx="8315725" cy="5425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643444B5-6BB1-0786-8F1F-693BF800428A}"/>
                </a:ext>
              </a:extLst>
            </p:cNvPr>
            <p:cNvSpPr txBox="1"/>
            <p:nvPr/>
          </p:nvSpPr>
          <p:spPr>
            <a:xfrm>
              <a:off x="1212761" y="161408"/>
              <a:ext cx="8315725" cy="542578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7991BB9A-A2E4-CB27-CE2D-4733BE3C40A8}"/>
                </a:ext>
              </a:extLst>
            </p:cNvPr>
            <p:cNvSpPr txBox="1"/>
            <p:nvPr/>
          </p:nvSpPr>
          <p:spPr>
            <a:xfrm>
              <a:off x="1513363" y="250678"/>
              <a:ext cx="7624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r>
                <a:rPr lang="en-GB" sz="1800" noProof="0" dirty="0">
                  <a:solidFill>
                    <a:schemeClr val="bg1"/>
                  </a:solidFill>
                  <a:sym typeface="Quattrocento Sans"/>
                </a:rPr>
                <a:t>WP1: Preventing marine litter by improving waste management and recycling </a:t>
              </a:r>
            </a:p>
          </p:txBody>
        </p: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7D1502EE-6B2B-FBAE-7D8D-ECB62408203E}"/>
              </a:ext>
            </a:extLst>
          </p:cNvPr>
          <p:cNvGrpSpPr/>
          <p:nvPr/>
        </p:nvGrpSpPr>
        <p:grpSpPr>
          <a:xfrm>
            <a:off x="193325" y="933579"/>
            <a:ext cx="8757163" cy="3519446"/>
            <a:chOff x="193325" y="933579"/>
            <a:chExt cx="8757163" cy="3519446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B8E5F5D4-C067-FE79-3AD1-3A750BB60B64}"/>
                </a:ext>
              </a:extLst>
            </p:cNvPr>
            <p:cNvGrpSpPr/>
            <p:nvPr/>
          </p:nvGrpSpPr>
          <p:grpSpPr>
            <a:xfrm>
              <a:off x="193325" y="933579"/>
              <a:ext cx="2042814" cy="3512256"/>
              <a:chOff x="447754" y="933579"/>
              <a:chExt cx="2042814" cy="3512256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7F8319FF-DF06-D445-7322-3AAB08DEFBEB}"/>
                  </a:ext>
                </a:extLst>
              </p:cNvPr>
              <p:cNvSpPr/>
              <p:nvPr/>
            </p:nvSpPr>
            <p:spPr>
              <a:xfrm>
                <a:off x="447754" y="933579"/>
                <a:ext cx="2042814" cy="351225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rgbClr val="00206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2" name="Google Shape;101;p6">
                <a:extLst>
                  <a:ext uri="{FF2B5EF4-FFF2-40B4-BE49-F238E27FC236}">
                    <a16:creationId xmlns:a16="http://schemas.microsoft.com/office/drawing/2014/main" id="{EF4ADF28-44BE-BE04-0D97-55FF827548EB}"/>
                  </a:ext>
                </a:extLst>
              </p:cNvPr>
              <p:cNvSpPr txBox="1"/>
              <p:nvPr/>
            </p:nvSpPr>
            <p:spPr>
              <a:xfrm>
                <a:off x="615344" y="1727076"/>
                <a:ext cx="1719892" cy="1355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Analysis of relevant aspects for SUP and PRF implementation and current practices for waste management in different ports</a:t>
                </a:r>
              </a:p>
            </p:txBody>
          </p:sp>
          <p:pic>
            <p:nvPicPr>
              <p:cNvPr id="11" name="Google Shape;87;p5" descr="Une image contenant plein air, bateau, eau, filet de pêche&#10;&#10;Description générée automatiquement">
                <a:extLst>
                  <a:ext uri="{FF2B5EF4-FFF2-40B4-BE49-F238E27FC236}">
                    <a16:creationId xmlns:a16="http://schemas.microsoft.com/office/drawing/2014/main" id="{F3D64073-12A7-9173-13B6-21D6B567B024}"/>
                  </a:ext>
                </a:extLst>
              </p:cNvPr>
              <p:cNvPicPr preferRelativeResize="0"/>
              <p:nvPr/>
            </p:nvPicPr>
            <p:blipFill rotWithShape="1">
              <a:blip r:embed="rId3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0168"/>
              <a:stretch/>
            </p:blipFill>
            <p:spPr>
              <a:xfrm>
                <a:off x="607201" y="3363198"/>
                <a:ext cx="1719892" cy="905672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0" name="Grupo 9">
                <a:extLst>
                  <a:ext uri="{FF2B5EF4-FFF2-40B4-BE49-F238E27FC236}">
                    <a16:creationId xmlns:a16="http://schemas.microsoft.com/office/drawing/2014/main" id="{F920AE3D-6ED8-53C9-DDA7-BA3E71B1D8A1}"/>
                  </a:ext>
                </a:extLst>
              </p:cNvPr>
              <p:cNvGrpSpPr/>
              <p:nvPr/>
            </p:nvGrpSpPr>
            <p:grpSpPr>
              <a:xfrm>
                <a:off x="886373" y="1074164"/>
                <a:ext cx="1177834" cy="553499"/>
                <a:chOff x="3289249" y="3543379"/>
                <a:chExt cx="1177834" cy="553499"/>
              </a:xfrm>
            </p:grpSpPr>
            <p:sp>
              <p:nvSpPr>
                <p:cNvPr id="8" name="Rectángulo: esquinas diagonales cortadas 7">
                  <a:extLst>
                    <a:ext uri="{FF2B5EF4-FFF2-40B4-BE49-F238E27FC236}">
                      <a16:creationId xmlns:a16="http://schemas.microsoft.com/office/drawing/2014/main" id="{A228F0F8-E34C-E181-157E-67EC858F4F20}"/>
                    </a:ext>
                  </a:extLst>
                </p:cNvPr>
                <p:cNvSpPr/>
                <p:nvPr/>
              </p:nvSpPr>
              <p:spPr>
                <a:xfrm>
                  <a:off x="3289249" y="3543379"/>
                  <a:ext cx="1177834" cy="553499"/>
                </a:xfrm>
                <a:prstGeom prst="snip2DiagRect">
                  <a:avLst/>
                </a:prstGeom>
                <a:solidFill>
                  <a:schemeClr val="accent1">
                    <a:lumMod val="75000"/>
                  </a:schemeClr>
                </a:solidFill>
                <a:ln w="158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9" name="CuadroTexto 8">
                  <a:extLst>
                    <a:ext uri="{FF2B5EF4-FFF2-40B4-BE49-F238E27FC236}">
                      <a16:creationId xmlns:a16="http://schemas.microsoft.com/office/drawing/2014/main" id="{107FC9C4-933C-E372-211F-803C732FB377}"/>
                    </a:ext>
                  </a:extLst>
                </p:cNvPr>
                <p:cNvSpPr txBox="1"/>
                <p:nvPr/>
              </p:nvSpPr>
              <p:spPr>
                <a:xfrm>
                  <a:off x="3358911" y="3660135"/>
                  <a:ext cx="103850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400" noProof="0" dirty="0">
                      <a:solidFill>
                        <a:schemeClr val="bg1"/>
                      </a:solidFill>
                    </a:rPr>
                    <a:t>Activity</a:t>
                  </a:r>
                  <a:r>
                    <a:rPr lang="en-GB" sz="1200" noProof="0" dirty="0">
                      <a:solidFill>
                        <a:schemeClr val="bg1"/>
                      </a:solidFill>
                    </a:rPr>
                    <a:t> 1</a:t>
                  </a:r>
                </a:p>
              </p:txBody>
            </p:sp>
          </p:grp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832563BF-8F5B-7278-483F-790DECAF1A1B}"/>
                </a:ext>
              </a:extLst>
            </p:cNvPr>
            <p:cNvGrpSpPr/>
            <p:nvPr/>
          </p:nvGrpSpPr>
          <p:grpSpPr>
            <a:xfrm>
              <a:off x="2431124" y="937755"/>
              <a:ext cx="2042814" cy="3512256"/>
              <a:chOff x="2930155" y="937755"/>
              <a:chExt cx="2042814" cy="3512256"/>
            </a:xfrm>
          </p:grpSpPr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454B2B0B-BC5C-244C-EECF-37DD0EB93278}"/>
                  </a:ext>
                </a:extLst>
              </p:cNvPr>
              <p:cNvSpPr/>
              <p:nvPr/>
            </p:nvSpPr>
            <p:spPr>
              <a:xfrm>
                <a:off x="2930155" y="937755"/>
                <a:ext cx="2042814" cy="351225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rgbClr val="00206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17" name="Google Shape;101;p6">
                <a:extLst>
                  <a:ext uri="{FF2B5EF4-FFF2-40B4-BE49-F238E27FC236}">
                    <a16:creationId xmlns:a16="http://schemas.microsoft.com/office/drawing/2014/main" id="{CEEFBF20-873F-9BBA-9D9C-3BF09632AF01}"/>
                  </a:ext>
                </a:extLst>
              </p:cNvPr>
              <p:cNvSpPr txBox="1"/>
              <p:nvPr/>
            </p:nvSpPr>
            <p:spPr>
              <a:xfrm>
                <a:off x="3048789" y="1729882"/>
                <a:ext cx="1809888" cy="723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>
                  <a:defRPr lang="es-ES"/>
                </a:defPPr>
                <a:lvl1pPr marR="0" lvl="0" indent="0" algn="just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</a:defRPr>
                </a:lvl1pPr>
              </a:lstStyle>
              <a:p>
                <a:pPr algn="ctr"/>
                <a:r>
                  <a:rPr lang="en-GB" sz="1200" noProof="0" dirty="0">
                    <a:sym typeface="Calibri"/>
                  </a:rPr>
                  <a:t>Management and Recycling of End-of-Life Fishing gears</a:t>
                </a:r>
              </a:p>
            </p:txBody>
          </p:sp>
          <p:grpSp>
            <p:nvGrpSpPr>
              <p:cNvPr id="19" name="Grupo 18">
                <a:extLst>
                  <a:ext uri="{FF2B5EF4-FFF2-40B4-BE49-F238E27FC236}">
                    <a16:creationId xmlns:a16="http://schemas.microsoft.com/office/drawing/2014/main" id="{2FEFA1EA-A99B-CB5F-058B-E9559C5D6FB2}"/>
                  </a:ext>
                </a:extLst>
              </p:cNvPr>
              <p:cNvGrpSpPr/>
              <p:nvPr/>
            </p:nvGrpSpPr>
            <p:grpSpPr>
              <a:xfrm>
                <a:off x="3365767" y="1077294"/>
                <a:ext cx="1177834" cy="553499"/>
                <a:chOff x="3289249" y="3543379"/>
                <a:chExt cx="1177834" cy="553499"/>
              </a:xfrm>
            </p:grpSpPr>
            <p:sp>
              <p:nvSpPr>
                <p:cNvPr id="20" name="Rectángulo: esquinas diagonales cortadas 19">
                  <a:extLst>
                    <a:ext uri="{FF2B5EF4-FFF2-40B4-BE49-F238E27FC236}">
                      <a16:creationId xmlns:a16="http://schemas.microsoft.com/office/drawing/2014/main" id="{193C8F52-7544-2F2C-553D-E9481A800ACC}"/>
                    </a:ext>
                  </a:extLst>
                </p:cNvPr>
                <p:cNvSpPr/>
                <p:nvPr/>
              </p:nvSpPr>
              <p:spPr>
                <a:xfrm>
                  <a:off x="3289249" y="3543379"/>
                  <a:ext cx="1177834" cy="553499"/>
                </a:xfrm>
                <a:prstGeom prst="snip2DiagRect">
                  <a:avLst/>
                </a:prstGeom>
                <a:solidFill>
                  <a:schemeClr val="accent1">
                    <a:lumMod val="75000"/>
                  </a:schemeClr>
                </a:solidFill>
                <a:ln w="158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21" name="CuadroTexto 20">
                  <a:extLst>
                    <a:ext uri="{FF2B5EF4-FFF2-40B4-BE49-F238E27FC236}">
                      <a16:creationId xmlns:a16="http://schemas.microsoft.com/office/drawing/2014/main" id="{EA02BBFE-3340-C941-C13A-7B36FF4C3E6D}"/>
                    </a:ext>
                  </a:extLst>
                </p:cNvPr>
                <p:cNvSpPr txBox="1"/>
                <p:nvPr/>
              </p:nvSpPr>
              <p:spPr>
                <a:xfrm>
                  <a:off x="3358911" y="3660135"/>
                  <a:ext cx="103850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400" noProof="0" dirty="0">
                      <a:solidFill>
                        <a:schemeClr val="bg1"/>
                      </a:solidFill>
                    </a:rPr>
                    <a:t>Activity</a:t>
                  </a:r>
                  <a:r>
                    <a:rPr lang="en-GB" sz="1200" noProof="0" dirty="0">
                      <a:solidFill>
                        <a:schemeClr val="bg1"/>
                      </a:solidFill>
                    </a:rPr>
                    <a:t> 2</a:t>
                  </a:r>
                </a:p>
              </p:txBody>
            </p:sp>
          </p:grpSp>
          <p:pic>
            <p:nvPicPr>
              <p:cNvPr id="14" name="Google Shape;76;p4" descr="Une image contenant boisson gazeuse, vase, intérieur&#10;&#10;Description générée automatiquement">
                <a:extLst>
                  <a:ext uri="{FF2B5EF4-FFF2-40B4-BE49-F238E27FC236}">
                    <a16:creationId xmlns:a16="http://schemas.microsoft.com/office/drawing/2014/main" id="{3786E0F8-0B4D-45D1-DB5A-296E31EBE72D}"/>
                  </a:ext>
                </a:extLst>
              </p:cNvPr>
              <p:cNvPicPr preferRelativeResize="0"/>
              <p:nvPr/>
            </p:nvPicPr>
            <p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091614" y="3363199"/>
                <a:ext cx="1719893" cy="90567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" name="Grupo 44">
              <a:extLst>
                <a:ext uri="{FF2B5EF4-FFF2-40B4-BE49-F238E27FC236}">
                  <a16:creationId xmlns:a16="http://schemas.microsoft.com/office/drawing/2014/main" id="{6422DCEB-FD05-268A-674D-72DA09D2A127}"/>
                </a:ext>
              </a:extLst>
            </p:cNvPr>
            <p:cNvGrpSpPr/>
            <p:nvPr/>
          </p:nvGrpSpPr>
          <p:grpSpPr>
            <a:xfrm>
              <a:off x="6907676" y="933579"/>
              <a:ext cx="2042812" cy="3512256"/>
              <a:chOff x="7475456" y="937755"/>
              <a:chExt cx="2042812" cy="3512256"/>
            </a:xfrm>
          </p:grpSpPr>
          <p:sp>
            <p:nvSpPr>
              <p:cNvPr id="35" name="Rectángulo 34">
                <a:extLst>
                  <a:ext uri="{FF2B5EF4-FFF2-40B4-BE49-F238E27FC236}">
                    <a16:creationId xmlns:a16="http://schemas.microsoft.com/office/drawing/2014/main" id="{F5F20977-7778-232C-D42D-9CF0BF0E8972}"/>
                  </a:ext>
                </a:extLst>
              </p:cNvPr>
              <p:cNvSpPr/>
              <p:nvPr/>
            </p:nvSpPr>
            <p:spPr>
              <a:xfrm>
                <a:off x="7475456" y="937755"/>
                <a:ext cx="2042812" cy="351225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rgbClr val="00206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FBF2C0E9-F0BF-76ED-E0E9-84F55B6400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20803" y="2525428"/>
                <a:ext cx="1736557" cy="1736557"/>
              </a:xfrm>
              <a:prstGeom prst="rect">
                <a:avLst/>
              </a:prstGeom>
            </p:spPr>
          </p:pic>
          <p:sp>
            <p:nvSpPr>
              <p:cNvPr id="36" name="Google Shape;101;p6">
                <a:extLst>
                  <a:ext uri="{FF2B5EF4-FFF2-40B4-BE49-F238E27FC236}">
                    <a16:creationId xmlns:a16="http://schemas.microsoft.com/office/drawing/2014/main" id="{C29EEC53-46AA-EAC2-C4E5-213B646C2638}"/>
                  </a:ext>
                </a:extLst>
              </p:cNvPr>
              <p:cNvSpPr txBox="1"/>
              <p:nvPr/>
            </p:nvSpPr>
            <p:spPr>
              <a:xfrm>
                <a:off x="7860311" y="1729882"/>
                <a:ext cx="1249688" cy="5133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>
                  <a:defRPr lang="es-ES"/>
                </a:defPPr>
                <a:lvl1pPr marR="0" lvl="0" indent="0" algn="just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</a:defRPr>
                </a:lvl1pPr>
              </a:lstStyle>
              <a:p>
                <a:pPr algn="ctr"/>
                <a:r>
                  <a:rPr lang="en-GB" sz="1200" noProof="0" dirty="0">
                    <a:sym typeface="Calibri"/>
                  </a:rPr>
                  <a:t>Socio-economic analysis</a:t>
                </a:r>
              </a:p>
            </p:txBody>
          </p:sp>
          <p:grpSp>
            <p:nvGrpSpPr>
              <p:cNvPr id="37" name="Grupo 36">
                <a:extLst>
                  <a:ext uri="{FF2B5EF4-FFF2-40B4-BE49-F238E27FC236}">
                    <a16:creationId xmlns:a16="http://schemas.microsoft.com/office/drawing/2014/main" id="{9716FA24-4002-E18E-75A5-9A93A953C159}"/>
                  </a:ext>
                </a:extLst>
              </p:cNvPr>
              <p:cNvGrpSpPr/>
              <p:nvPr/>
            </p:nvGrpSpPr>
            <p:grpSpPr>
              <a:xfrm>
                <a:off x="7907945" y="1072956"/>
                <a:ext cx="1177834" cy="553499"/>
                <a:chOff x="3289249" y="3543379"/>
                <a:chExt cx="1177834" cy="553499"/>
              </a:xfrm>
            </p:grpSpPr>
            <p:sp>
              <p:nvSpPr>
                <p:cNvPr id="38" name="Rectángulo: esquinas diagonales cortadas 37">
                  <a:extLst>
                    <a:ext uri="{FF2B5EF4-FFF2-40B4-BE49-F238E27FC236}">
                      <a16:creationId xmlns:a16="http://schemas.microsoft.com/office/drawing/2014/main" id="{C687C135-6259-6006-8420-38971976A54B}"/>
                    </a:ext>
                  </a:extLst>
                </p:cNvPr>
                <p:cNvSpPr/>
                <p:nvPr/>
              </p:nvSpPr>
              <p:spPr>
                <a:xfrm>
                  <a:off x="3289249" y="3543379"/>
                  <a:ext cx="1177834" cy="553499"/>
                </a:xfrm>
                <a:prstGeom prst="snip2DiagRect">
                  <a:avLst/>
                </a:prstGeom>
                <a:solidFill>
                  <a:schemeClr val="accent1">
                    <a:lumMod val="75000"/>
                  </a:schemeClr>
                </a:solidFill>
                <a:ln w="158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9" name="CuadroTexto 38">
                  <a:extLst>
                    <a:ext uri="{FF2B5EF4-FFF2-40B4-BE49-F238E27FC236}">
                      <a16:creationId xmlns:a16="http://schemas.microsoft.com/office/drawing/2014/main" id="{B459D4D2-05D4-8809-3793-4092EC5114FA}"/>
                    </a:ext>
                  </a:extLst>
                </p:cNvPr>
                <p:cNvSpPr txBox="1"/>
                <p:nvPr/>
              </p:nvSpPr>
              <p:spPr>
                <a:xfrm>
                  <a:off x="3358911" y="3660135"/>
                  <a:ext cx="103850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400" noProof="0" dirty="0">
                      <a:solidFill>
                        <a:schemeClr val="bg1"/>
                      </a:solidFill>
                    </a:rPr>
                    <a:t>Activity</a:t>
                  </a:r>
                  <a:r>
                    <a:rPr lang="en-GB" sz="1200" noProof="0" dirty="0">
                      <a:solidFill>
                        <a:schemeClr val="bg1"/>
                      </a:solidFill>
                    </a:rPr>
                    <a:t> 4</a:t>
                  </a:r>
                </a:p>
              </p:txBody>
            </p:sp>
          </p:grpSp>
        </p:grpSp>
        <p:grpSp>
          <p:nvGrpSpPr>
            <p:cNvPr id="44" name="Grupo 43">
              <a:extLst>
                <a:ext uri="{FF2B5EF4-FFF2-40B4-BE49-F238E27FC236}">
                  <a16:creationId xmlns:a16="http://schemas.microsoft.com/office/drawing/2014/main" id="{A0E2EC14-DABF-062B-A766-7E0B714F1832}"/>
                </a:ext>
              </a:extLst>
            </p:cNvPr>
            <p:cNvGrpSpPr/>
            <p:nvPr/>
          </p:nvGrpSpPr>
          <p:grpSpPr>
            <a:xfrm>
              <a:off x="4669877" y="940769"/>
              <a:ext cx="2042813" cy="3512256"/>
              <a:chOff x="5216598" y="933579"/>
              <a:chExt cx="2042813" cy="3512256"/>
            </a:xfrm>
          </p:grpSpPr>
          <p:sp>
            <p:nvSpPr>
              <p:cNvPr id="26" name="Rectángulo 25">
                <a:extLst>
                  <a:ext uri="{FF2B5EF4-FFF2-40B4-BE49-F238E27FC236}">
                    <a16:creationId xmlns:a16="http://schemas.microsoft.com/office/drawing/2014/main" id="{4641F5D5-B8B0-D920-E46D-B5A9F4E8291E}"/>
                  </a:ext>
                </a:extLst>
              </p:cNvPr>
              <p:cNvSpPr/>
              <p:nvPr/>
            </p:nvSpPr>
            <p:spPr>
              <a:xfrm>
                <a:off x="5216598" y="933579"/>
                <a:ext cx="2042813" cy="351225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rgbClr val="00206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30" name="Google Shape;101;p6">
                <a:extLst>
                  <a:ext uri="{FF2B5EF4-FFF2-40B4-BE49-F238E27FC236}">
                    <a16:creationId xmlns:a16="http://schemas.microsoft.com/office/drawing/2014/main" id="{97815EC9-90BD-4C48-E3CC-6E3473E914E4}"/>
                  </a:ext>
                </a:extLst>
              </p:cNvPr>
              <p:cNvSpPr txBox="1"/>
              <p:nvPr/>
            </p:nvSpPr>
            <p:spPr>
              <a:xfrm>
                <a:off x="5348762" y="1726777"/>
                <a:ext cx="1778484" cy="5133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>
                  <a:defRPr lang="es-ES"/>
                </a:defPPr>
                <a:lvl1pPr marR="0" lvl="0" indent="0" algn="just">
                  <a:lnSpc>
                    <a:spcPct val="11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20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</a:defRPr>
                </a:lvl1pPr>
              </a:lstStyle>
              <a:p>
                <a:pPr algn="ctr"/>
                <a:r>
                  <a:rPr lang="en-GB" noProof="0" dirty="0">
                    <a:sym typeface="Calibri"/>
                  </a:rPr>
                  <a:t>Management of </a:t>
                </a:r>
              </a:p>
              <a:p>
                <a:pPr algn="ctr"/>
                <a:r>
                  <a:rPr lang="en-GB" noProof="0" dirty="0">
                    <a:sym typeface="Calibri"/>
                  </a:rPr>
                  <a:t>Passively Fished Waste </a:t>
                </a:r>
              </a:p>
            </p:txBody>
          </p:sp>
          <p:grpSp>
            <p:nvGrpSpPr>
              <p:cNvPr id="31" name="Grupo 30">
                <a:extLst>
                  <a:ext uri="{FF2B5EF4-FFF2-40B4-BE49-F238E27FC236}">
                    <a16:creationId xmlns:a16="http://schemas.microsoft.com/office/drawing/2014/main" id="{723EDBFF-704D-99E6-290F-B5F3A8CACD81}"/>
                  </a:ext>
                </a:extLst>
              </p:cNvPr>
              <p:cNvGrpSpPr/>
              <p:nvPr/>
            </p:nvGrpSpPr>
            <p:grpSpPr>
              <a:xfrm>
                <a:off x="5649087" y="1074470"/>
                <a:ext cx="1177834" cy="553499"/>
                <a:chOff x="3289249" y="3543379"/>
                <a:chExt cx="1177834" cy="553499"/>
              </a:xfrm>
            </p:grpSpPr>
            <p:sp>
              <p:nvSpPr>
                <p:cNvPr id="32" name="Rectángulo: esquinas diagonales cortadas 31">
                  <a:extLst>
                    <a:ext uri="{FF2B5EF4-FFF2-40B4-BE49-F238E27FC236}">
                      <a16:creationId xmlns:a16="http://schemas.microsoft.com/office/drawing/2014/main" id="{9A451EBC-E2E0-D9D3-BC16-BF874E7730D1}"/>
                    </a:ext>
                  </a:extLst>
                </p:cNvPr>
                <p:cNvSpPr/>
                <p:nvPr/>
              </p:nvSpPr>
              <p:spPr>
                <a:xfrm>
                  <a:off x="3289249" y="3543379"/>
                  <a:ext cx="1177834" cy="553499"/>
                </a:xfrm>
                <a:prstGeom prst="snip2DiagRect">
                  <a:avLst/>
                </a:prstGeom>
                <a:solidFill>
                  <a:schemeClr val="accent1">
                    <a:lumMod val="75000"/>
                  </a:schemeClr>
                </a:solidFill>
                <a:ln w="158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3" name="CuadroTexto 32">
                  <a:extLst>
                    <a:ext uri="{FF2B5EF4-FFF2-40B4-BE49-F238E27FC236}">
                      <a16:creationId xmlns:a16="http://schemas.microsoft.com/office/drawing/2014/main" id="{79F6BF1B-4E5A-BA0B-4797-AE5255E2B28C}"/>
                    </a:ext>
                  </a:extLst>
                </p:cNvPr>
                <p:cNvSpPr txBox="1"/>
                <p:nvPr/>
              </p:nvSpPr>
              <p:spPr>
                <a:xfrm>
                  <a:off x="3358911" y="3660135"/>
                  <a:ext cx="103850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400" noProof="0" dirty="0">
                      <a:solidFill>
                        <a:schemeClr val="bg1"/>
                      </a:solidFill>
                    </a:rPr>
                    <a:t>Activity</a:t>
                  </a:r>
                  <a:r>
                    <a:rPr lang="en-GB" sz="1200" noProof="0" dirty="0">
                      <a:solidFill>
                        <a:schemeClr val="bg1"/>
                      </a:solidFill>
                    </a:rPr>
                    <a:t> 3</a:t>
                  </a:r>
                </a:p>
              </p:txBody>
            </p:sp>
          </p:grpSp>
          <p:pic>
            <p:nvPicPr>
              <p:cNvPr id="12" name="Google Shape;88;p5" descr="Une image contenant plein air, sol, filet, art&#10;&#10;Description générée automatiquement">
                <a:extLst>
                  <a:ext uri="{FF2B5EF4-FFF2-40B4-BE49-F238E27FC236}">
                    <a16:creationId xmlns:a16="http://schemas.microsoft.com/office/drawing/2014/main" id="{F7725C26-5897-47D3-E6D3-DA2621C3F9FB}"/>
                  </a:ext>
                </a:extLst>
              </p:cNvPr>
              <p:cNvPicPr preferRelativeResize="0"/>
              <p:nvPr/>
            </p:nvPicPr>
            <p:blipFill rotWithShape="1">
              <a:blip r:embed="rId6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433041" y="3236064"/>
                <a:ext cx="1609926" cy="102592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7A660CC-8167-0BBB-6A97-D6C89E25409F}"/>
              </a:ext>
            </a:extLst>
          </p:cNvPr>
          <p:cNvSpPr/>
          <p:nvPr/>
        </p:nvSpPr>
        <p:spPr>
          <a:xfrm>
            <a:off x="91440" y="830734"/>
            <a:ext cx="2225392" cy="371840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7C0A148-8E19-35DB-5B26-A63FB066EB3B}"/>
              </a:ext>
            </a:extLst>
          </p:cNvPr>
          <p:cNvSpPr/>
          <p:nvPr/>
        </p:nvSpPr>
        <p:spPr>
          <a:xfrm>
            <a:off x="4588230" y="830504"/>
            <a:ext cx="2225392" cy="371840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938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A024619-E6D7-A40D-084C-915055ACD4D0}"/>
              </a:ext>
            </a:extLst>
          </p:cNvPr>
          <p:cNvSpPr/>
          <p:nvPr/>
        </p:nvSpPr>
        <p:spPr>
          <a:xfrm>
            <a:off x="0" y="3902127"/>
            <a:ext cx="9107836" cy="1241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Google Shape;101;p6">
            <a:extLst>
              <a:ext uri="{FF2B5EF4-FFF2-40B4-BE49-F238E27FC236}">
                <a16:creationId xmlns:a16="http://schemas.microsoft.com/office/drawing/2014/main" id="{625C024F-D8C9-E999-5147-C521ACBDA0C3}"/>
              </a:ext>
            </a:extLst>
          </p:cNvPr>
          <p:cNvSpPr txBox="1"/>
          <p:nvPr/>
        </p:nvSpPr>
        <p:spPr>
          <a:xfrm>
            <a:off x="874458" y="1253082"/>
            <a:ext cx="5422306" cy="583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Compilation and analysis of information regarding PRF implementation in the partner countries </a:t>
            </a:r>
            <a:endParaRPr lang="en-GB" sz="1400" noProof="0" dirty="0">
              <a:solidFill>
                <a:srgbClr val="002060"/>
              </a:solidFill>
            </a:endParaRPr>
          </a:p>
        </p:txBody>
      </p:sp>
      <p:sp>
        <p:nvSpPr>
          <p:cNvPr id="27" name="Google Shape;110;p6">
            <a:extLst>
              <a:ext uri="{FF2B5EF4-FFF2-40B4-BE49-F238E27FC236}">
                <a16:creationId xmlns:a16="http://schemas.microsoft.com/office/drawing/2014/main" id="{30B3E8D1-726D-8FC0-54A4-ED64EDE9E93D}"/>
              </a:ext>
            </a:extLst>
          </p:cNvPr>
          <p:cNvSpPr txBox="1"/>
          <p:nvPr/>
        </p:nvSpPr>
        <p:spPr>
          <a:xfrm>
            <a:off x="874458" y="2139327"/>
            <a:ext cx="4420934" cy="583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4000"/>
              </a:lnSpc>
            </a:pPr>
            <a:r>
              <a:rPr lang="en-GB" sz="1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Consultation process </a:t>
            </a:r>
            <a:r>
              <a:rPr lang="en-GB" sz="140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on current practices for waste management: survey and meetings with ports</a:t>
            </a:r>
          </a:p>
        </p:txBody>
      </p:sp>
      <p:sp>
        <p:nvSpPr>
          <p:cNvPr id="28" name="Google Shape;111;p6">
            <a:extLst>
              <a:ext uri="{FF2B5EF4-FFF2-40B4-BE49-F238E27FC236}">
                <a16:creationId xmlns:a16="http://schemas.microsoft.com/office/drawing/2014/main" id="{5332CC5E-9BB4-FF84-2E64-CF86FAA15DB5}"/>
              </a:ext>
            </a:extLst>
          </p:cNvPr>
          <p:cNvSpPr txBox="1"/>
          <p:nvPr/>
        </p:nvSpPr>
        <p:spPr>
          <a:xfrm>
            <a:off x="1946988" y="3212938"/>
            <a:ext cx="4648874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40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Compilation of information on Fishing for Litter experiences</a:t>
            </a:r>
          </a:p>
        </p:txBody>
      </p:sp>
      <p:sp>
        <p:nvSpPr>
          <p:cNvPr id="29" name="Google Shape;112;p6">
            <a:extLst>
              <a:ext uri="{FF2B5EF4-FFF2-40B4-BE49-F238E27FC236}">
                <a16:creationId xmlns:a16="http://schemas.microsoft.com/office/drawing/2014/main" id="{86A80DC9-C993-0666-90B9-969F87637536}"/>
              </a:ext>
            </a:extLst>
          </p:cNvPr>
          <p:cNvSpPr txBox="1"/>
          <p:nvPr/>
        </p:nvSpPr>
        <p:spPr>
          <a:xfrm>
            <a:off x="874458" y="4034157"/>
            <a:ext cx="5614385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Review of existent guidance and good practices  </a:t>
            </a:r>
            <a:endParaRPr lang="en-GB" sz="1400" noProof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4B40614-CE08-8389-07A9-4E2110DB41F5}"/>
              </a:ext>
            </a:extLst>
          </p:cNvPr>
          <p:cNvGrpSpPr/>
          <p:nvPr/>
        </p:nvGrpSpPr>
        <p:grpSpPr>
          <a:xfrm>
            <a:off x="360914" y="151407"/>
            <a:ext cx="8315725" cy="542578"/>
            <a:chOff x="1212761" y="161408"/>
            <a:chExt cx="8315725" cy="5425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EFE79966-00F6-6B83-EB10-50CF5E978F1D}"/>
                </a:ext>
              </a:extLst>
            </p:cNvPr>
            <p:cNvSpPr txBox="1"/>
            <p:nvPr/>
          </p:nvSpPr>
          <p:spPr>
            <a:xfrm>
              <a:off x="1212761" y="161408"/>
              <a:ext cx="8315725" cy="542578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A374649-677C-9DDF-4B2C-B614223421B9}"/>
                </a:ext>
              </a:extLst>
            </p:cNvPr>
            <p:cNvSpPr txBox="1"/>
            <p:nvPr/>
          </p:nvSpPr>
          <p:spPr>
            <a:xfrm>
              <a:off x="3065447" y="250678"/>
              <a:ext cx="3922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algn="ctr"/>
              <a:r>
                <a:rPr lang="en-GB" sz="1800" dirty="0">
                  <a:solidFill>
                    <a:schemeClr val="bg1"/>
                  </a:solidFill>
                  <a:sym typeface="Quattrocento Sans"/>
                </a:rPr>
                <a:t>WP1: Methodology (Activities 1 and 3) </a:t>
              </a:r>
              <a:endParaRPr lang="en-GB" sz="1800" noProof="0" dirty="0">
                <a:solidFill>
                  <a:schemeClr val="bg1"/>
                </a:solidFill>
                <a:sym typeface="Quattrocento Sans"/>
              </a:endParaRPr>
            </a:p>
          </p:txBody>
        </p:sp>
      </p:grpSp>
      <p:pic>
        <p:nvPicPr>
          <p:cNvPr id="1026" name="Picture 2" descr="Yellow garbage bin on the dock.">
            <a:extLst>
              <a:ext uri="{FF2B5EF4-FFF2-40B4-BE49-F238E27FC236}">
                <a16:creationId xmlns:a16="http://schemas.microsoft.com/office/drawing/2014/main" id="{0BFD6BA6-6357-78AE-C526-47E4901F8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764" y="983305"/>
            <a:ext cx="1344194" cy="89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per waste disposal">
            <a:extLst>
              <a:ext uri="{FF2B5EF4-FFF2-40B4-BE49-F238E27FC236}">
                <a16:creationId xmlns:a16="http://schemas.microsoft.com/office/drawing/2014/main" id="{1182A6E4-292F-EA42-E1FE-8C8CADD5B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844" y="2082956"/>
            <a:ext cx="1389667" cy="75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 descr="Imagen que contiene puesto, acostado, bolsa, cubierto&#10;&#10;El contenido generado por IA puede ser incorrecto.">
            <a:extLst>
              <a:ext uri="{FF2B5EF4-FFF2-40B4-BE49-F238E27FC236}">
                <a16:creationId xmlns:a16="http://schemas.microsoft.com/office/drawing/2014/main" id="{825CA100-5CAF-986A-4C24-E56CDC8482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5862" y="2665550"/>
            <a:ext cx="1194839" cy="896129"/>
          </a:xfrm>
          <a:prstGeom prst="rect">
            <a:avLst/>
          </a:prstGeom>
        </p:spPr>
      </p:pic>
      <p:pic>
        <p:nvPicPr>
          <p:cNvPr id="1030" name="Picture 6" descr="31.100+ Tick Verde Fotografías de stock, fotos e imágenes ...">
            <a:extLst>
              <a:ext uri="{FF2B5EF4-FFF2-40B4-BE49-F238E27FC236}">
                <a16:creationId xmlns:a16="http://schemas.microsoft.com/office/drawing/2014/main" id="{8AADFD98-68DE-CE1F-9E28-2D393D324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14" y="1354104"/>
            <a:ext cx="459793" cy="45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31.100+ Tick Verde Fotografías de stock, fotos e imágenes ...">
            <a:extLst>
              <a:ext uri="{FF2B5EF4-FFF2-40B4-BE49-F238E27FC236}">
                <a16:creationId xmlns:a16="http://schemas.microsoft.com/office/drawing/2014/main" id="{2BD03C09-943F-E23E-1BC5-CA7E438F2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8" y="2208153"/>
            <a:ext cx="459793" cy="45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31.100+ Tick Verde Fotografías de stock, fotos e imágenes ...">
            <a:extLst>
              <a:ext uri="{FF2B5EF4-FFF2-40B4-BE49-F238E27FC236}">
                <a16:creationId xmlns:a16="http://schemas.microsoft.com/office/drawing/2014/main" id="{71B9596A-AE3A-FB77-A209-CBFCBBC76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195" y="3151977"/>
            <a:ext cx="459793" cy="45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31.100+ Tick Verde Fotografías de stock, fotos e imágenes ...">
            <a:extLst>
              <a:ext uri="{FF2B5EF4-FFF2-40B4-BE49-F238E27FC236}">
                <a16:creationId xmlns:a16="http://schemas.microsoft.com/office/drawing/2014/main" id="{7D74AD92-7685-C9C2-66EB-403D5E1FA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1" y="3973196"/>
            <a:ext cx="459793" cy="45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5F85349-F13F-09E8-7DE2-A6005855857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7675" y="3818151"/>
            <a:ext cx="759555" cy="1086004"/>
          </a:xfrm>
          <a:prstGeom prst="rect">
            <a:avLst/>
          </a:prstGeom>
        </p:spPr>
      </p:pic>
      <p:pic>
        <p:nvPicPr>
          <p:cNvPr id="6" name="Imagen 5" descr="Texto, Carta&#10;&#10;El contenido generado por IA puede ser incorrecto.">
            <a:extLst>
              <a:ext uri="{FF2B5EF4-FFF2-40B4-BE49-F238E27FC236}">
                <a16:creationId xmlns:a16="http://schemas.microsoft.com/office/drawing/2014/main" id="{473B791B-7012-DEAD-BF7F-ADE5CF9DE1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5677" y="3800943"/>
            <a:ext cx="767393" cy="1080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n 9" descr="Una captura de pantalla de un celular con la foto de una roca&#10;&#10;El contenido generado por IA puede ser incorrecto.">
            <a:extLst>
              <a:ext uri="{FF2B5EF4-FFF2-40B4-BE49-F238E27FC236}">
                <a16:creationId xmlns:a16="http://schemas.microsoft.com/office/drawing/2014/main" id="{F9CD8AB9-6E15-AA36-DF43-74CB1EE39B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1517" y="3800943"/>
            <a:ext cx="844454" cy="106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73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4ED4D339-017E-E4ED-029A-AD077E081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1115F6FF-2505-3914-F931-0D6168D40930}"/>
              </a:ext>
            </a:extLst>
          </p:cNvPr>
          <p:cNvGrpSpPr/>
          <p:nvPr/>
        </p:nvGrpSpPr>
        <p:grpSpPr>
          <a:xfrm>
            <a:off x="858674" y="1021188"/>
            <a:ext cx="1798797" cy="367613"/>
            <a:chOff x="2336028" y="2406367"/>
            <a:chExt cx="2211004" cy="36761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6" name="Rectángulo: esquinas diagonales cortadas 15">
              <a:extLst>
                <a:ext uri="{FF2B5EF4-FFF2-40B4-BE49-F238E27FC236}">
                  <a16:creationId xmlns:a16="http://schemas.microsoft.com/office/drawing/2014/main" id="{A8825E27-38E5-AFA9-BF36-963168FFCF46}"/>
                </a:ext>
              </a:extLst>
            </p:cNvPr>
            <p:cNvSpPr/>
            <p:nvPr/>
          </p:nvSpPr>
          <p:spPr>
            <a:xfrm rot="5400000">
              <a:off x="3257723" y="1484672"/>
              <a:ext cx="367613" cy="2211004"/>
            </a:xfrm>
            <a:prstGeom prst="snip2Diag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603AC3F6-2A51-6913-4636-6DBCE82724CA}"/>
                </a:ext>
              </a:extLst>
            </p:cNvPr>
            <p:cNvSpPr txBox="1"/>
            <p:nvPr/>
          </p:nvSpPr>
          <p:spPr>
            <a:xfrm>
              <a:off x="2565035" y="2436285"/>
              <a:ext cx="17529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u="sng" noProof="0" dirty="0">
                  <a:solidFill>
                    <a:schemeClr val="bg1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PRF</a:t>
              </a:r>
              <a:r>
                <a:rPr lang="en-GB" sz="1400" b="1" u="sng" noProof="0" dirty="0">
                  <a:solidFill>
                    <a:schemeClr val="bg1"/>
                  </a:solidFill>
                </a:rPr>
                <a:t> Directive</a:t>
              </a: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4A54FC0C-C544-0C01-CAC3-5E4DB4EEC737}"/>
              </a:ext>
            </a:extLst>
          </p:cNvPr>
          <p:cNvGrpSpPr/>
          <p:nvPr/>
        </p:nvGrpSpPr>
        <p:grpSpPr>
          <a:xfrm>
            <a:off x="333409" y="166305"/>
            <a:ext cx="7953360" cy="542578"/>
            <a:chOff x="1447167" y="147581"/>
            <a:chExt cx="7953360" cy="5425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ED860E0F-81F3-1876-82F9-A40E27F532FB}"/>
                </a:ext>
              </a:extLst>
            </p:cNvPr>
            <p:cNvSpPr txBox="1"/>
            <p:nvPr/>
          </p:nvSpPr>
          <p:spPr>
            <a:xfrm>
              <a:off x="1447167" y="147581"/>
              <a:ext cx="7953360" cy="542578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05F83B04-625D-537B-A2B8-850C4F78B62C}"/>
                </a:ext>
              </a:extLst>
            </p:cNvPr>
            <p:cNvSpPr txBox="1"/>
            <p:nvPr/>
          </p:nvSpPr>
          <p:spPr>
            <a:xfrm>
              <a:off x="2946515" y="222623"/>
              <a:ext cx="5639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r>
                <a:rPr lang="en-GB" sz="1800" noProof="0" dirty="0">
                  <a:solidFill>
                    <a:schemeClr val="bg1"/>
                  </a:solidFill>
                  <a:sym typeface="Quattrocento Sans"/>
                </a:rPr>
                <a:t>Analysis of implementation of PRF and PFW management</a:t>
              </a:r>
              <a:endParaRPr lang="en-GB" sz="1800" noProof="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25" name="Imagen 3124">
            <a:extLst>
              <a:ext uri="{FF2B5EF4-FFF2-40B4-BE49-F238E27FC236}">
                <a16:creationId xmlns:a16="http://schemas.microsoft.com/office/drawing/2014/main" id="{138E3064-32F0-3186-0A22-4EBB896E8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835" y="257831"/>
            <a:ext cx="701437" cy="7084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84E78F0-8087-3CC4-C977-B63A8E3775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68" t="13101" r="1268" b="12879"/>
          <a:stretch>
            <a:fillRect/>
          </a:stretch>
        </p:blipFill>
        <p:spPr>
          <a:xfrm>
            <a:off x="333409" y="1034826"/>
            <a:ext cx="448123" cy="340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88C2D2A8-CAD1-6433-D49C-C15DF7084FB8}"/>
              </a:ext>
            </a:extLst>
          </p:cNvPr>
          <p:cNvSpPr/>
          <p:nvPr/>
        </p:nvSpPr>
        <p:spPr>
          <a:xfrm>
            <a:off x="7451381" y="2250035"/>
            <a:ext cx="521547" cy="127187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A0656AE-F535-7099-E18D-E9052335059E}"/>
              </a:ext>
            </a:extLst>
          </p:cNvPr>
          <p:cNvSpPr txBox="1"/>
          <p:nvPr/>
        </p:nvSpPr>
        <p:spPr>
          <a:xfrm>
            <a:off x="6616523" y="3718777"/>
            <a:ext cx="23837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solidFill>
                  <a:srgbClr val="002060"/>
                </a:solidFill>
              </a:rPr>
              <a:t>Management of </a:t>
            </a:r>
          </a:p>
          <a:p>
            <a:pPr algn="ctr"/>
            <a:r>
              <a:rPr lang="en-GB" sz="1400" noProof="0" dirty="0">
                <a:solidFill>
                  <a:srgbClr val="002060"/>
                </a:solidFill>
              </a:rPr>
              <a:t>Passively Fished Waste </a:t>
            </a:r>
          </a:p>
          <a:p>
            <a:pPr algn="ctr"/>
            <a:r>
              <a:rPr lang="en-GB" sz="1400" noProof="0" dirty="0">
                <a:solidFill>
                  <a:srgbClr val="002060"/>
                </a:solidFill>
              </a:rPr>
              <a:t>under PRF Directive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3A04ED2-BC76-7648-E893-AA1F3508BB8A}"/>
              </a:ext>
            </a:extLst>
          </p:cNvPr>
          <p:cNvSpPr txBox="1"/>
          <p:nvPr/>
        </p:nvSpPr>
        <p:spPr>
          <a:xfrm>
            <a:off x="6863133" y="1411828"/>
            <a:ext cx="18169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solidFill>
                  <a:srgbClr val="002060"/>
                </a:solidFill>
              </a:rPr>
              <a:t>How to make use of </a:t>
            </a:r>
          </a:p>
          <a:p>
            <a:pPr algn="ctr"/>
            <a:r>
              <a:rPr lang="en-GB" sz="1400" noProof="0" dirty="0">
                <a:solidFill>
                  <a:srgbClr val="002060"/>
                </a:solidFill>
              </a:rPr>
              <a:t>lessons learnt from </a:t>
            </a:r>
          </a:p>
          <a:p>
            <a:pPr algn="ctr"/>
            <a:r>
              <a:rPr lang="en-GB" sz="1400" noProof="0" dirty="0">
                <a:solidFill>
                  <a:srgbClr val="002060"/>
                </a:solidFill>
              </a:rPr>
              <a:t>Fishing for litter </a:t>
            </a:r>
          </a:p>
        </p:txBody>
      </p:sp>
      <p:pic>
        <p:nvPicPr>
          <p:cNvPr id="1026" name="Picture 2" descr="Las mejores 8 ideas de Personas pensando | personas pensando ...">
            <a:extLst>
              <a:ext uri="{FF2B5EF4-FFF2-40B4-BE49-F238E27FC236}">
                <a16:creationId xmlns:a16="http://schemas.microsoft.com/office/drawing/2014/main" id="{DC4B736D-7F9F-E1D8-370F-ED248C223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805" y="2347362"/>
            <a:ext cx="1077218" cy="10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image3.jpg">
            <a:extLst>
              <a:ext uri="{FF2B5EF4-FFF2-40B4-BE49-F238E27FC236}">
                <a16:creationId xmlns:a16="http://schemas.microsoft.com/office/drawing/2014/main" id="{E5AA304D-A631-D52C-7317-7F839FCEF34A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378257" y="1795499"/>
            <a:ext cx="2400178" cy="2542425"/>
          </a:xfrm>
          <a:prstGeom prst="rect">
            <a:avLst/>
          </a:prstGeom>
          <a:ln/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6BA475C8-A42A-D2FC-0880-E051E5B87E5E}"/>
              </a:ext>
            </a:extLst>
          </p:cNvPr>
          <p:cNvGrpSpPr/>
          <p:nvPr/>
        </p:nvGrpSpPr>
        <p:grpSpPr>
          <a:xfrm>
            <a:off x="3022209" y="1034826"/>
            <a:ext cx="3594314" cy="3578651"/>
            <a:chOff x="2806487" y="1070131"/>
            <a:chExt cx="3594314" cy="3578651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4E7F6985-CBBE-5CCE-99DE-7BABC9065308}"/>
                </a:ext>
              </a:extLst>
            </p:cNvPr>
            <p:cNvSpPr/>
            <p:nvPr/>
          </p:nvSpPr>
          <p:spPr>
            <a:xfrm>
              <a:off x="2806487" y="1070131"/>
              <a:ext cx="3594314" cy="35786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104" name="Rectángulo 3103">
              <a:extLst>
                <a:ext uri="{FF2B5EF4-FFF2-40B4-BE49-F238E27FC236}">
                  <a16:creationId xmlns:a16="http://schemas.microsoft.com/office/drawing/2014/main" id="{4B2A70F0-BD56-AF09-D17B-2571DA614BDF}"/>
                </a:ext>
              </a:extLst>
            </p:cNvPr>
            <p:cNvSpPr/>
            <p:nvPr/>
          </p:nvSpPr>
          <p:spPr>
            <a:xfrm>
              <a:off x="2906809" y="1742195"/>
              <a:ext cx="3403250" cy="2779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5" name="Google Shape;101;p6">
              <a:extLst>
                <a:ext uri="{FF2B5EF4-FFF2-40B4-BE49-F238E27FC236}">
                  <a16:creationId xmlns:a16="http://schemas.microsoft.com/office/drawing/2014/main" id="{CDC0F332-140F-1A33-2A46-82E8E86103CE}"/>
                </a:ext>
              </a:extLst>
            </p:cNvPr>
            <p:cNvSpPr txBox="1"/>
            <p:nvPr/>
          </p:nvSpPr>
          <p:spPr>
            <a:xfrm>
              <a:off x="2943528" y="1830804"/>
              <a:ext cx="3040681" cy="2501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>
                <a:lnSpc>
                  <a:spcPct val="114000"/>
                </a:lnSpc>
              </a:pPr>
              <a:r>
                <a:rPr lang="en-GB" sz="900" b="1" noProof="0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Transposition to national legislation in the four countries:</a:t>
              </a:r>
              <a:endParaRPr lang="en-GB" sz="90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FE198F6F-D553-57CF-2B0D-E4EF2E0D0F14}"/>
                </a:ext>
              </a:extLst>
            </p:cNvPr>
            <p:cNvGrpSpPr/>
            <p:nvPr/>
          </p:nvGrpSpPr>
          <p:grpSpPr>
            <a:xfrm>
              <a:off x="3165551" y="1218171"/>
              <a:ext cx="2876186" cy="361368"/>
              <a:chOff x="3175363" y="1197269"/>
              <a:chExt cx="2876186" cy="361368"/>
            </a:xfrm>
          </p:grpSpPr>
          <p:pic>
            <p:nvPicPr>
              <p:cNvPr id="51" name="Imagen 50" descr="BANDERA de FRANCIA 90x60cm - BANDERA FRANCESA 60 x 90 cm poliéster ligero -  AZ FLAG : Amazon.es: Deportes y aire libre">
                <a:extLst>
                  <a:ext uri="{FF2B5EF4-FFF2-40B4-BE49-F238E27FC236}">
                    <a16:creationId xmlns:a16="http://schemas.microsoft.com/office/drawing/2014/main" id="{6F7B4310-02F2-C511-E70B-56CB886B0A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40" t="20548" r="5438" b="20330"/>
              <a:stretch/>
            </p:blipFill>
            <p:spPr bwMode="auto">
              <a:xfrm>
                <a:off x="3934074" y="1197269"/>
                <a:ext cx="523908" cy="3431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" name="Imagen 51" descr="Bandera de Irlanda - Wikipedia, la enciclopedia libre">
                <a:extLst>
                  <a:ext uri="{FF2B5EF4-FFF2-40B4-BE49-F238E27FC236}">
                    <a16:creationId xmlns:a16="http://schemas.microsoft.com/office/drawing/2014/main" id="{B6CADF3E-EE4E-3036-8937-1907D89901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8619" y="1207785"/>
                <a:ext cx="523908" cy="32616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" name="Imagen 53">
                <a:extLst>
                  <a:ext uri="{FF2B5EF4-FFF2-40B4-BE49-F238E27FC236}">
                    <a16:creationId xmlns:a16="http://schemas.microsoft.com/office/drawing/2014/main" id="{B9046F7E-B40E-6A46-8085-A7FFE8E19B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27641" y="1207785"/>
                <a:ext cx="523908" cy="350852"/>
              </a:xfrm>
              <a:prstGeom prst="rect">
                <a:avLst/>
              </a:prstGeom>
            </p:spPr>
          </p:pic>
          <p:pic>
            <p:nvPicPr>
              <p:cNvPr id="53" name="Imagen 52" descr="Bandera de España - Wikipedia, la enciclopedia libre">
                <a:extLst>
                  <a:ext uri="{FF2B5EF4-FFF2-40B4-BE49-F238E27FC236}">
                    <a16:creationId xmlns:a16="http://schemas.microsoft.com/office/drawing/2014/main" id="{35A37AA2-A8E5-4A53-B9BE-1CB9A30B9C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5363" y="1211885"/>
                <a:ext cx="523908" cy="3375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" name="Google Shape;101;p6">
              <a:extLst>
                <a:ext uri="{FF2B5EF4-FFF2-40B4-BE49-F238E27FC236}">
                  <a16:creationId xmlns:a16="http://schemas.microsoft.com/office/drawing/2014/main" id="{A5BAECBD-F8DE-FFEF-ABC4-4A6A8C5F37AC}"/>
                </a:ext>
              </a:extLst>
            </p:cNvPr>
            <p:cNvSpPr txBox="1"/>
            <p:nvPr/>
          </p:nvSpPr>
          <p:spPr>
            <a:xfrm>
              <a:off x="3064249" y="2023268"/>
              <a:ext cx="3176007" cy="7237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lvl="0" indent="-171450" algn="just">
                <a:lnSpc>
                  <a:spcPct val="114000"/>
                </a:lnSpc>
                <a:buFont typeface="Arial" panose="020B0604020202020204" pitchFamily="34" charset="0"/>
                <a:buChar char="•"/>
              </a:pPr>
              <a:r>
                <a:rPr lang="en-GB" sz="900" noProof="0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Most ports have waste reception and handling plans in place</a:t>
              </a:r>
            </a:p>
            <a:p>
              <a:pPr marL="171450" lvl="0" indent="-171450" algn="just">
                <a:lnSpc>
                  <a:spcPct val="114000"/>
                </a:lnSpc>
                <a:buFont typeface="Arial" panose="020B0604020202020204" pitchFamily="34" charset="0"/>
                <a:buChar char="•"/>
              </a:pPr>
              <a:r>
                <a:rPr lang="en-GB" sz="900" noProof="0" dirty="0">
                  <a:solidFill>
                    <a:srgbClr val="002060"/>
                  </a:solidFill>
                  <a:cs typeface="Calibri"/>
                </a:rPr>
                <a:t>Many </a:t>
              </a:r>
              <a:r>
                <a:rPr lang="en-GB" sz="900" dirty="0">
                  <a:solidFill>
                    <a:srgbClr val="002060"/>
                  </a:solidFill>
                  <a:cs typeface="Calibri"/>
                </a:rPr>
                <a:t>p</a:t>
              </a:r>
              <a:r>
                <a:rPr lang="en-GB" sz="900" noProof="0" dirty="0">
                  <a:solidFill>
                    <a:srgbClr val="002060"/>
                  </a:solidFill>
                  <a:cs typeface="Calibri"/>
                </a:rPr>
                <a:t>orts have already reception facilities, but systems are in the process of adaptation to new requirements</a:t>
              </a:r>
            </a:p>
            <a:p>
              <a:pPr marL="628650" lvl="1" indent="-171450" algn="just">
                <a:lnSpc>
                  <a:spcPct val="114000"/>
                </a:lnSpc>
                <a:buFont typeface="Arial" panose="020B0604020202020204" pitchFamily="34" charset="0"/>
                <a:buChar char="•"/>
              </a:pPr>
              <a:endParaRPr lang="en-GB" sz="900" noProof="0" dirty="0">
                <a:solidFill>
                  <a:srgbClr val="002060"/>
                </a:solidFill>
                <a:cs typeface="Calibri"/>
              </a:endParaRPr>
            </a:p>
          </p:txBody>
        </p:sp>
        <p:sp>
          <p:nvSpPr>
            <p:cNvPr id="3" name="Google Shape;101;p6">
              <a:extLst>
                <a:ext uri="{FF2B5EF4-FFF2-40B4-BE49-F238E27FC236}">
                  <a16:creationId xmlns:a16="http://schemas.microsoft.com/office/drawing/2014/main" id="{3D596344-BE8D-2752-3AC8-4292E4847D9F}"/>
                </a:ext>
              </a:extLst>
            </p:cNvPr>
            <p:cNvSpPr txBox="1"/>
            <p:nvPr/>
          </p:nvSpPr>
          <p:spPr>
            <a:xfrm>
              <a:off x="2943528" y="2605829"/>
              <a:ext cx="3040681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n-GB" sz="900" b="1" dirty="0">
                  <a:solidFill>
                    <a:srgbClr val="002060"/>
                  </a:solidFill>
                  <a:cs typeface="Calibri"/>
                </a:rPr>
                <a:t>Challenges and room for improvement:</a:t>
              </a:r>
            </a:p>
            <a:p>
              <a:r>
                <a:rPr lang="en-GB" sz="900" b="1" dirty="0">
                  <a:solidFill>
                    <a:srgbClr val="002060"/>
                  </a:solidFill>
                  <a:cs typeface="Calibri"/>
                </a:rPr>
                <a:t> </a:t>
              </a:r>
            </a:p>
          </p:txBody>
        </p:sp>
        <p:sp>
          <p:nvSpPr>
            <p:cNvPr id="4" name="Google Shape;101;p6">
              <a:extLst>
                <a:ext uri="{FF2B5EF4-FFF2-40B4-BE49-F238E27FC236}">
                  <a16:creationId xmlns:a16="http://schemas.microsoft.com/office/drawing/2014/main" id="{A709BC46-A69F-E76D-0BB3-F3B76A7CD3DF}"/>
                </a:ext>
              </a:extLst>
            </p:cNvPr>
            <p:cNvSpPr txBox="1"/>
            <p:nvPr/>
          </p:nvSpPr>
          <p:spPr>
            <a:xfrm>
              <a:off x="3101773" y="2768007"/>
              <a:ext cx="291915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900" noProof="0" dirty="0">
                  <a:solidFill>
                    <a:srgbClr val="002060"/>
                  </a:solidFill>
                  <a:cs typeface="Calibri"/>
                </a:rPr>
                <a:t>Cover and </a:t>
              </a:r>
              <a:r>
                <a:rPr lang="en-GB" sz="900" dirty="0">
                  <a:solidFill>
                    <a:srgbClr val="002060"/>
                  </a:solidFill>
                  <a:cs typeface="Calibri"/>
                </a:rPr>
                <a:t>properly separate </a:t>
              </a:r>
              <a:r>
                <a:rPr lang="en-GB" sz="900" noProof="0" dirty="0">
                  <a:solidFill>
                    <a:srgbClr val="002060"/>
                  </a:solidFill>
                  <a:cs typeface="Calibri"/>
                </a:rPr>
                <a:t>all relevant waste streams including:</a:t>
              </a:r>
            </a:p>
          </p:txBody>
        </p:sp>
        <p:sp>
          <p:nvSpPr>
            <p:cNvPr id="6" name="Google Shape;101;p6">
              <a:extLst>
                <a:ext uri="{FF2B5EF4-FFF2-40B4-BE49-F238E27FC236}">
                  <a16:creationId xmlns:a16="http://schemas.microsoft.com/office/drawing/2014/main" id="{C9838FBF-3129-5C23-4E6F-C1CC92B2F6D0}"/>
                </a:ext>
              </a:extLst>
            </p:cNvPr>
            <p:cNvSpPr txBox="1"/>
            <p:nvPr/>
          </p:nvSpPr>
          <p:spPr>
            <a:xfrm>
              <a:off x="3390399" y="3080104"/>
              <a:ext cx="2329886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900" noProof="0" dirty="0">
                  <a:solidFill>
                    <a:srgbClr val="002060"/>
                  </a:solidFill>
                  <a:cs typeface="Calibri"/>
                </a:rPr>
                <a:t>End of Life Fishing gears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900" noProof="0" dirty="0">
                  <a:solidFill>
                    <a:srgbClr val="002060"/>
                  </a:solidFill>
                  <a:cs typeface="Calibri"/>
                </a:rPr>
                <a:t>Passively Fished Waste</a:t>
              </a:r>
            </a:p>
          </p:txBody>
        </p:sp>
        <p:sp>
          <p:nvSpPr>
            <p:cNvPr id="7" name="Google Shape;101;p6">
              <a:extLst>
                <a:ext uri="{FF2B5EF4-FFF2-40B4-BE49-F238E27FC236}">
                  <a16:creationId xmlns:a16="http://schemas.microsoft.com/office/drawing/2014/main" id="{2C8FE2EC-8DD0-1F28-C6F9-81787598213E}"/>
                </a:ext>
              </a:extLst>
            </p:cNvPr>
            <p:cNvSpPr txBox="1"/>
            <p:nvPr/>
          </p:nvSpPr>
          <p:spPr>
            <a:xfrm>
              <a:off x="3109266" y="3392200"/>
              <a:ext cx="2874943" cy="923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rgbClr val="002060"/>
                  </a:solidFill>
                  <a:cs typeface="Calibri"/>
                </a:rPr>
                <a:t>Adequate use of skips and containers by port users</a:t>
              </a:r>
              <a:endParaRPr lang="en-GB" sz="900" noProof="0" dirty="0">
                <a:solidFill>
                  <a:srgbClr val="002060"/>
                </a:solidFill>
                <a:cs typeface="Calibri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900" noProof="0" dirty="0">
                  <a:solidFill>
                    <a:srgbClr val="002060"/>
                  </a:solidFill>
                  <a:cs typeface="Calibri"/>
                </a:rPr>
                <a:t>Coordination and information flow among  all the </a:t>
              </a:r>
              <a:r>
                <a:rPr lang="en-GB" sz="900" dirty="0">
                  <a:solidFill>
                    <a:srgbClr val="002060"/>
                  </a:solidFill>
                  <a:cs typeface="Calibri"/>
                </a:rPr>
                <a:t>actors involved in the process</a:t>
              </a:r>
              <a:endParaRPr lang="en-GB" sz="900" noProof="0" dirty="0">
                <a:solidFill>
                  <a:srgbClr val="002060"/>
                </a:solidFill>
                <a:cs typeface="Calibri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rgbClr val="002060"/>
                  </a:solidFill>
                  <a:cs typeface="Calibri"/>
                </a:rPr>
                <a:t>Availability of information and harmonized reporting</a:t>
              </a:r>
              <a:endParaRPr lang="en-GB" sz="900" noProof="0" dirty="0">
                <a:solidFill>
                  <a:srgbClr val="002060"/>
                </a:solidFill>
                <a:cs typeface="Calibri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rgbClr val="002060"/>
                  </a:solidFill>
                  <a:cs typeface="Calibri"/>
                </a:rPr>
                <a:t>Difficulties to find alternative funding </a:t>
              </a:r>
              <a:r>
                <a:rPr lang="en-GB" sz="900" dirty="0">
                  <a:solidFill>
                    <a:srgbClr val="002060"/>
                  </a:solidFill>
                  <a:cs typeface="Calibri"/>
                  <a:sym typeface="Calibri"/>
                </a:rPr>
                <a:t>for PFW management</a:t>
              </a:r>
              <a:endParaRPr lang="en-GB" sz="900" noProof="0" dirty="0">
                <a:solidFill>
                  <a:srgbClr val="002060"/>
                </a:solidFill>
                <a:cs typeface="Calibri"/>
                <a:sym typeface="Calibri"/>
              </a:endParaRPr>
            </a:p>
          </p:txBody>
        </p:sp>
      </p:grpSp>
      <p:pic>
        <p:nvPicPr>
          <p:cNvPr id="18" name="Picture 6" descr="31.100+ Tick Verde Fotografías de stock, fotos e imágenes ...">
            <a:extLst>
              <a:ext uri="{FF2B5EF4-FFF2-40B4-BE49-F238E27FC236}">
                <a16:creationId xmlns:a16="http://schemas.microsoft.com/office/drawing/2014/main" id="{D886CEDD-355C-7791-59EB-E5C189091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688" y="251593"/>
            <a:ext cx="348840" cy="3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87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9BA95444-FB5B-482D-AE64-6F5B9BC1E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01;p6">
            <a:extLst>
              <a:ext uri="{FF2B5EF4-FFF2-40B4-BE49-F238E27FC236}">
                <a16:creationId xmlns:a16="http://schemas.microsoft.com/office/drawing/2014/main" id="{0FDC6F41-A50A-F19F-AAC9-ECE8095C95E1}"/>
              </a:ext>
            </a:extLst>
          </p:cNvPr>
          <p:cNvSpPr txBox="1"/>
          <p:nvPr/>
        </p:nvSpPr>
        <p:spPr>
          <a:xfrm>
            <a:off x="682048" y="745290"/>
            <a:ext cx="3397386" cy="408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14000"/>
              </a:lnSpc>
            </a:pPr>
            <a:r>
              <a:rPr lang="en-GB" b="1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Consultation process with ports</a:t>
            </a:r>
          </a:p>
        </p:txBody>
      </p:sp>
      <p:grpSp>
        <p:nvGrpSpPr>
          <p:cNvPr id="3095" name="Grupo 3094">
            <a:extLst>
              <a:ext uri="{FF2B5EF4-FFF2-40B4-BE49-F238E27FC236}">
                <a16:creationId xmlns:a16="http://schemas.microsoft.com/office/drawing/2014/main" id="{6B87C273-0089-D89F-6D0F-F306A12F59F1}"/>
              </a:ext>
            </a:extLst>
          </p:cNvPr>
          <p:cNvGrpSpPr/>
          <p:nvPr/>
        </p:nvGrpSpPr>
        <p:grpSpPr>
          <a:xfrm>
            <a:off x="773306" y="1326979"/>
            <a:ext cx="2348477" cy="3050894"/>
            <a:chOff x="256058" y="1941276"/>
            <a:chExt cx="2348477" cy="305089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834CF27C-EA1B-D89E-AADB-C93F837E9DA2}"/>
                </a:ext>
              </a:extLst>
            </p:cNvPr>
            <p:cNvSpPr/>
            <p:nvPr/>
          </p:nvSpPr>
          <p:spPr>
            <a:xfrm>
              <a:off x="256058" y="1941276"/>
              <a:ext cx="2348477" cy="305089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1C8BC5B6-5126-F9DA-C9D1-F62E19C47571}"/>
                </a:ext>
              </a:extLst>
            </p:cNvPr>
            <p:cNvGrpSpPr/>
            <p:nvPr/>
          </p:nvGrpSpPr>
          <p:grpSpPr>
            <a:xfrm>
              <a:off x="787212" y="2033013"/>
              <a:ext cx="1377197" cy="455767"/>
              <a:chOff x="784224" y="1906901"/>
              <a:chExt cx="1377197" cy="455767"/>
            </a:xfrm>
          </p:grpSpPr>
          <p:sp>
            <p:nvSpPr>
              <p:cNvPr id="27" name="Rectángulo: una sola esquina cortada 26">
                <a:extLst>
                  <a:ext uri="{FF2B5EF4-FFF2-40B4-BE49-F238E27FC236}">
                    <a16:creationId xmlns:a16="http://schemas.microsoft.com/office/drawing/2014/main" id="{16CD4215-49C6-C48F-957A-DA77CE885BAC}"/>
                  </a:ext>
                </a:extLst>
              </p:cNvPr>
              <p:cNvSpPr/>
              <p:nvPr/>
            </p:nvSpPr>
            <p:spPr>
              <a:xfrm rot="5400000">
                <a:off x="1242700" y="1448425"/>
                <a:ext cx="455767" cy="1372719"/>
              </a:xfrm>
              <a:prstGeom prst="snip1Rect">
                <a:avLst>
                  <a:gd name="adj" fmla="val 19671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6" name="Google Shape;101;p6">
                <a:extLst>
                  <a:ext uri="{FF2B5EF4-FFF2-40B4-BE49-F238E27FC236}">
                    <a16:creationId xmlns:a16="http://schemas.microsoft.com/office/drawing/2014/main" id="{3D7EA781-E9D1-AB06-0296-91E7F58BD7F6}"/>
                  </a:ext>
                </a:extLst>
              </p:cNvPr>
              <p:cNvSpPr txBox="1"/>
              <p:nvPr/>
            </p:nvSpPr>
            <p:spPr>
              <a:xfrm>
                <a:off x="788702" y="1933491"/>
                <a:ext cx="1372719" cy="4080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Port surveys</a:t>
                </a:r>
              </a:p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(questionnaire)</a:t>
                </a: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B55F32C1-4D75-2929-4F19-8C14FCDFB5D7}"/>
                </a:ext>
              </a:extLst>
            </p:cNvPr>
            <p:cNvGrpSpPr/>
            <p:nvPr/>
          </p:nvGrpSpPr>
          <p:grpSpPr>
            <a:xfrm>
              <a:off x="472428" y="3434466"/>
              <a:ext cx="1897506" cy="1446370"/>
              <a:chOff x="441815" y="3431501"/>
              <a:chExt cx="1897506" cy="1446370"/>
            </a:xfrm>
          </p:grpSpPr>
          <p:pic>
            <p:nvPicPr>
              <p:cNvPr id="24" name="Imagen 23" descr="Texto, Carta&#10;&#10;El contenido generado por IA puede ser incorrecto.">
                <a:extLst>
                  <a:ext uri="{FF2B5EF4-FFF2-40B4-BE49-F238E27FC236}">
                    <a16:creationId xmlns:a16="http://schemas.microsoft.com/office/drawing/2014/main" id="{37F49142-5396-DDA8-2EA7-7548B928C3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7008" y="3457867"/>
                <a:ext cx="972313" cy="1409622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21" name="Imagen 20" descr="Tabla&#10;&#10;El contenido generado por IA puede ser incorrecto.">
                <a:extLst>
                  <a:ext uri="{FF2B5EF4-FFF2-40B4-BE49-F238E27FC236}">
                    <a16:creationId xmlns:a16="http://schemas.microsoft.com/office/drawing/2014/main" id="{B9B68DB6-DC09-B458-7401-5E7DD48385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6627" y="3452658"/>
                <a:ext cx="977519" cy="1425213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19" name="Imagen 18" descr="Tabla&#10;&#10;El contenido generado por IA puede ser incorrecto.">
                <a:extLst>
                  <a:ext uri="{FF2B5EF4-FFF2-40B4-BE49-F238E27FC236}">
                    <a16:creationId xmlns:a16="http://schemas.microsoft.com/office/drawing/2014/main" id="{13AD2E5E-6AAD-1B89-8EB8-85A327A6C2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3954" y="3452658"/>
                <a:ext cx="992128" cy="141989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17" name="Imagen 16" descr="Texto&#10;&#10;El contenido generado por IA puede ser incorrecto.">
                <a:extLst>
                  <a:ext uri="{FF2B5EF4-FFF2-40B4-BE49-F238E27FC236}">
                    <a16:creationId xmlns:a16="http://schemas.microsoft.com/office/drawing/2014/main" id="{68C0F5AB-93E1-E01E-BCFA-FBF9E6A2F9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815" y="3431501"/>
                <a:ext cx="972313" cy="1446370"/>
              </a:xfrm>
              <a:prstGeom prst="rect">
                <a:avLst/>
              </a:prstGeom>
            </p:spPr>
          </p:pic>
        </p:grpSp>
        <p:grpSp>
          <p:nvGrpSpPr>
            <p:cNvPr id="59" name="Grupo 58">
              <a:extLst>
                <a:ext uri="{FF2B5EF4-FFF2-40B4-BE49-F238E27FC236}">
                  <a16:creationId xmlns:a16="http://schemas.microsoft.com/office/drawing/2014/main" id="{B6D2796D-4F65-AC3D-EA6F-D313504BB774}"/>
                </a:ext>
              </a:extLst>
            </p:cNvPr>
            <p:cNvGrpSpPr/>
            <p:nvPr/>
          </p:nvGrpSpPr>
          <p:grpSpPr>
            <a:xfrm>
              <a:off x="797877" y="2482128"/>
              <a:ext cx="1533007" cy="934446"/>
              <a:chOff x="810522" y="2482128"/>
              <a:chExt cx="1533007" cy="934446"/>
            </a:xfrm>
          </p:grpSpPr>
          <p:sp>
            <p:nvSpPr>
              <p:cNvPr id="49" name="Google Shape;101;p6">
                <a:extLst>
                  <a:ext uri="{FF2B5EF4-FFF2-40B4-BE49-F238E27FC236}">
                    <a16:creationId xmlns:a16="http://schemas.microsoft.com/office/drawing/2014/main" id="{C7D2F3A5-A566-0A75-60EB-1EBCD0FF9DA0}"/>
                  </a:ext>
                </a:extLst>
              </p:cNvPr>
              <p:cNvSpPr txBox="1"/>
              <p:nvPr/>
            </p:nvSpPr>
            <p:spPr>
              <a:xfrm>
                <a:off x="850332" y="2482128"/>
                <a:ext cx="1493197" cy="934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Facilities and equipment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Management of EOLFG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Management of </a:t>
                </a:r>
                <a:r>
                  <a:rPr lang="en-GB" sz="800" i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PFW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en-GB" sz="800" dirty="0">
                    <a:solidFill>
                      <a:srgbClr val="002060"/>
                    </a:solidFill>
                    <a:ea typeface="Calibri"/>
                    <a:cs typeface="Calibri"/>
                    <a:sym typeface="Calibri"/>
                  </a:rPr>
                  <a:t>Drawbacks (APFVU y </a:t>
                </a:r>
                <a:r>
                  <a:rPr lang="en-GB" sz="800" i="1" dirty="0">
                    <a:solidFill>
                      <a:srgbClr val="002060"/>
                    </a:solidFill>
                    <a:ea typeface="Calibri"/>
                    <a:cs typeface="Calibri"/>
                    <a:sym typeface="Calibri"/>
                  </a:rPr>
                  <a:t>PFW)</a:t>
                </a:r>
                <a:endParaRPr lang="en-GB" sz="800" i="1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Good practices 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Planning for the future</a:t>
                </a:r>
              </a:p>
            </p:txBody>
          </p:sp>
          <p:sp>
            <p:nvSpPr>
              <p:cNvPr id="52" name="Elipse 51">
                <a:extLst>
                  <a:ext uri="{FF2B5EF4-FFF2-40B4-BE49-F238E27FC236}">
                    <a16:creationId xmlns:a16="http://schemas.microsoft.com/office/drawing/2014/main" id="{A95EDD44-F5A3-5AB6-BA36-379092E20C82}"/>
                  </a:ext>
                </a:extLst>
              </p:cNvPr>
              <p:cNvSpPr/>
              <p:nvPr/>
            </p:nvSpPr>
            <p:spPr>
              <a:xfrm>
                <a:off x="810522" y="2571750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E84A40FB-42AD-C8A6-9F53-B4DC44BC2E6A}"/>
                  </a:ext>
                </a:extLst>
              </p:cNvPr>
              <p:cNvSpPr/>
              <p:nvPr/>
            </p:nvSpPr>
            <p:spPr>
              <a:xfrm>
                <a:off x="810522" y="2715754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4" name="Elipse 53">
                <a:extLst>
                  <a:ext uri="{FF2B5EF4-FFF2-40B4-BE49-F238E27FC236}">
                    <a16:creationId xmlns:a16="http://schemas.microsoft.com/office/drawing/2014/main" id="{3B04B2BA-134C-B23B-0329-9960B115150F}"/>
                  </a:ext>
                </a:extLst>
              </p:cNvPr>
              <p:cNvSpPr/>
              <p:nvPr/>
            </p:nvSpPr>
            <p:spPr>
              <a:xfrm>
                <a:off x="810522" y="2850525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5" name="Elipse 54">
                <a:extLst>
                  <a:ext uri="{FF2B5EF4-FFF2-40B4-BE49-F238E27FC236}">
                    <a16:creationId xmlns:a16="http://schemas.microsoft.com/office/drawing/2014/main" id="{3A2937BD-48AD-3853-6A3C-0343DC1B87D9}"/>
                  </a:ext>
                </a:extLst>
              </p:cNvPr>
              <p:cNvSpPr/>
              <p:nvPr/>
            </p:nvSpPr>
            <p:spPr>
              <a:xfrm>
                <a:off x="810522" y="2991532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6" name="Elipse 55">
                <a:extLst>
                  <a:ext uri="{FF2B5EF4-FFF2-40B4-BE49-F238E27FC236}">
                    <a16:creationId xmlns:a16="http://schemas.microsoft.com/office/drawing/2014/main" id="{E9D0D199-2F1B-9C41-298F-B13D3C0E5F15}"/>
                  </a:ext>
                </a:extLst>
              </p:cNvPr>
              <p:cNvSpPr/>
              <p:nvPr/>
            </p:nvSpPr>
            <p:spPr>
              <a:xfrm>
                <a:off x="810522" y="3125384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E2879FF2-C8D8-D25A-DF1D-6959AA7F3C22}"/>
                  </a:ext>
                </a:extLst>
              </p:cNvPr>
              <p:cNvSpPr/>
              <p:nvPr/>
            </p:nvSpPr>
            <p:spPr>
              <a:xfrm>
                <a:off x="810522" y="3263705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3072" name="Grupo 3071">
              <a:extLst>
                <a:ext uri="{FF2B5EF4-FFF2-40B4-BE49-F238E27FC236}">
                  <a16:creationId xmlns:a16="http://schemas.microsoft.com/office/drawing/2014/main" id="{28F2BAAB-8A0C-0B4D-1B31-E719E778B844}"/>
                </a:ext>
              </a:extLst>
            </p:cNvPr>
            <p:cNvGrpSpPr/>
            <p:nvPr/>
          </p:nvGrpSpPr>
          <p:grpSpPr>
            <a:xfrm>
              <a:off x="257738" y="1950042"/>
              <a:ext cx="474845" cy="443158"/>
              <a:chOff x="4499666" y="1312058"/>
              <a:chExt cx="474845" cy="443158"/>
            </a:xfrm>
          </p:grpSpPr>
          <p:sp>
            <p:nvSpPr>
              <p:cNvPr id="63" name="Elipse 62">
                <a:extLst>
                  <a:ext uri="{FF2B5EF4-FFF2-40B4-BE49-F238E27FC236}">
                    <a16:creationId xmlns:a16="http://schemas.microsoft.com/office/drawing/2014/main" id="{6577F4EE-AF76-67F7-12D4-E5DC1A88ADCC}"/>
                  </a:ext>
                </a:extLst>
              </p:cNvPr>
              <p:cNvSpPr/>
              <p:nvPr/>
            </p:nvSpPr>
            <p:spPr>
              <a:xfrm>
                <a:off x="4562475" y="1390715"/>
                <a:ext cx="343759" cy="3072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62" name="Google Shape;101;p6">
                <a:extLst>
                  <a:ext uri="{FF2B5EF4-FFF2-40B4-BE49-F238E27FC236}">
                    <a16:creationId xmlns:a16="http://schemas.microsoft.com/office/drawing/2014/main" id="{F19A5ACA-CBCB-6E8E-E3AB-C9BFD57ECBE7}"/>
                  </a:ext>
                </a:extLst>
              </p:cNvPr>
              <p:cNvSpPr txBox="1"/>
              <p:nvPr/>
            </p:nvSpPr>
            <p:spPr>
              <a:xfrm>
                <a:off x="4499666" y="1312058"/>
                <a:ext cx="474845" cy="443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2000" b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</a:t>
                </a:r>
              </a:p>
            </p:txBody>
          </p:sp>
        </p:grpSp>
      </p:grpSp>
      <p:grpSp>
        <p:nvGrpSpPr>
          <p:cNvPr id="3096" name="Grupo 3095">
            <a:extLst>
              <a:ext uri="{FF2B5EF4-FFF2-40B4-BE49-F238E27FC236}">
                <a16:creationId xmlns:a16="http://schemas.microsoft.com/office/drawing/2014/main" id="{DF4E8E50-36E3-310A-924F-1AFF7CECF524}"/>
              </a:ext>
            </a:extLst>
          </p:cNvPr>
          <p:cNvGrpSpPr/>
          <p:nvPr/>
        </p:nvGrpSpPr>
        <p:grpSpPr>
          <a:xfrm>
            <a:off x="3229594" y="1326979"/>
            <a:ext cx="2348477" cy="3050894"/>
            <a:chOff x="2862336" y="1941276"/>
            <a:chExt cx="2348477" cy="3050894"/>
          </a:xfrm>
        </p:grpSpPr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AC640A71-6E41-6F41-7BBB-C80AF109C793}"/>
                </a:ext>
              </a:extLst>
            </p:cNvPr>
            <p:cNvSpPr/>
            <p:nvPr/>
          </p:nvSpPr>
          <p:spPr>
            <a:xfrm>
              <a:off x="2862336" y="1941276"/>
              <a:ext cx="2348477" cy="305089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EE06B2A7-4426-EBCF-0E5B-1A13814C06F5}"/>
                </a:ext>
              </a:extLst>
            </p:cNvPr>
            <p:cNvGrpSpPr/>
            <p:nvPr/>
          </p:nvGrpSpPr>
          <p:grpSpPr>
            <a:xfrm>
              <a:off x="3430112" y="2026361"/>
              <a:ext cx="1539610" cy="455767"/>
              <a:chOff x="3266768" y="1994914"/>
              <a:chExt cx="1539610" cy="455767"/>
            </a:xfrm>
          </p:grpSpPr>
          <p:sp>
            <p:nvSpPr>
              <p:cNvPr id="32" name="Rectángulo: una sola esquina cortada 31">
                <a:extLst>
                  <a:ext uri="{FF2B5EF4-FFF2-40B4-BE49-F238E27FC236}">
                    <a16:creationId xmlns:a16="http://schemas.microsoft.com/office/drawing/2014/main" id="{B02CA7B8-9FC2-B627-8593-A8A3AE726974}"/>
                  </a:ext>
                </a:extLst>
              </p:cNvPr>
              <p:cNvSpPr/>
              <p:nvPr/>
            </p:nvSpPr>
            <p:spPr>
              <a:xfrm rot="5400000">
                <a:off x="3808689" y="1452993"/>
                <a:ext cx="455767" cy="1539610"/>
              </a:xfrm>
              <a:prstGeom prst="snip1Rect">
                <a:avLst>
                  <a:gd name="adj" fmla="val 19671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7" name="Google Shape;101;p6">
                <a:extLst>
                  <a:ext uri="{FF2B5EF4-FFF2-40B4-BE49-F238E27FC236}">
                    <a16:creationId xmlns:a16="http://schemas.microsoft.com/office/drawing/2014/main" id="{6B56A488-0D51-9D45-98DC-52C22315CC44}"/>
                  </a:ext>
                </a:extLst>
              </p:cNvPr>
              <p:cNvSpPr txBox="1"/>
              <p:nvPr/>
            </p:nvSpPr>
            <p:spPr>
              <a:xfrm>
                <a:off x="3266769" y="2018786"/>
                <a:ext cx="1539609" cy="4080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Informative factsheets </a:t>
                </a:r>
                <a:endParaRPr lang="en-GB" sz="9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from ports </a:t>
                </a:r>
              </a:p>
            </p:txBody>
          </p:sp>
        </p:grpSp>
        <p:grpSp>
          <p:nvGrpSpPr>
            <p:cNvPr id="60" name="Grupo 59">
              <a:extLst>
                <a:ext uri="{FF2B5EF4-FFF2-40B4-BE49-F238E27FC236}">
                  <a16:creationId xmlns:a16="http://schemas.microsoft.com/office/drawing/2014/main" id="{2B60B508-F222-333E-3155-1DEF1431A398}"/>
                </a:ext>
              </a:extLst>
            </p:cNvPr>
            <p:cNvGrpSpPr/>
            <p:nvPr/>
          </p:nvGrpSpPr>
          <p:grpSpPr>
            <a:xfrm>
              <a:off x="2916467" y="2611225"/>
              <a:ext cx="2240209" cy="2237937"/>
              <a:chOff x="2947208" y="2590823"/>
              <a:chExt cx="2240209" cy="2237937"/>
            </a:xfrm>
          </p:grpSpPr>
          <p:pic>
            <p:nvPicPr>
              <p:cNvPr id="34" name="Google Shape;231;p11" descr="Une image contenant texte, capture d’écran&#10;&#10;Le contenu généré par l’IA peut être incorrect.">
                <a:extLst>
                  <a:ext uri="{FF2B5EF4-FFF2-40B4-BE49-F238E27FC236}">
                    <a16:creationId xmlns:a16="http://schemas.microsoft.com/office/drawing/2014/main" id="{5EA235A4-1EAE-898A-127C-447505FEC272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947208" y="2590823"/>
                <a:ext cx="984584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Google Shape;232;p11" descr="Une image contenant texte, capture d’écran&#10;&#10;Le contenu généré par l’IA peut être incorrect.">
                <a:extLst>
                  <a:ext uri="{FF2B5EF4-FFF2-40B4-BE49-F238E27FC236}">
                    <a16:creationId xmlns:a16="http://schemas.microsoft.com/office/drawing/2014/main" id="{F844D0E2-6052-0134-54CD-980539F48EFD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4007294" y="2590823"/>
                <a:ext cx="997958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254;g361669779ea_0_44">
                <a:extLst>
                  <a:ext uri="{FF2B5EF4-FFF2-40B4-BE49-F238E27FC236}">
                    <a16:creationId xmlns:a16="http://schemas.microsoft.com/office/drawing/2014/main" id="{9677ED5C-5DF5-F4EE-BE4D-2A36345BF110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3142746" y="3334016"/>
                <a:ext cx="984584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" name="Google Shape;255;g361669779ea_0_44">
                <a:extLst>
                  <a:ext uri="{FF2B5EF4-FFF2-40B4-BE49-F238E27FC236}">
                    <a16:creationId xmlns:a16="http://schemas.microsoft.com/office/drawing/2014/main" id="{B57F4412-6643-92A7-894C-ED5B0EE3064D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202832" y="3342374"/>
                <a:ext cx="984585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73" name="Grupo 3072">
              <a:extLst>
                <a:ext uri="{FF2B5EF4-FFF2-40B4-BE49-F238E27FC236}">
                  <a16:creationId xmlns:a16="http://schemas.microsoft.com/office/drawing/2014/main" id="{B69551DE-31B8-22FB-C6C7-13161C3EAA6B}"/>
                </a:ext>
              </a:extLst>
            </p:cNvPr>
            <p:cNvGrpSpPr/>
            <p:nvPr/>
          </p:nvGrpSpPr>
          <p:grpSpPr>
            <a:xfrm>
              <a:off x="2874582" y="1956828"/>
              <a:ext cx="474845" cy="443158"/>
              <a:chOff x="4499666" y="1312058"/>
              <a:chExt cx="474845" cy="443158"/>
            </a:xfrm>
          </p:grpSpPr>
          <p:sp>
            <p:nvSpPr>
              <p:cNvPr id="3074" name="Elipse 3073">
                <a:extLst>
                  <a:ext uri="{FF2B5EF4-FFF2-40B4-BE49-F238E27FC236}">
                    <a16:creationId xmlns:a16="http://schemas.microsoft.com/office/drawing/2014/main" id="{1AF2B4CB-1EC1-F16C-B0FC-3E2AD098D500}"/>
                  </a:ext>
                </a:extLst>
              </p:cNvPr>
              <p:cNvSpPr/>
              <p:nvPr/>
            </p:nvSpPr>
            <p:spPr>
              <a:xfrm>
                <a:off x="4562475" y="1390715"/>
                <a:ext cx="343759" cy="3072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3075" name="Google Shape;101;p6">
                <a:extLst>
                  <a:ext uri="{FF2B5EF4-FFF2-40B4-BE49-F238E27FC236}">
                    <a16:creationId xmlns:a16="http://schemas.microsoft.com/office/drawing/2014/main" id="{60147558-F242-40C2-7077-1F31C9BB805C}"/>
                  </a:ext>
                </a:extLst>
              </p:cNvPr>
              <p:cNvSpPr txBox="1"/>
              <p:nvPr/>
            </p:nvSpPr>
            <p:spPr>
              <a:xfrm>
                <a:off x="4499666" y="1312058"/>
                <a:ext cx="474845" cy="443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2000" b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</a:t>
                </a:r>
              </a:p>
            </p:txBody>
          </p:sp>
        </p:grp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0361B317-ACB1-100A-28CD-BFCF9DE1A236}"/>
              </a:ext>
            </a:extLst>
          </p:cNvPr>
          <p:cNvGrpSpPr/>
          <p:nvPr/>
        </p:nvGrpSpPr>
        <p:grpSpPr>
          <a:xfrm>
            <a:off x="5653573" y="1326979"/>
            <a:ext cx="2348477" cy="3050894"/>
            <a:chOff x="5127295" y="1820789"/>
            <a:chExt cx="2348477" cy="3050894"/>
          </a:xfrm>
        </p:grpSpPr>
        <p:grpSp>
          <p:nvGrpSpPr>
            <p:cNvPr id="3097" name="Grupo 3096">
              <a:extLst>
                <a:ext uri="{FF2B5EF4-FFF2-40B4-BE49-F238E27FC236}">
                  <a16:creationId xmlns:a16="http://schemas.microsoft.com/office/drawing/2014/main" id="{0FEAD18C-30D5-E685-FD8B-5F01C5D3C6FC}"/>
                </a:ext>
              </a:extLst>
            </p:cNvPr>
            <p:cNvGrpSpPr/>
            <p:nvPr/>
          </p:nvGrpSpPr>
          <p:grpSpPr>
            <a:xfrm>
              <a:off x="5127295" y="1820789"/>
              <a:ext cx="2348477" cy="3050894"/>
              <a:chOff x="5537497" y="1935385"/>
              <a:chExt cx="2348477" cy="3050894"/>
            </a:xfrm>
          </p:grpSpPr>
          <p:sp>
            <p:nvSpPr>
              <p:cNvPr id="3076" name="Rectángulo 3075">
                <a:extLst>
                  <a:ext uri="{FF2B5EF4-FFF2-40B4-BE49-F238E27FC236}">
                    <a16:creationId xmlns:a16="http://schemas.microsoft.com/office/drawing/2014/main" id="{BEFE8643-3E65-DE29-2145-96295DC5AE2E}"/>
                  </a:ext>
                </a:extLst>
              </p:cNvPr>
              <p:cNvSpPr/>
              <p:nvPr/>
            </p:nvSpPr>
            <p:spPr>
              <a:xfrm>
                <a:off x="5537497" y="1935385"/>
                <a:ext cx="2348477" cy="305089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rgbClr val="00206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grpSp>
            <p:nvGrpSpPr>
              <p:cNvPr id="3077" name="Grupo 3076">
                <a:extLst>
                  <a:ext uri="{FF2B5EF4-FFF2-40B4-BE49-F238E27FC236}">
                    <a16:creationId xmlns:a16="http://schemas.microsoft.com/office/drawing/2014/main" id="{4B3E9B70-381D-F409-59AD-8B85BF7F1D79}"/>
                  </a:ext>
                </a:extLst>
              </p:cNvPr>
              <p:cNvGrpSpPr/>
              <p:nvPr/>
            </p:nvGrpSpPr>
            <p:grpSpPr>
              <a:xfrm>
                <a:off x="6105273" y="2020470"/>
                <a:ext cx="1548669" cy="455767"/>
                <a:chOff x="3266768" y="1994914"/>
                <a:chExt cx="1548669" cy="455767"/>
              </a:xfrm>
            </p:grpSpPr>
            <p:sp>
              <p:nvSpPr>
                <p:cNvPr id="3078" name="Rectángulo: una sola esquina cortada 3077">
                  <a:extLst>
                    <a:ext uri="{FF2B5EF4-FFF2-40B4-BE49-F238E27FC236}">
                      <a16:creationId xmlns:a16="http://schemas.microsoft.com/office/drawing/2014/main" id="{5C888268-F926-2261-015A-9175321829FE}"/>
                    </a:ext>
                  </a:extLst>
                </p:cNvPr>
                <p:cNvSpPr/>
                <p:nvPr/>
              </p:nvSpPr>
              <p:spPr>
                <a:xfrm rot="5400000">
                  <a:off x="3808689" y="1452993"/>
                  <a:ext cx="455767" cy="1539610"/>
                </a:xfrm>
                <a:prstGeom prst="snip1Rect">
                  <a:avLst>
                    <a:gd name="adj" fmla="val 19671"/>
                  </a:avLst>
                </a:prstGeom>
                <a:solidFill>
                  <a:schemeClr val="bg1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079" name="Google Shape;101;p6">
                  <a:extLst>
                    <a:ext uri="{FF2B5EF4-FFF2-40B4-BE49-F238E27FC236}">
                      <a16:creationId xmlns:a16="http://schemas.microsoft.com/office/drawing/2014/main" id="{A2EC4D2B-84ED-1AAE-C42C-9710660D5A69}"/>
                    </a:ext>
                  </a:extLst>
                </p:cNvPr>
                <p:cNvSpPr txBox="1"/>
                <p:nvPr/>
              </p:nvSpPr>
              <p:spPr>
                <a:xfrm>
                  <a:off x="3275828" y="2020532"/>
                  <a:ext cx="1539609" cy="4080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lvl="0" algn="ctr">
                    <a:lnSpc>
                      <a:spcPct val="114000"/>
                    </a:lnSpc>
                  </a:pPr>
                  <a:r>
                    <a:rPr lang="en-GB" sz="90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Factsheets</a:t>
                  </a:r>
                </a:p>
                <a:p>
                  <a:pPr lvl="0" algn="ctr">
                    <a:lnSpc>
                      <a:spcPct val="114000"/>
                    </a:lnSpc>
                  </a:pPr>
                  <a:r>
                    <a:rPr lang="en-GB" sz="90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Inspiring initiatives</a:t>
                  </a:r>
                  <a:endPara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80" name="Grupo 3079">
                <a:extLst>
                  <a:ext uri="{FF2B5EF4-FFF2-40B4-BE49-F238E27FC236}">
                    <a16:creationId xmlns:a16="http://schemas.microsoft.com/office/drawing/2014/main" id="{F88167AF-2492-41DE-0546-AFF66FABC547}"/>
                  </a:ext>
                </a:extLst>
              </p:cNvPr>
              <p:cNvGrpSpPr/>
              <p:nvPr/>
            </p:nvGrpSpPr>
            <p:grpSpPr>
              <a:xfrm>
                <a:off x="5549743" y="1950937"/>
                <a:ext cx="474845" cy="443158"/>
                <a:chOff x="4499666" y="1312058"/>
                <a:chExt cx="474845" cy="443158"/>
              </a:xfrm>
            </p:grpSpPr>
            <p:sp>
              <p:nvSpPr>
                <p:cNvPr id="3081" name="Elipse 3080">
                  <a:extLst>
                    <a:ext uri="{FF2B5EF4-FFF2-40B4-BE49-F238E27FC236}">
                      <a16:creationId xmlns:a16="http://schemas.microsoft.com/office/drawing/2014/main" id="{760A6820-C900-A7A3-C824-982A77E542E7}"/>
                    </a:ext>
                  </a:extLst>
                </p:cNvPr>
                <p:cNvSpPr/>
                <p:nvPr/>
              </p:nvSpPr>
              <p:spPr>
                <a:xfrm>
                  <a:off x="4562475" y="1390715"/>
                  <a:ext cx="343759" cy="30725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082" name="Google Shape;101;p6">
                  <a:extLst>
                    <a:ext uri="{FF2B5EF4-FFF2-40B4-BE49-F238E27FC236}">
                      <a16:creationId xmlns:a16="http://schemas.microsoft.com/office/drawing/2014/main" id="{0FC89640-32FF-3AC6-FF92-1E0AF3F30C3A}"/>
                    </a:ext>
                  </a:extLst>
                </p:cNvPr>
                <p:cNvSpPr txBox="1"/>
                <p:nvPr/>
              </p:nvSpPr>
              <p:spPr>
                <a:xfrm>
                  <a:off x="4499666" y="1312058"/>
                  <a:ext cx="474845" cy="443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lvl="0" algn="ctr">
                    <a:lnSpc>
                      <a:spcPct val="114000"/>
                    </a:lnSpc>
                  </a:pPr>
                  <a:r>
                    <a:rPr lang="en-GB" sz="2000" b="1" noProof="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3</a:t>
                  </a:r>
                </a:p>
              </p:txBody>
            </p:sp>
          </p:grpSp>
        </p:grp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C9C742FE-6E13-B4DA-C967-032811286F64}"/>
                </a:ext>
              </a:extLst>
            </p:cNvPr>
            <p:cNvGrpSpPr/>
            <p:nvPr/>
          </p:nvGrpSpPr>
          <p:grpSpPr>
            <a:xfrm>
              <a:off x="5203434" y="2488166"/>
              <a:ext cx="2182267" cy="2213995"/>
              <a:chOff x="5203434" y="2488166"/>
              <a:chExt cx="2182267" cy="2213995"/>
            </a:xfrm>
          </p:grpSpPr>
          <p:pic>
            <p:nvPicPr>
              <p:cNvPr id="2" name="Imagen 1">
                <a:extLst>
                  <a:ext uri="{FF2B5EF4-FFF2-40B4-BE49-F238E27FC236}">
                    <a16:creationId xmlns:a16="http://schemas.microsoft.com/office/drawing/2014/main" id="{CE5ECB79-F7FF-CA4A-4163-E1EE0A5EC3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03434" y="2488166"/>
                <a:ext cx="983276" cy="1488958"/>
              </a:xfrm>
              <a:prstGeom prst="rect">
                <a:avLst/>
              </a:prstGeom>
            </p:spPr>
          </p:pic>
          <p:pic>
            <p:nvPicPr>
              <p:cNvPr id="3" name="Google Shape;243;p12" descr="Une image contenant texte, capture d’écran, Site web, Page web&#10;&#10;Le contenu généré par l’IA peut être incorrect.">
                <a:extLst>
                  <a:ext uri="{FF2B5EF4-FFF2-40B4-BE49-F238E27FC236}">
                    <a16:creationId xmlns:a16="http://schemas.microsoft.com/office/drawing/2014/main" id="{A40A807E-FB3C-7DC1-ABBB-B6440469E741}"/>
                  </a:ext>
                </a:extLst>
              </p:cNvPr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6257826" y="2496524"/>
                <a:ext cx="1019592" cy="14889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" name="Google Shape;282;g361669779ea_0_69">
                <a:extLst>
                  <a:ext uri="{FF2B5EF4-FFF2-40B4-BE49-F238E27FC236}">
                    <a16:creationId xmlns:a16="http://schemas.microsoft.com/office/drawing/2014/main" id="{EAADE8B4-D39B-F06D-56A5-12499E0D7321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5334649" y="3192250"/>
                <a:ext cx="983277" cy="14889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" name="Google Shape;283;g361669779ea_0_69">
                <a:extLst>
                  <a:ext uri="{FF2B5EF4-FFF2-40B4-BE49-F238E27FC236}">
                    <a16:creationId xmlns:a16="http://schemas.microsoft.com/office/drawing/2014/main" id="{5D6D0656-8BBA-9260-89EE-D1D9FC9B22B7}"/>
                  </a:ext>
                </a:extLst>
              </p:cNvPr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6406086" y="3204845"/>
                <a:ext cx="979615" cy="14973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099" name="Grupo 3098">
            <a:extLst>
              <a:ext uri="{FF2B5EF4-FFF2-40B4-BE49-F238E27FC236}">
                <a16:creationId xmlns:a16="http://schemas.microsoft.com/office/drawing/2014/main" id="{80AA6CC6-CAC7-E5D6-C63E-7CA87E718596}"/>
              </a:ext>
            </a:extLst>
          </p:cNvPr>
          <p:cNvGrpSpPr/>
          <p:nvPr/>
        </p:nvGrpSpPr>
        <p:grpSpPr>
          <a:xfrm>
            <a:off x="470774" y="143165"/>
            <a:ext cx="7953361" cy="561343"/>
            <a:chOff x="595319" y="151329"/>
            <a:chExt cx="7953361" cy="960401"/>
          </a:xfrm>
        </p:grpSpPr>
        <p:sp>
          <p:nvSpPr>
            <p:cNvPr id="3100" name="CuadroTexto 3099">
              <a:extLst>
                <a:ext uri="{FF2B5EF4-FFF2-40B4-BE49-F238E27FC236}">
                  <a16:creationId xmlns:a16="http://schemas.microsoft.com/office/drawing/2014/main" id="{C108E704-223A-6F00-2905-56EE60B39A7D}"/>
                </a:ext>
              </a:extLst>
            </p:cNvPr>
            <p:cNvSpPr txBox="1"/>
            <p:nvPr/>
          </p:nvSpPr>
          <p:spPr>
            <a:xfrm>
              <a:off x="595319" y="151329"/>
              <a:ext cx="7953361" cy="960401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3101" name="CuadroTexto 3100">
              <a:extLst>
                <a:ext uri="{FF2B5EF4-FFF2-40B4-BE49-F238E27FC236}">
                  <a16:creationId xmlns:a16="http://schemas.microsoft.com/office/drawing/2014/main" id="{44AD2552-09EF-AC88-2966-FB5449E5554B}"/>
                </a:ext>
              </a:extLst>
            </p:cNvPr>
            <p:cNvSpPr txBox="1"/>
            <p:nvPr/>
          </p:nvSpPr>
          <p:spPr>
            <a:xfrm>
              <a:off x="701999" y="227328"/>
              <a:ext cx="7728515" cy="466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algn="ctr"/>
              <a:r>
                <a:rPr lang="en-GB" sz="1800" noProof="0" dirty="0">
                  <a:solidFill>
                    <a:schemeClr val="bg1"/>
                  </a:solidFill>
                  <a:sym typeface="Quattrocento Sans"/>
                </a:rPr>
                <a:t>Analysis of current plastic waste management practices in ports</a:t>
              </a:r>
              <a:endParaRPr lang="en-GB" sz="1800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870728FD-6EAB-667D-85D5-E42FFD884CF8}"/>
              </a:ext>
            </a:extLst>
          </p:cNvPr>
          <p:cNvGrpSpPr/>
          <p:nvPr/>
        </p:nvGrpSpPr>
        <p:grpSpPr>
          <a:xfrm>
            <a:off x="4447455" y="779333"/>
            <a:ext cx="2851709" cy="356041"/>
            <a:chOff x="3959398" y="1281954"/>
            <a:chExt cx="2851709" cy="356041"/>
          </a:xfrm>
        </p:grpSpPr>
        <p:pic>
          <p:nvPicPr>
            <p:cNvPr id="3102" name="Imagen 3101" descr="BANDERA de FRANCIA 90x60cm - BANDERA FRANCESA 60 x 90 cm poliéster ligero -  AZ FLAG : Amazon.es: Deportes y aire libre">
              <a:extLst>
                <a:ext uri="{FF2B5EF4-FFF2-40B4-BE49-F238E27FC236}">
                  <a16:creationId xmlns:a16="http://schemas.microsoft.com/office/drawing/2014/main" id="{5F343AE7-FC62-8F49-CDFE-36BFC29CA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0" t="20548" r="5438" b="20330"/>
            <a:stretch/>
          </p:blipFill>
          <p:spPr bwMode="auto">
            <a:xfrm>
              <a:off x="4718109" y="1285830"/>
              <a:ext cx="523908" cy="34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3" name="Imagen 3102" descr="Bandera de Irlanda - Wikipedia, la enciclopedia libre">
              <a:extLst>
                <a:ext uri="{FF2B5EF4-FFF2-40B4-BE49-F238E27FC236}">
                  <a16:creationId xmlns:a16="http://schemas.microsoft.com/office/drawing/2014/main" id="{504E2233-4232-92DF-B771-39240240D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654" y="1296346"/>
              <a:ext cx="523908" cy="3261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4" name="Imagen 3103">
              <a:extLst>
                <a:ext uri="{FF2B5EF4-FFF2-40B4-BE49-F238E27FC236}">
                  <a16:creationId xmlns:a16="http://schemas.microsoft.com/office/drawing/2014/main" id="{4B8FD185-272E-B545-E326-55739B919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287199" y="1281954"/>
              <a:ext cx="523908" cy="350852"/>
            </a:xfrm>
            <a:prstGeom prst="rect">
              <a:avLst/>
            </a:prstGeom>
          </p:spPr>
        </p:pic>
        <p:pic>
          <p:nvPicPr>
            <p:cNvPr id="3105" name="Imagen 3104" descr="Bandera de España - Wikipedia, la enciclopedia libre">
              <a:extLst>
                <a:ext uri="{FF2B5EF4-FFF2-40B4-BE49-F238E27FC236}">
                  <a16:creationId xmlns:a16="http://schemas.microsoft.com/office/drawing/2014/main" id="{DE029C49-B73E-1846-5817-019B5D94B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9398" y="1300446"/>
              <a:ext cx="523908" cy="3375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Picture 6" descr="31.100+ Tick Verde Fotografías de stock, fotos e imágenes ...">
            <a:extLst>
              <a:ext uri="{FF2B5EF4-FFF2-40B4-BE49-F238E27FC236}">
                <a16:creationId xmlns:a16="http://schemas.microsoft.com/office/drawing/2014/main" id="{CEE3A4C3-D427-85AB-1F88-3917C9C11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00" y="219075"/>
            <a:ext cx="348840" cy="3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211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5C56A4C9-712A-5E1C-09F7-EEF096767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01;p6">
            <a:extLst>
              <a:ext uri="{FF2B5EF4-FFF2-40B4-BE49-F238E27FC236}">
                <a16:creationId xmlns:a16="http://schemas.microsoft.com/office/drawing/2014/main" id="{6E9FC21D-B690-0395-87F6-06C9B03ACB35}"/>
              </a:ext>
            </a:extLst>
          </p:cNvPr>
          <p:cNvSpPr txBox="1"/>
          <p:nvPr/>
        </p:nvSpPr>
        <p:spPr>
          <a:xfrm>
            <a:off x="682048" y="745290"/>
            <a:ext cx="3397386" cy="408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14000"/>
              </a:lnSpc>
            </a:pPr>
            <a:r>
              <a:rPr lang="en-GB" b="1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Consultation process with ports</a:t>
            </a:r>
          </a:p>
        </p:txBody>
      </p:sp>
      <p:grpSp>
        <p:nvGrpSpPr>
          <p:cNvPr id="3095" name="Grupo 3094">
            <a:extLst>
              <a:ext uri="{FF2B5EF4-FFF2-40B4-BE49-F238E27FC236}">
                <a16:creationId xmlns:a16="http://schemas.microsoft.com/office/drawing/2014/main" id="{FF7F9563-2E2A-A543-D51F-E573B6C49C58}"/>
              </a:ext>
            </a:extLst>
          </p:cNvPr>
          <p:cNvGrpSpPr/>
          <p:nvPr/>
        </p:nvGrpSpPr>
        <p:grpSpPr>
          <a:xfrm>
            <a:off x="773306" y="1326979"/>
            <a:ext cx="2348477" cy="3050894"/>
            <a:chOff x="256058" y="1941276"/>
            <a:chExt cx="2348477" cy="305089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DC75E9D4-F213-CC0E-E16B-A4468FB57F2B}"/>
                </a:ext>
              </a:extLst>
            </p:cNvPr>
            <p:cNvSpPr/>
            <p:nvPr/>
          </p:nvSpPr>
          <p:spPr>
            <a:xfrm>
              <a:off x="256058" y="1941276"/>
              <a:ext cx="2348477" cy="305089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C1DEE708-B5CE-B4EB-4718-9FF64F8C5ED1}"/>
                </a:ext>
              </a:extLst>
            </p:cNvPr>
            <p:cNvGrpSpPr/>
            <p:nvPr/>
          </p:nvGrpSpPr>
          <p:grpSpPr>
            <a:xfrm>
              <a:off x="787212" y="2033013"/>
              <a:ext cx="1377197" cy="455767"/>
              <a:chOff x="784224" y="1906901"/>
              <a:chExt cx="1377197" cy="455767"/>
            </a:xfrm>
          </p:grpSpPr>
          <p:sp>
            <p:nvSpPr>
              <p:cNvPr id="27" name="Rectángulo: una sola esquina cortada 26">
                <a:extLst>
                  <a:ext uri="{FF2B5EF4-FFF2-40B4-BE49-F238E27FC236}">
                    <a16:creationId xmlns:a16="http://schemas.microsoft.com/office/drawing/2014/main" id="{AB2AE1BD-B705-B704-1E15-BE9EDAE8E561}"/>
                  </a:ext>
                </a:extLst>
              </p:cNvPr>
              <p:cNvSpPr/>
              <p:nvPr/>
            </p:nvSpPr>
            <p:spPr>
              <a:xfrm rot="5400000">
                <a:off x="1242700" y="1448425"/>
                <a:ext cx="455767" cy="1372719"/>
              </a:xfrm>
              <a:prstGeom prst="snip1Rect">
                <a:avLst>
                  <a:gd name="adj" fmla="val 19671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6" name="Google Shape;101;p6">
                <a:extLst>
                  <a:ext uri="{FF2B5EF4-FFF2-40B4-BE49-F238E27FC236}">
                    <a16:creationId xmlns:a16="http://schemas.microsoft.com/office/drawing/2014/main" id="{4A3F8F24-D05A-CF6B-18EB-98A1C7A2B92D}"/>
                  </a:ext>
                </a:extLst>
              </p:cNvPr>
              <p:cNvSpPr txBox="1"/>
              <p:nvPr/>
            </p:nvSpPr>
            <p:spPr>
              <a:xfrm>
                <a:off x="788702" y="1933491"/>
                <a:ext cx="1372719" cy="4080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Port surveys</a:t>
                </a:r>
              </a:p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(questionnaire)</a:t>
                </a: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0B9D41F6-9E89-C918-7061-624510F945CD}"/>
                </a:ext>
              </a:extLst>
            </p:cNvPr>
            <p:cNvGrpSpPr/>
            <p:nvPr/>
          </p:nvGrpSpPr>
          <p:grpSpPr>
            <a:xfrm>
              <a:off x="472428" y="3434466"/>
              <a:ext cx="1897506" cy="1446370"/>
              <a:chOff x="441815" y="3431501"/>
              <a:chExt cx="1897506" cy="1446370"/>
            </a:xfrm>
          </p:grpSpPr>
          <p:pic>
            <p:nvPicPr>
              <p:cNvPr id="24" name="Imagen 23" descr="Texto, Carta&#10;&#10;El contenido generado por IA puede ser incorrecto.">
                <a:extLst>
                  <a:ext uri="{FF2B5EF4-FFF2-40B4-BE49-F238E27FC236}">
                    <a16:creationId xmlns:a16="http://schemas.microsoft.com/office/drawing/2014/main" id="{016A6319-409F-E16F-AA6F-65AA203F46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7008" y="3457867"/>
                <a:ext cx="972313" cy="1409622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21" name="Imagen 20" descr="Tabla&#10;&#10;El contenido generado por IA puede ser incorrecto.">
                <a:extLst>
                  <a:ext uri="{FF2B5EF4-FFF2-40B4-BE49-F238E27FC236}">
                    <a16:creationId xmlns:a16="http://schemas.microsoft.com/office/drawing/2014/main" id="{CE859FB8-1EDF-65F3-76EC-502C3EA9A5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6627" y="3452658"/>
                <a:ext cx="977519" cy="1425213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19" name="Imagen 18" descr="Tabla&#10;&#10;El contenido generado por IA puede ser incorrecto.">
                <a:extLst>
                  <a:ext uri="{FF2B5EF4-FFF2-40B4-BE49-F238E27FC236}">
                    <a16:creationId xmlns:a16="http://schemas.microsoft.com/office/drawing/2014/main" id="{6EA0A8C2-3470-6E67-5297-A3698D4758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3954" y="3452658"/>
                <a:ext cx="992128" cy="141989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17" name="Imagen 16" descr="Texto&#10;&#10;El contenido generado por IA puede ser incorrecto.">
                <a:extLst>
                  <a:ext uri="{FF2B5EF4-FFF2-40B4-BE49-F238E27FC236}">
                    <a16:creationId xmlns:a16="http://schemas.microsoft.com/office/drawing/2014/main" id="{3EFBCACC-4AE8-4115-CD14-8AD497F60A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815" y="3431501"/>
                <a:ext cx="972313" cy="1446370"/>
              </a:xfrm>
              <a:prstGeom prst="rect">
                <a:avLst/>
              </a:prstGeom>
            </p:spPr>
          </p:pic>
        </p:grpSp>
        <p:grpSp>
          <p:nvGrpSpPr>
            <p:cNvPr id="59" name="Grupo 58">
              <a:extLst>
                <a:ext uri="{FF2B5EF4-FFF2-40B4-BE49-F238E27FC236}">
                  <a16:creationId xmlns:a16="http://schemas.microsoft.com/office/drawing/2014/main" id="{682B79E6-DBE0-FBC4-CE00-BFF278B3D631}"/>
                </a:ext>
              </a:extLst>
            </p:cNvPr>
            <p:cNvGrpSpPr/>
            <p:nvPr/>
          </p:nvGrpSpPr>
          <p:grpSpPr>
            <a:xfrm>
              <a:off x="797877" y="2482128"/>
              <a:ext cx="1533007" cy="934446"/>
              <a:chOff x="810522" y="2482128"/>
              <a:chExt cx="1533007" cy="934446"/>
            </a:xfrm>
          </p:grpSpPr>
          <p:sp>
            <p:nvSpPr>
              <p:cNvPr id="49" name="Google Shape;101;p6">
                <a:extLst>
                  <a:ext uri="{FF2B5EF4-FFF2-40B4-BE49-F238E27FC236}">
                    <a16:creationId xmlns:a16="http://schemas.microsoft.com/office/drawing/2014/main" id="{C9930CC6-15DD-AF6A-483B-3A598111268F}"/>
                  </a:ext>
                </a:extLst>
              </p:cNvPr>
              <p:cNvSpPr txBox="1"/>
              <p:nvPr/>
            </p:nvSpPr>
            <p:spPr>
              <a:xfrm>
                <a:off x="850332" y="2482128"/>
                <a:ext cx="1493197" cy="934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Facilities and equipment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Management of EOLFG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Management of </a:t>
                </a:r>
                <a:r>
                  <a:rPr lang="en-GB" sz="800" i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PFW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en-GB" sz="800" dirty="0">
                    <a:solidFill>
                      <a:srgbClr val="002060"/>
                    </a:solidFill>
                    <a:ea typeface="Calibri"/>
                    <a:cs typeface="Calibri"/>
                    <a:sym typeface="Calibri"/>
                  </a:rPr>
                  <a:t>Drawbacks (APFVU y </a:t>
                </a:r>
                <a:r>
                  <a:rPr lang="en-GB" sz="800" i="1" dirty="0">
                    <a:solidFill>
                      <a:srgbClr val="002060"/>
                    </a:solidFill>
                    <a:ea typeface="Calibri"/>
                    <a:cs typeface="Calibri"/>
                    <a:sym typeface="Calibri"/>
                  </a:rPr>
                  <a:t>PFW)</a:t>
                </a:r>
                <a:endParaRPr lang="en-GB" sz="800" i="1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Good practices 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Planning for the future</a:t>
                </a:r>
              </a:p>
            </p:txBody>
          </p:sp>
          <p:sp>
            <p:nvSpPr>
              <p:cNvPr id="52" name="Elipse 51">
                <a:extLst>
                  <a:ext uri="{FF2B5EF4-FFF2-40B4-BE49-F238E27FC236}">
                    <a16:creationId xmlns:a16="http://schemas.microsoft.com/office/drawing/2014/main" id="{2A32A5F0-C668-6689-2FC9-67EF32E88A25}"/>
                  </a:ext>
                </a:extLst>
              </p:cNvPr>
              <p:cNvSpPr/>
              <p:nvPr/>
            </p:nvSpPr>
            <p:spPr>
              <a:xfrm>
                <a:off x="810522" y="2571750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2E28ACC6-7422-E5B4-183D-4B195F23582B}"/>
                  </a:ext>
                </a:extLst>
              </p:cNvPr>
              <p:cNvSpPr/>
              <p:nvPr/>
            </p:nvSpPr>
            <p:spPr>
              <a:xfrm>
                <a:off x="810522" y="2715754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4" name="Elipse 53">
                <a:extLst>
                  <a:ext uri="{FF2B5EF4-FFF2-40B4-BE49-F238E27FC236}">
                    <a16:creationId xmlns:a16="http://schemas.microsoft.com/office/drawing/2014/main" id="{1E2C3AE5-961F-A51A-C3D0-88F84B31B231}"/>
                  </a:ext>
                </a:extLst>
              </p:cNvPr>
              <p:cNvSpPr/>
              <p:nvPr/>
            </p:nvSpPr>
            <p:spPr>
              <a:xfrm>
                <a:off x="810522" y="2850525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5" name="Elipse 54">
                <a:extLst>
                  <a:ext uri="{FF2B5EF4-FFF2-40B4-BE49-F238E27FC236}">
                    <a16:creationId xmlns:a16="http://schemas.microsoft.com/office/drawing/2014/main" id="{D9E94DEB-BD82-9481-2FFA-190FFF4B2E50}"/>
                  </a:ext>
                </a:extLst>
              </p:cNvPr>
              <p:cNvSpPr/>
              <p:nvPr/>
            </p:nvSpPr>
            <p:spPr>
              <a:xfrm>
                <a:off x="810522" y="2991532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6" name="Elipse 55">
                <a:extLst>
                  <a:ext uri="{FF2B5EF4-FFF2-40B4-BE49-F238E27FC236}">
                    <a16:creationId xmlns:a16="http://schemas.microsoft.com/office/drawing/2014/main" id="{66A49A21-A2B8-D93E-69F2-0D2D4AB48E5D}"/>
                  </a:ext>
                </a:extLst>
              </p:cNvPr>
              <p:cNvSpPr/>
              <p:nvPr/>
            </p:nvSpPr>
            <p:spPr>
              <a:xfrm>
                <a:off x="810522" y="3125384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FA5FFD81-1B40-7DFC-C732-B3B45F63033F}"/>
                  </a:ext>
                </a:extLst>
              </p:cNvPr>
              <p:cNvSpPr/>
              <p:nvPr/>
            </p:nvSpPr>
            <p:spPr>
              <a:xfrm>
                <a:off x="810522" y="3263705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3072" name="Grupo 3071">
              <a:extLst>
                <a:ext uri="{FF2B5EF4-FFF2-40B4-BE49-F238E27FC236}">
                  <a16:creationId xmlns:a16="http://schemas.microsoft.com/office/drawing/2014/main" id="{C9462294-6C76-2ED3-F7AD-D4C8484D750E}"/>
                </a:ext>
              </a:extLst>
            </p:cNvPr>
            <p:cNvGrpSpPr/>
            <p:nvPr/>
          </p:nvGrpSpPr>
          <p:grpSpPr>
            <a:xfrm>
              <a:off x="257738" y="1950042"/>
              <a:ext cx="474845" cy="443158"/>
              <a:chOff x="4499666" y="1312058"/>
              <a:chExt cx="474845" cy="443158"/>
            </a:xfrm>
          </p:grpSpPr>
          <p:sp>
            <p:nvSpPr>
              <p:cNvPr id="63" name="Elipse 62">
                <a:extLst>
                  <a:ext uri="{FF2B5EF4-FFF2-40B4-BE49-F238E27FC236}">
                    <a16:creationId xmlns:a16="http://schemas.microsoft.com/office/drawing/2014/main" id="{EEC4D8CF-C43E-5946-7126-C9023A611BDF}"/>
                  </a:ext>
                </a:extLst>
              </p:cNvPr>
              <p:cNvSpPr/>
              <p:nvPr/>
            </p:nvSpPr>
            <p:spPr>
              <a:xfrm>
                <a:off x="4562475" y="1390715"/>
                <a:ext cx="343759" cy="3072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62" name="Google Shape;101;p6">
                <a:extLst>
                  <a:ext uri="{FF2B5EF4-FFF2-40B4-BE49-F238E27FC236}">
                    <a16:creationId xmlns:a16="http://schemas.microsoft.com/office/drawing/2014/main" id="{249520DA-25D8-FEB9-C807-10ACC44EF0AA}"/>
                  </a:ext>
                </a:extLst>
              </p:cNvPr>
              <p:cNvSpPr txBox="1"/>
              <p:nvPr/>
            </p:nvSpPr>
            <p:spPr>
              <a:xfrm>
                <a:off x="4499666" y="1312058"/>
                <a:ext cx="474845" cy="443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2000" b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</a:t>
                </a:r>
              </a:p>
            </p:txBody>
          </p:sp>
        </p:grpSp>
      </p:grpSp>
      <p:grpSp>
        <p:nvGrpSpPr>
          <p:cNvPr id="3096" name="Grupo 3095">
            <a:extLst>
              <a:ext uri="{FF2B5EF4-FFF2-40B4-BE49-F238E27FC236}">
                <a16:creationId xmlns:a16="http://schemas.microsoft.com/office/drawing/2014/main" id="{B0162469-3B8E-D331-0F42-C4CA6FC8CAC0}"/>
              </a:ext>
            </a:extLst>
          </p:cNvPr>
          <p:cNvGrpSpPr/>
          <p:nvPr/>
        </p:nvGrpSpPr>
        <p:grpSpPr>
          <a:xfrm>
            <a:off x="3229594" y="1326979"/>
            <a:ext cx="2348477" cy="3050894"/>
            <a:chOff x="2862336" y="1941276"/>
            <a:chExt cx="2348477" cy="3050894"/>
          </a:xfrm>
        </p:grpSpPr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BB5278CF-5F23-7923-F182-B2A34839CD13}"/>
                </a:ext>
              </a:extLst>
            </p:cNvPr>
            <p:cNvSpPr/>
            <p:nvPr/>
          </p:nvSpPr>
          <p:spPr>
            <a:xfrm>
              <a:off x="2862336" y="1941276"/>
              <a:ext cx="2348477" cy="305089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768719F6-A3B3-19BB-6B95-92E32F8663F3}"/>
                </a:ext>
              </a:extLst>
            </p:cNvPr>
            <p:cNvGrpSpPr/>
            <p:nvPr/>
          </p:nvGrpSpPr>
          <p:grpSpPr>
            <a:xfrm>
              <a:off x="3430112" y="2026361"/>
              <a:ext cx="1539610" cy="455767"/>
              <a:chOff x="3266768" y="1994914"/>
              <a:chExt cx="1539610" cy="455767"/>
            </a:xfrm>
          </p:grpSpPr>
          <p:sp>
            <p:nvSpPr>
              <p:cNvPr id="32" name="Rectángulo: una sola esquina cortada 31">
                <a:extLst>
                  <a:ext uri="{FF2B5EF4-FFF2-40B4-BE49-F238E27FC236}">
                    <a16:creationId xmlns:a16="http://schemas.microsoft.com/office/drawing/2014/main" id="{19A44F31-4940-6CD8-9492-C234D481C587}"/>
                  </a:ext>
                </a:extLst>
              </p:cNvPr>
              <p:cNvSpPr/>
              <p:nvPr/>
            </p:nvSpPr>
            <p:spPr>
              <a:xfrm rot="5400000">
                <a:off x="3808689" y="1452993"/>
                <a:ext cx="455767" cy="1539610"/>
              </a:xfrm>
              <a:prstGeom prst="snip1Rect">
                <a:avLst>
                  <a:gd name="adj" fmla="val 19671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7" name="Google Shape;101;p6">
                <a:extLst>
                  <a:ext uri="{FF2B5EF4-FFF2-40B4-BE49-F238E27FC236}">
                    <a16:creationId xmlns:a16="http://schemas.microsoft.com/office/drawing/2014/main" id="{219F023C-0C47-A39E-16F5-3F4FB32173B3}"/>
                  </a:ext>
                </a:extLst>
              </p:cNvPr>
              <p:cNvSpPr txBox="1"/>
              <p:nvPr/>
            </p:nvSpPr>
            <p:spPr>
              <a:xfrm>
                <a:off x="3266769" y="2018786"/>
                <a:ext cx="1539609" cy="4080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Informative factsheets </a:t>
                </a:r>
                <a:endParaRPr lang="en-GB" sz="9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from ports </a:t>
                </a:r>
              </a:p>
            </p:txBody>
          </p:sp>
        </p:grpSp>
        <p:grpSp>
          <p:nvGrpSpPr>
            <p:cNvPr id="60" name="Grupo 59">
              <a:extLst>
                <a:ext uri="{FF2B5EF4-FFF2-40B4-BE49-F238E27FC236}">
                  <a16:creationId xmlns:a16="http://schemas.microsoft.com/office/drawing/2014/main" id="{368EAFAE-0F4B-18C1-7489-3D34AC0153C2}"/>
                </a:ext>
              </a:extLst>
            </p:cNvPr>
            <p:cNvGrpSpPr/>
            <p:nvPr/>
          </p:nvGrpSpPr>
          <p:grpSpPr>
            <a:xfrm>
              <a:off x="2916467" y="2611225"/>
              <a:ext cx="2240209" cy="2237937"/>
              <a:chOff x="2947208" y="2590823"/>
              <a:chExt cx="2240209" cy="2237937"/>
            </a:xfrm>
          </p:grpSpPr>
          <p:pic>
            <p:nvPicPr>
              <p:cNvPr id="34" name="Google Shape;231;p11" descr="Une image contenant texte, capture d’écran&#10;&#10;Le contenu généré par l’IA peut être incorrect.">
                <a:extLst>
                  <a:ext uri="{FF2B5EF4-FFF2-40B4-BE49-F238E27FC236}">
                    <a16:creationId xmlns:a16="http://schemas.microsoft.com/office/drawing/2014/main" id="{B5B6B35C-5F09-C31B-718B-35213291D9B3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947208" y="2590823"/>
                <a:ext cx="984584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Google Shape;232;p11" descr="Une image contenant texte, capture d’écran&#10;&#10;Le contenu généré par l’IA peut être incorrect.">
                <a:extLst>
                  <a:ext uri="{FF2B5EF4-FFF2-40B4-BE49-F238E27FC236}">
                    <a16:creationId xmlns:a16="http://schemas.microsoft.com/office/drawing/2014/main" id="{3BCC8BB6-4ADE-4CCE-9201-0FACF3DC6A25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4007294" y="2590823"/>
                <a:ext cx="997958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254;g361669779ea_0_44">
                <a:extLst>
                  <a:ext uri="{FF2B5EF4-FFF2-40B4-BE49-F238E27FC236}">
                    <a16:creationId xmlns:a16="http://schemas.microsoft.com/office/drawing/2014/main" id="{F4211AC3-CA5F-D223-73EB-F2B4CD466F08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3142746" y="3334016"/>
                <a:ext cx="984584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" name="Google Shape;255;g361669779ea_0_44">
                <a:extLst>
                  <a:ext uri="{FF2B5EF4-FFF2-40B4-BE49-F238E27FC236}">
                    <a16:creationId xmlns:a16="http://schemas.microsoft.com/office/drawing/2014/main" id="{5E0809AC-82E5-21F7-C46A-6C9C80415764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202832" y="3342374"/>
                <a:ext cx="984585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73" name="Grupo 3072">
              <a:extLst>
                <a:ext uri="{FF2B5EF4-FFF2-40B4-BE49-F238E27FC236}">
                  <a16:creationId xmlns:a16="http://schemas.microsoft.com/office/drawing/2014/main" id="{43EEF4B5-B8D7-320F-021F-F8F94908DBE3}"/>
                </a:ext>
              </a:extLst>
            </p:cNvPr>
            <p:cNvGrpSpPr/>
            <p:nvPr/>
          </p:nvGrpSpPr>
          <p:grpSpPr>
            <a:xfrm>
              <a:off x="2874582" y="1956828"/>
              <a:ext cx="474845" cy="443158"/>
              <a:chOff x="4499666" y="1312058"/>
              <a:chExt cx="474845" cy="443158"/>
            </a:xfrm>
          </p:grpSpPr>
          <p:sp>
            <p:nvSpPr>
              <p:cNvPr id="3074" name="Elipse 3073">
                <a:extLst>
                  <a:ext uri="{FF2B5EF4-FFF2-40B4-BE49-F238E27FC236}">
                    <a16:creationId xmlns:a16="http://schemas.microsoft.com/office/drawing/2014/main" id="{C3197743-58A9-7680-80BA-AACBD5D1A389}"/>
                  </a:ext>
                </a:extLst>
              </p:cNvPr>
              <p:cNvSpPr/>
              <p:nvPr/>
            </p:nvSpPr>
            <p:spPr>
              <a:xfrm>
                <a:off x="4562475" y="1390715"/>
                <a:ext cx="343759" cy="3072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3075" name="Google Shape;101;p6">
                <a:extLst>
                  <a:ext uri="{FF2B5EF4-FFF2-40B4-BE49-F238E27FC236}">
                    <a16:creationId xmlns:a16="http://schemas.microsoft.com/office/drawing/2014/main" id="{4F684388-64E6-3BEC-EC1B-0A7FC5FD641B}"/>
                  </a:ext>
                </a:extLst>
              </p:cNvPr>
              <p:cNvSpPr txBox="1"/>
              <p:nvPr/>
            </p:nvSpPr>
            <p:spPr>
              <a:xfrm>
                <a:off x="4499666" y="1312058"/>
                <a:ext cx="474845" cy="443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2000" b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</a:t>
                </a:r>
              </a:p>
            </p:txBody>
          </p:sp>
        </p:grp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1BCEA2DA-146F-779A-30B7-CB0DB0ED47AB}"/>
              </a:ext>
            </a:extLst>
          </p:cNvPr>
          <p:cNvGrpSpPr/>
          <p:nvPr/>
        </p:nvGrpSpPr>
        <p:grpSpPr>
          <a:xfrm>
            <a:off x="5653573" y="1326979"/>
            <a:ext cx="2348477" cy="3050894"/>
            <a:chOff x="5127295" y="1820789"/>
            <a:chExt cx="2348477" cy="3050894"/>
          </a:xfrm>
        </p:grpSpPr>
        <p:grpSp>
          <p:nvGrpSpPr>
            <p:cNvPr id="3097" name="Grupo 3096">
              <a:extLst>
                <a:ext uri="{FF2B5EF4-FFF2-40B4-BE49-F238E27FC236}">
                  <a16:creationId xmlns:a16="http://schemas.microsoft.com/office/drawing/2014/main" id="{DB21B10A-8C24-E76C-DE4A-78EB678F2573}"/>
                </a:ext>
              </a:extLst>
            </p:cNvPr>
            <p:cNvGrpSpPr/>
            <p:nvPr/>
          </p:nvGrpSpPr>
          <p:grpSpPr>
            <a:xfrm>
              <a:off x="5127295" y="1820789"/>
              <a:ext cx="2348477" cy="3050894"/>
              <a:chOff x="5537497" y="1935385"/>
              <a:chExt cx="2348477" cy="3050894"/>
            </a:xfrm>
          </p:grpSpPr>
          <p:sp>
            <p:nvSpPr>
              <p:cNvPr id="3076" name="Rectángulo 3075">
                <a:extLst>
                  <a:ext uri="{FF2B5EF4-FFF2-40B4-BE49-F238E27FC236}">
                    <a16:creationId xmlns:a16="http://schemas.microsoft.com/office/drawing/2014/main" id="{41EC9DD4-AD81-339B-D11D-71FC28846E4C}"/>
                  </a:ext>
                </a:extLst>
              </p:cNvPr>
              <p:cNvSpPr/>
              <p:nvPr/>
            </p:nvSpPr>
            <p:spPr>
              <a:xfrm>
                <a:off x="5537497" y="1935385"/>
                <a:ext cx="2348477" cy="305089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rgbClr val="00206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grpSp>
            <p:nvGrpSpPr>
              <p:cNvPr id="3077" name="Grupo 3076">
                <a:extLst>
                  <a:ext uri="{FF2B5EF4-FFF2-40B4-BE49-F238E27FC236}">
                    <a16:creationId xmlns:a16="http://schemas.microsoft.com/office/drawing/2014/main" id="{1596B8A8-9E39-3EC3-75B9-49F8BA92275A}"/>
                  </a:ext>
                </a:extLst>
              </p:cNvPr>
              <p:cNvGrpSpPr/>
              <p:nvPr/>
            </p:nvGrpSpPr>
            <p:grpSpPr>
              <a:xfrm>
                <a:off x="6105273" y="2020470"/>
                <a:ext cx="1548669" cy="455767"/>
                <a:chOff x="3266768" y="1994914"/>
                <a:chExt cx="1548669" cy="455767"/>
              </a:xfrm>
            </p:grpSpPr>
            <p:sp>
              <p:nvSpPr>
                <p:cNvPr id="3078" name="Rectángulo: una sola esquina cortada 3077">
                  <a:extLst>
                    <a:ext uri="{FF2B5EF4-FFF2-40B4-BE49-F238E27FC236}">
                      <a16:creationId xmlns:a16="http://schemas.microsoft.com/office/drawing/2014/main" id="{91DCAECC-95A0-9361-18FE-841019A0DF0A}"/>
                    </a:ext>
                  </a:extLst>
                </p:cNvPr>
                <p:cNvSpPr/>
                <p:nvPr/>
              </p:nvSpPr>
              <p:spPr>
                <a:xfrm rot="5400000">
                  <a:off x="3808689" y="1452993"/>
                  <a:ext cx="455767" cy="1539610"/>
                </a:xfrm>
                <a:prstGeom prst="snip1Rect">
                  <a:avLst>
                    <a:gd name="adj" fmla="val 19671"/>
                  </a:avLst>
                </a:prstGeom>
                <a:solidFill>
                  <a:schemeClr val="bg1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079" name="Google Shape;101;p6">
                  <a:extLst>
                    <a:ext uri="{FF2B5EF4-FFF2-40B4-BE49-F238E27FC236}">
                      <a16:creationId xmlns:a16="http://schemas.microsoft.com/office/drawing/2014/main" id="{2CAC90FE-DF21-0CBB-9DA7-678E18519801}"/>
                    </a:ext>
                  </a:extLst>
                </p:cNvPr>
                <p:cNvSpPr txBox="1"/>
                <p:nvPr/>
              </p:nvSpPr>
              <p:spPr>
                <a:xfrm>
                  <a:off x="3275828" y="2020532"/>
                  <a:ext cx="1539609" cy="4080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lvl="0" algn="ctr">
                    <a:lnSpc>
                      <a:spcPct val="114000"/>
                    </a:lnSpc>
                  </a:pPr>
                  <a:r>
                    <a:rPr lang="en-GB" sz="90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Factsheets</a:t>
                  </a:r>
                </a:p>
                <a:p>
                  <a:pPr lvl="0" algn="ctr">
                    <a:lnSpc>
                      <a:spcPct val="114000"/>
                    </a:lnSpc>
                  </a:pPr>
                  <a:r>
                    <a:rPr lang="en-GB" sz="90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Inspiring initiatives</a:t>
                  </a:r>
                  <a:endPara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80" name="Grupo 3079">
                <a:extLst>
                  <a:ext uri="{FF2B5EF4-FFF2-40B4-BE49-F238E27FC236}">
                    <a16:creationId xmlns:a16="http://schemas.microsoft.com/office/drawing/2014/main" id="{23C5120D-E0ED-2401-0734-EB986FB37FFD}"/>
                  </a:ext>
                </a:extLst>
              </p:cNvPr>
              <p:cNvGrpSpPr/>
              <p:nvPr/>
            </p:nvGrpSpPr>
            <p:grpSpPr>
              <a:xfrm>
                <a:off x="5549743" y="1950937"/>
                <a:ext cx="474845" cy="443158"/>
                <a:chOff x="4499666" y="1312058"/>
                <a:chExt cx="474845" cy="443158"/>
              </a:xfrm>
            </p:grpSpPr>
            <p:sp>
              <p:nvSpPr>
                <p:cNvPr id="3081" name="Elipse 3080">
                  <a:extLst>
                    <a:ext uri="{FF2B5EF4-FFF2-40B4-BE49-F238E27FC236}">
                      <a16:creationId xmlns:a16="http://schemas.microsoft.com/office/drawing/2014/main" id="{DBD205D6-A431-D6A9-963E-0683322F0AC5}"/>
                    </a:ext>
                  </a:extLst>
                </p:cNvPr>
                <p:cNvSpPr/>
                <p:nvPr/>
              </p:nvSpPr>
              <p:spPr>
                <a:xfrm>
                  <a:off x="4562475" y="1390715"/>
                  <a:ext cx="343759" cy="30725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082" name="Google Shape;101;p6">
                  <a:extLst>
                    <a:ext uri="{FF2B5EF4-FFF2-40B4-BE49-F238E27FC236}">
                      <a16:creationId xmlns:a16="http://schemas.microsoft.com/office/drawing/2014/main" id="{9311BDA3-1A22-3108-C633-65650AF94C58}"/>
                    </a:ext>
                  </a:extLst>
                </p:cNvPr>
                <p:cNvSpPr txBox="1"/>
                <p:nvPr/>
              </p:nvSpPr>
              <p:spPr>
                <a:xfrm>
                  <a:off x="4499666" y="1312058"/>
                  <a:ext cx="474845" cy="443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lvl="0" algn="ctr">
                    <a:lnSpc>
                      <a:spcPct val="114000"/>
                    </a:lnSpc>
                  </a:pPr>
                  <a:r>
                    <a:rPr lang="en-GB" sz="2000" b="1" noProof="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3</a:t>
                  </a:r>
                </a:p>
              </p:txBody>
            </p:sp>
          </p:grpSp>
        </p:grp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4D2FE47B-3401-80BC-7568-2553C20DF4F9}"/>
                </a:ext>
              </a:extLst>
            </p:cNvPr>
            <p:cNvGrpSpPr/>
            <p:nvPr/>
          </p:nvGrpSpPr>
          <p:grpSpPr>
            <a:xfrm>
              <a:off x="5203434" y="2488166"/>
              <a:ext cx="2182267" cy="2213995"/>
              <a:chOff x="5203434" y="2488166"/>
              <a:chExt cx="2182267" cy="2213995"/>
            </a:xfrm>
          </p:grpSpPr>
          <p:pic>
            <p:nvPicPr>
              <p:cNvPr id="2" name="Imagen 1">
                <a:extLst>
                  <a:ext uri="{FF2B5EF4-FFF2-40B4-BE49-F238E27FC236}">
                    <a16:creationId xmlns:a16="http://schemas.microsoft.com/office/drawing/2014/main" id="{FDB5F34A-798D-8C70-CD6E-5D80BBD22F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03434" y="2488166"/>
                <a:ext cx="983276" cy="1488958"/>
              </a:xfrm>
              <a:prstGeom prst="rect">
                <a:avLst/>
              </a:prstGeom>
            </p:spPr>
          </p:pic>
          <p:pic>
            <p:nvPicPr>
              <p:cNvPr id="3" name="Google Shape;243;p12" descr="Une image contenant texte, capture d’écran, Site web, Page web&#10;&#10;Le contenu généré par l’IA peut être incorrect.">
                <a:extLst>
                  <a:ext uri="{FF2B5EF4-FFF2-40B4-BE49-F238E27FC236}">
                    <a16:creationId xmlns:a16="http://schemas.microsoft.com/office/drawing/2014/main" id="{7D481832-0DC6-1509-C5DF-8E9FE2A6C079}"/>
                  </a:ext>
                </a:extLst>
              </p:cNvPr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6257826" y="2496524"/>
                <a:ext cx="1019592" cy="14889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" name="Google Shape;282;g361669779ea_0_69">
                <a:extLst>
                  <a:ext uri="{FF2B5EF4-FFF2-40B4-BE49-F238E27FC236}">
                    <a16:creationId xmlns:a16="http://schemas.microsoft.com/office/drawing/2014/main" id="{0348C048-8103-FE08-0E9A-82C914DE0D49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5334649" y="3192250"/>
                <a:ext cx="983277" cy="14889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" name="Google Shape;283;g361669779ea_0_69">
                <a:extLst>
                  <a:ext uri="{FF2B5EF4-FFF2-40B4-BE49-F238E27FC236}">
                    <a16:creationId xmlns:a16="http://schemas.microsoft.com/office/drawing/2014/main" id="{45FACCE7-8F88-7565-2017-B5BF0E8985C8}"/>
                  </a:ext>
                </a:extLst>
              </p:cNvPr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6406086" y="3204845"/>
                <a:ext cx="979615" cy="14973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099" name="Grupo 3098">
            <a:extLst>
              <a:ext uri="{FF2B5EF4-FFF2-40B4-BE49-F238E27FC236}">
                <a16:creationId xmlns:a16="http://schemas.microsoft.com/office/drawing/2014/main" id="{01407AC7-688F-D30F-8001-87069124CC8B}"/>
              </a:ext>
            </a:extLst>
          </p:cNvPr>
          <p:cNvGrpSpPr/>
          <p:nvPr/>
        </p:nvGrpSpPr>
        <p:grpSpPr>
          <a:xfrm>
            <a:off x="470774" y="143165"/>
            <a:ext cx="7953361" cy="628429"/>
            <a:chOff x="595319" y="151329"/>
            <a:chExt cx="7953361" cy="960401"/>
          </a:xfrm>
        </p:grpSpPr>
        <p:sp>
          <p:nvSpPr>
            <p:cNvPr id="3100" name="CuadroTexto 3099">
              <a:extLst>
                <a:ext uri="{FF2B5EF4-FFF2-40B4-BE49-F238E27FC236}">
                  <a16:creationId xmlns:a16="http://schemas.microsoft.com/office/drawing/2014/main" id="{80945ADE-E128-9B95-B04D-CCABF055FE62}"/>
                </a:ext>
              </a:extLst>
            </p:cNvPr>
            <p:cNvSpPr txBox="1"/>
            <p:nvPr/>
          </p:nvSpPr>
          <p:spPr>
            <a:xfrm>
              <a:off x="595319" y="151329"/>
              <a:ext cx="7953361" cy="960401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3101" name="CuadroTexto 3100">
              <a:extLst>
                <a:ext uri="{FF2B5EF4-FFF2-40B4-BE49-F238E27FC236}">
                  <a16:creationId xmlns:a16="http://schemas.microsoft.com/office/drawing/2014/main" id="{41118AD2-8CA5-7BC6-DBCF-E07D1F8A1B20}"/>
                </a:ext>
              </a:extLst>
            </p:cNvPr>
            <p:cNvSpPr txBox="1"/>
            <p:nvPr/>
          </p:nvSpPr>
          <p:spPr>
            <a:xfrm>
              <a:off x="701999" y="227328"/>
              <a:ext cx="7728515" cy="466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algn="ctr"/>
              <a:r>
                <a:rPr lang="en-GB" sz="1800" noProof="0" dirty="0">
                  <a:solidFill>
                    <a:schemeClr val="bg1"/>
                  </a:solidFill>
                  <a:sym typeface="Quattrocento Sans"/>
                </a:rPr>
                <a:t>Analysis of current plastic waste management practices in ports</a:t>
              </a:r>
              <a:endParaRPr lang="en-GB" sz="1800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4F3DFC2E-E614-F7D4-D458-B775EFC9EAF8}"/>
              </a:ext>
            </a:extLst>
          </p:cNvPr>
          <p:cNvGrpSpPr/>
          <p:nvPr/>
        </p:nvGrpSpPr>
        <p:grpSpPr>
          <a:xfrm>
            <a:off x="4447455" y="779333"/>
            <a:ext cx="2851709" cy="356041"/>
            <a:chOff x="3959398" y="1281954"/>
            <a:chExt cx="2851709" cy="356041"/>
          </a:xfrm>
        </p:grpSpPr>
        <p:pic>
          <p:nvPicPr>
            <p:cNvPr id="3102" name="Imagen 3101" descr="BANDERA de FRANCIA 90x60cm - BANDERA FRANCESA 60 x 90 cm poliéster ligero -  AZ FLAG : Amazon.es: Deportes y aire libre">
              <a:extLst>
                <a:ext uri="{FF2B5EF4-FFF2-40B4-BE49-F238E27FC236}">
                  <a16:creationId xmlns:a16="http://schemas.microsoft.com/office/drawing/2014/main" id="{A6896134-DD4C-8A8D-3783-420461B97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0" t="20548" r="5438" b="20330"/>
            <a:stretch/>
          </p:blipFill>
          <p:spPr bwMode="auto">
            <a:xfrm>
              <a:off x="4718109" y="1285830"/>
              <a:ext cx="523908" cy="34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3" name="Imagen 3102" descr="Bandera de Irlanda - Wikipedia, la enciclopedia libre">
              <a:extLst>
                <a:ext uri="{FF2B5EF4-FFF2-40B4-BE49-F238E27FC236}">
                  <a16:creationId xmlns:a16="http://schemas.microsoft.com/office/drawing/2014/main" id="{4BAE29C7-23E3-2763-ABE5-D4CF7421A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654" y="1296346"/>
              <a:ext cx="523908" cy="3261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4" name="Imagen 3103">
              <a:extLst>
                <a:ext uri="{FF2B5EF4-FFF2-40B4-BE49-F238E27FC236}">
                  <a16:creationId xmlns:a16="http://schemas.microsoft.com/office/drawing/2014/main" id="{7EA73732-E21E-F733-42F0-FCF0A101F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287199" y="1281954"/>
              <a:ext cx="523908" cy="350852"/>
            </a:xfrm>
            <a:prstGeom prst="rect">
              <a:avLst/>
            </a:prstGeom>
          </p:spPr>
        </p:pic>
        <p:pic>
          <p:nvPicPr>
            <p:cNvPr id="3105" name="Imagen 3104" descr="Bandera de España - Wikipedia, la enciclopedia libre">
              <a:extLst>
                <a:ext uri="{FF2B5EF4-FFF2-40B4-BE49-F238E27FC236}">
                  <a16:creationId xmlns:a16="http://schemas.microsoft.com/office/drawing/2014/main" id="{50DE867E-F10D-1C0A-00E7-0C66B516F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9398" y="1300446"/>
              <a:ext cx="523908" cy="3375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E75D28F-0B89-D797-AF6F-3DB5FEFC91B1}"/>
              </a:ext>
            </a:extLst>
          </p:cNvPr>
          <p:cNvGrpSpPr/>
          <p:nvPr/>
        </p:nvGrpSpPr>
        <p:grpSpPr>
          <a:xfrm>
            <a:off x="244284" y="2706071"/>
            <a:ext cx="4843356" cy="471598"/>
            <a:chOff x="228698" y="2807486"/>
            <a:chExt cx="5218329" cy="471598"/>
          </a:xfrm>
        </p:grpSpPr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92DDD829-7493-21CA-738B-08F76CC3A7CC}"/>
                </a:ext>
              </a:extLst>
            </p:cNvPr>
            <p:cNvSpPr/>
            <p:nvPr/>
          </p:nvSpPr>
          <p:spPr>
            <a:xfrm>
              <a:off x="228698" y="2807486"/>
              <a:ext cx="5218329" cy="471598"/>
            </a:xfrm>
            <a:prstGeom prst="round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Flecha: a la derecha 15">
              <a:extLst>
                <a:ext uri="{FF2B5EF4-FFF2-40B4-BE49-F238E27FC236}">
                  <a16:creationId xmlns:a16="http://schemas.microsoft.com/office/drawing/2014/main" id="{9A167F7B-4937-1C61-BA60-261DECE5049A}"/>
                </a:ext>
              </a:extLst>
            </p:cNvPr>
            <p:cNvSpPr/>
            <p:nvPr/>
          </p:nvSpPr>
          <p:spPr>
            <a:xfrm>
              <a:off x="481547" y="2878060"/>
              <a:ext cx="2799966" cy="28236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Picture 6" descr="31.100+ Tick Verde Fotografías de stock, fotos e imágenes ...">
            <a:extLst>
              <a:ext uri="{FF2B5EF4-FFF2-40B4-BE49-F238E27FC236}">
                <a16:creationId xmlns:a16="http://schemas.microsoft.com/office/drawing/2014/main" id="{9A7BC6AE-C3E3-1C55-CB68-4482FECCB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00" y="219075"/>
            <a:ext cx="348840" cy="3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A0CA9EFC-D174-9F76-27C0-CA31B0C5A360}"/>
              </a:ext>
            </a:extLst>
          </p:cNvPr>
          <p:cNvSpPr txBox="1"/>
          <p:nvPr/>
        </p:nvSpPr>
        <p:spPr>
          <a:xfrm>
            <a:off x="3107440" y="2740121"/>
            <a:ext cx="189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2060"/>
                </a:solidFill>
              </a:rPr>
              <a:t>Key </a:t>
            </a:r>
            <a:r>
              <a:rPr lang="es-ES" dirty="0" err="1">
                <a:solidFill>
                  <a:srgbClr val="002060"/>
                </a:solidFill>
              </a:rPr>
              <a:t>findings</a:t>
            </a:r>
            <a:r>
              <a:rPr lang="es-ES" dirty="0">
                <a:solidFill>
                  <a:srgbClr val="002060"/>
                </a:solidFill>
              </a:rPr>
              <a:t> PFW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86FDAFE-89B3-6231-62CB-7FF23252891B}"/>
              </a:ext>
            </a:extLst>
          </p:cNvPr>
          <p:cNvSpPr txBox="1"/>
          <p:nvPr/>
        </p:nvSpPr>
        <p:spPr>
          <a:xfrm>
            <a:off x="5186354" y="1233710"/>
            <a:ext cx="3609598" cy="323165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s-ES" sz="1200" dirty="0">
              <a:solidFill>
                <a:srgbClr val="002060"/>
              </a:solidFill>
            </a:endParaRPr>
          </a:p>
          <a:p>
            <a:pPr algn="just"/>
            <a:r>
              <a:rPr lang="es-ES" sz="1200" dirty="0">
                <a:solidFill>
                  <a:srgbClr val="002060"/>
                </a:solidFill>
              </a:rPr>
              <a:t>No </a:t>
            </a:r>
            <a:r>
              <a:rPr lang="es-ES" sz="1200" dirty="0" err="1">
                <a:solidFill>
                  <a:srgbClr val="002060"/>
                </a:solidFill>
              </a:rPr>
              <a:t>common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approach</a:t>
            </a:r>
            <a:r>
              <a:rPr lang="es-ES" sz="1200" dirty="0">
                <a:solidFill>
                  <a:srgbClr val="002060"/>
                </a:solidFill>
              </a:rPr>
              <a:t>: </a:t>
            </a:r>
            <a:r>
              <a:rPr lang="es-ES" sz="1200" dirty="0" err="1">
                <a:solidFill>
                  <a:srgbClr val="002060"/>
                </a:solidFill>
              </a:rPr>
              <a:t>great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differences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on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waste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management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between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ports</a:t>
            </a:r>
            <a:r>
              <a:rPr lang="es-ES" sz="1200" dirty="0">
                <a:solidFill>
                  <a:srgbClr val="002060"/>
                </a:solidFill>
              </a:rPr>
              <a:t> and </a:t>
            </a:r>
            <a:r>
              <a:rPr lang="es-ES" sz="1200" dirty="0" err="1">
                <a:solidFill>
                  <a:srgbClr val="002060"/>
                </a:solidFill>
              </a:rPr>
              <a:t>between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regions</a:t>
            </a:r>
            <a:r>
              <a:rPr lang="es-ES" sz="1200" dirty="0">
                <a:solidFill>
                  <a:srgbClr val="002060"/>
                </a:solidFill>
              </a:rPr>
              <a:t>. </a:t>
            </a:r>
            <a:r>
              <a:rPr lang="es-ES" sz="1200" dirty="0" err="1">
                <a:solidFill>
                  <a:srgbClr val="002060"/>
                </a:solidFill>
              </a:rPr>
              <a:t>Differences</a:t>
            </a:r>
            <a:r>
              <a:rPr lang="es-ES" sz="1200" dirty="0">
                <a:solidFill>
                  <a:srgbClr val="002060"/>
                </a:solidFill>
              </a:rPr>
              <a:t> in </a:t>
            </a:r>
            <a:r>
              <a:rPr lang="es-ES" sz="1200" dirty="0" err="1">
                <a:solidFill>
                  <a:srgbClr val="002060"/>
                </a:solidFill>
              </a:rPr>
              <a:t>allocated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resources</a:t>
            </a:r>
            <a:r>
              <a:rPr lang="es-ES" sz="1200" dirty="0">
                <a:solidFill>
                  <a:srgbClr val="002060"/>
                </a:solidFill>
              </a:rPr>
              <a:t> and </a:t>
            </a:r>
            <a:r>
              <a:rPr lang="es-ES" sz="1200" dirty="0" err="1">
                <a:solidFill>
                  <a:srgbClr val="002060"/>
                </a:solidFill>
              </a:rPr>
              <a:t>equipment</a:t>
            </a:r>
            <a:r>
              <a:rPr lang="es-ES" sz="1200" dirty="0">
                <a:solidFill>
                  <a:srgbClr val="002060"/>
                </a:solidFill>
              </a:rPr>
              <a:t>  </a:t>
            </a:r>
          </a:p>
          <a:p>
            <a:pPr algn="just"/>
            <a:endParaRPr lang="es-ES" sz="1200" dirty="0">
              <a:solidFill>
                <a:srgbClr val="002060"/>
              </a:solidFill>
            </a:endParaRPr>
          </a:p>
          <a:p>
            <a:pPr algn="just"/>
            <a:r>
              <a:rPr lang="es-ES" sz="1200" dirty="0" err="1">
                <a:solidFill>
                  <a:srgbClr val="002060"/>
                </a:solidFill>
              </a:rPr>
              <a:t>Some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ports</a:t>
            </a:r>
            <a:r>
              <a:rPr lang="es-ES" sz="1200" dirty="0">
                <a:solidFill>
                  <a:srgbClr val="002060"/>
                </a:solidFill>
              </a:rPr>
              <a:t> more </a:t>
            </a:r>
            <a:r>
              <a:rPr lang="es-ES" sz="1200" dirty="0" err="1">
                <a:solidFill>
                  <a:srgbClr val="002060"/>
                </a:solidFill>
              </a:rPr>
              <a:t>advanced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on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dealing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with</a:t>
            </a:r>
            <a:r>
              <a:rPr lang="es-ES" sz="1200" dirty="0">
                <a:solidFill>
                  <a:srgbClr val="002060"/>
                </a:solidFill>
              </a:rPr>
              <a:t> PFW and </a:t>
            </a:r>
            <a:r>
              <a:rPr lang="es-ES" sz="1200" dirty="0" err="1">
                <a:solidFill>
                  <a:srgbClr val="002060"/>
                </a:solidFill>
              </a:rPr>
              <a:t>others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on</a:t>
            </a:r>
            <a:r>
              <a:rPr lang="es-ES" sz="1200" dirty="0">
                <a:solidFill>
                  <a:srgbClr val="002060"/>
                </a:solidFill>
              </a:rPr>
              <a:t> EOLFG.</a:t>
            </a:r>
          </a:p>
          <a:p>
            <a:pPr algn="just"/>
            <a:endParaRPr lang="en-US" sz="1200" dirty="0">
              <a:solidFill>
                <a:srgbClr val="002060"/>
              </a:solidFill>
            </a:endParaRPr>
          </a:p>
          <a:p>
            <a:pPr algn="just"/>
            <a:r>
              <a:rPr lang="en-GB" sz="1200" dirty="0">
                <a:solidFill>
                  <a:srgbClr val="002060"/>
                </a:solidFill>
              </a:rPr>
              <a:t>PFV tackled by “Fishing for litter” initiatives in many ports, mostly supported by projects</a:t>
            </a:r>
            <a:r>
              <a:rPr lang="en-US" sz="1200" dirty="0">
                <a:solidFill>
                  <a:srgbClr val="002060"/>
                </a:solidFill>
              </a:rPr>
              <a:t>. </a:t>
            </a:r>
          </a:p>
          <a:p>
            <a:pPr algn="just"/>
            <a:endParaRPr lang="en-US" sz="1200" dirty="0">
              <a:solidFill>
                <a:srgbClr val="002060"/>
              </a:solidFill>
            </a:endParaRPr>
          </a:p>
          <a:p>
            <a:pPr algn="just"/>
            <a:r>
              <a:rPr lang="en-US" sz="1200" dirty="0">
                <a:solidFill>
                  <a:srgbClr val="002060"/>
                </a:solidFill>
              </a:rPr>
              <a:t>Ports may facilitate container and/or space to place them and waste management. Difficulties to keep adequate use of skips and containers. </a:t>
            </a:r>
          </a:p>
          <a:p>
            <a:pPr algn="just"/>
            <a:endParaRPr lang="en-US" sz="1200" dirty="0">
              <a:solidFill>
                <a:srgbClr val="002060"/>
              </a:solidFill>
            </a:endParaRPr>
          </a:p>
          <a:p>
            <a:pPr algn="just"/>
            <a:r>
              <a:rPr lang="en-US" sz="1200" dirty="0">
                <a:solidFill>
                  <a:srgbClr val="002060"/>
                </a:solidFill>
              </a:rPr>
              <a:t>Need of training and awareness raising activities with fishermen and port users</a:t>
            </a:r>
          </a:p>
        </p:txBody>
      </p:sp>
    </p:spTree>
    <p:extLst>
      <p:ext uri="{BB962C8B-B14F-4D97-AF65-F5344CB8AC3E}">
        <p14:creationId xmlns:p14="http://schemas.microsoft.com/office/powerpoint/2010/main" val="2304265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1A06B151-9DF7-FE20-F53D-7EC315969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01;p6">
            <a:extLst>
              <a:ext uri="{FF2B5EF4-FFF2-40B4-BE49-F238E27FC236}">
                <a16:creationId xmlns:a16="http://schemas.microsoft.com/office/drawing/2014/main" id="{27450E8F-AAA9-51D2-B176-E641013969AF}"/>
              </a:ext>
            </a:extLst>
          </p:cNvPr>
          <p:cNvSpPr txBox="1"/>
          <p:nvPr/>
        </p:nvSpPr>
        <p:spPr>
          <a:xfrm>
            <a:off x="682048" y="745290"/>
            <a:ext cx="3397386" cy="408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14000"/>
              </a:lnSpc>
            </a:pPr>
            <a:r>
              <a:rPr lang="en-GB" b="1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Consultation process with ports</a:t>
            </a:r>
          </a:p>
        </p:txBody>
      </p:sp>
      <p:grpSp>
        <p:nvGrpSpPr>
          <p:cNvPr id="3095" name="Grupo 3094">
            <a:extLst>
              <a:ext uri="{FF2B5EF4-FFF2-40B4-BE49-F238E27FC236}">
                <a16:creationId xmlns:a16="http://schemas.microsoft.com/office/drawing/2014/main" id="{470C26DE-FE25-19A5-A615-ECE98A6357C1}"/>
              </a:ext>
            </a:extLst>
          </p:cNvPr>
          <p:cNvGrpSpPr/>
          <p:nvPr/>
        </p:nvGrpSpPr>
        <p:grpSpPr>
          <a:xfrm>
            <a:off x="773306" y="1326979"/>
            <a:ext cx="2348477" cy="3050894"/>
            <a:chOff x="256058" y="1941276"/>
            <a:chExt cx="2348477" cy="305089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4CCD91C2-8AC3-2744-B45A-3FE3385B0F29}"/>
                </a:ext>
              </a:extLst>
            </p:cNvPr>
            <p:cNvSpPr/>
            <p:nvPr/>
          </p:nvSpPr>
          <p:spPr>
            <a:xfrm>
              <a:off x="256058" y="1941276"/>
              <a:ext cx="2348477" cy="305089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6E7C011C-E785-72A9-74C9-767EF7A75A72}"/>
                </a:ext>
              </a:extLst>
            </p:cNvPr>
            <p:cNvGrpSpPr/>
            <p:nvPr/>
          </p:nvGrpSpPr>
          <p:grpSpPr>
            <a:xfrm>
              <a:off x="787212" y="2033013"/>
              <a:ext cx="1377197" cy="455767"/>
              <a:chOff x="784224" y="1906901"/>
              <a:chExt cx="1377197" cy="455767"/>
            </a:xfrm>
          </p:grpSpPr>
          <p:sp>
            <p:nvSpPr>
              <p:cNvPr id="27" name="Rectángulo: una sola esquina cortada 26">
                <a:extLst>
                  <a:ext uri="{FF2B5EF4-FFF2-40B4-BE49-F238E27FC236}">
                    <a16:creationId xmlns:a16="http://schemas.microsoft.com/office/drawing/2014/main" id="{8656EFD2-F4CA-4D4B-AFBC-EF67CD508F6F}"/>
                  </a:ext>
                </a:extLst>
              </p:cNvPr>
              <p:cNvSpPr/>
              <p:nvPr/>
            </p:nvSpPr>
            <p:spPr>
              <a:xfrm rot="5400000">
                <a:off x="1242700" y="1448425"/>
                <a:ext cx="455767" cy="1372719"/>
              </a:xfrm>
              <a:prstGeom prst="snip1Rect">
                <a:avLst>
                  <a:gd name="adj" fmla="val 19671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6" name="Google Shape;101;p6">
                <a:extLst>
                  <a:ext uri="{FF2B5EF4-FFF2-40B4-BE49-F238E27FC236}">
                    <a16:creationId xmlns:a16="http://schemas.microsoft.com/office/drawing/2014/main" id="{03857315-E618-2D80-15E3-0477313BAC7D}"/>
                  </a:ext>
                </a:extLst>
              </p:cNvPr>
              <p:cNvSpPr txBox="1"/>
              <p:nvPr/>
            </p:nvSpPr>
            <p:spPr>
              <a:xfrm>
                <a:off x="788702" y="1933491"/>
                <a:ext cx="1372719" cy="4080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Port surveys</a:t>
                </a:r>
              </a:p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(questionnaire)</a:t>
                </a: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1FBE7765-6AD8-617B-C743-18889D2B4601}"/>
                </a:ext>
              </a:extLst>
            </p:cNvPr>
            <p:cNvGrpSpPr/>
            <p:nvPr/>
          </p:nvGrpSpPr>
          <p:grpSpPr>
            <a:xfrm>
              <a:off x="472428" y="3434466"/>
              <a:ext cx="1897506" cy="1446370"/>
              <a:chOff x="441815" y="3431501"/>
              <a:chExt cx="1897506" cy="1446370"/>
            </a:xfrm>
          </p:grpSpPr>
          <p:pic>
            <p:nvPicPr>
              <p:cNvPr id="24" name="Imagen 23" descr="Texto, Carta&#10;&#10;El contenido generado por IA puede ser incorrecto.">
                <a:extLst>
                  <a:ext uri="{FF2B5EF4-FFF2-40B4-BE49-F238E27FC236}">
                    <a16:creationId xmlns:a16="http://schemas.microsoft.com/office/drawing/2014/main" id="{4FDA0837-CA79-66A5-1EDA-B647E870DD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7008" y="3457867"/>
                <a:ext cx="972313" cy="1409622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21" name="Imagen 20" descr="Tabla&#10;&#10;El contenido generado por IA puede ser incorrecto.">
                <a:extLst>
                  <a:ext uri="{FF2B5EF4-FFF2-40B4-BE49-F238E27FC236}">
                    <a16:creationId xmlns:a16="http://schemas.microsoft.com/office/drawing/2014/main" id="{DFADF4FE-7A65-1428-F16F-A910C4875D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6627" y="3452658"/>
                <a:ext cx="977519" cy="1425213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19" name="Imagen 18" descr="Tabla&#10;&#10;El contenido generado por IA puede ser incorrecto.">
                <a:extLst>
                  <a:ext uri="{FF2B5EF4-FFF2-40B4-BE49-F238E27FC236}">
                    <a16:creationId xmlns:a16="http://schemas.microsoft.com/office/drawing/2014/main" id="{026E90A6-BDF3-722B-6A08-10DCC65470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3954" y="3452658"/>
                <a:ext cx="992128" cy="141989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17" name="Imagen 16" descr="Texto&#10;&#10;El contenido generado por IA puede ser incorrecto.">
                <a:extLst>
                  <a:ext uri="{FF2B5EF4-FFF2-40B4-BE49-F238E27FC236}">
                    <a16:creationId xmlns:a16="http://schemas.microsoft.com/office/drawing/2014/main" id="{4E1E9222-E1D3-E872-8CF6-456A940335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815" y="3431501"/>
                <a:ext cx="972313" cy="1446370"/>
              </a:xfrm>
              <a:prstGeom prst="rect">
                <a:avLst/>
              </a:prstGeom>
            </p:spPr>
          </p:pic>
        </p:grpSp>
        <p:grpSp>
          <p:nvGrpSpPr>
            <p:cNvPr id="59" name="Grupo 58">
              <a:extLst>
                <a:ext uri="{FF2B5EF4-FFF2-40B4-BE49-F238E27FC236}">
                  <a16:creationId xmlns:a16="http://schemas.microsoft.com/office/drawing/2014/main" id="{1329962A-3C35-5170-441E-A1103A5BA392}"/>
                </a:ext>
              </a:extLst>
            </p:cNvPr>
            <p:cNvGrpSpPr/>
            <p:nvPr/>
          </p:nvGrpSpPr>
          <p:grpSpPr>
            <a:xfrm>
              <a:off x="797877" y="2482128"/>
              <a:ext cx="1533007" cy="934446"/>
              <a:chOff x="810522" y="2482128"/>
              <a:chExt cx="1533007" cy="934446"/>
            </a:xfrm>
          </p:grpSpPr>
          <p:sp>
            <p:nvSpPr>
              <p:cNvPr id="49" name="Google Shape;101;p6">
                <a:extLst>
                  <a:ext uri="{FF2B5EF4-FFF2-40B4-BE49-F238E27FC236}">
                    <a16:creationId xmlns:a16="http://schemas.microsoft.com/office/drawing/2014/main" id="{CC696EBF-8AFB-1E6F-CA35-35ADCA79A806}"/>
                  </a:ext>
                </a:extLst>
              </p:cNvPr>
              <p:cNvSpPr txBox="1"/>
              <p:nvPr/>
            </p:nvSpPr>
            <p:spPr>
              <a:xfrm>
                <a:off x="850332" y="2482128"/>
                <a:ext cx="1493197" cy="934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Facilities and equipment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Management of EOLFG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Management of </a:t>
                </a:r>
                <a:r>
                  <a:rPr lang="en-GB" sz="800" i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PFW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en-GB" sz="800" dirty="0">
                    <a:solidFill>
                      <a:srgbClr val="002060"/>
                    </a:solidFill>
                    <a:ea typeface="Calibri"/>
                    <a:cs typeface="Calibri"/>
                    <a:sym typeface="Calibri"/>
                  </a:rPr>
                  <a:t>Drawbacks (APFVU y </a:t>
                </a:r>
                <a:r>
                  <a:rPr lang="en-GB" sz="800" i="1" dirty="0">
                    <a:solidFill>
                      <a:srgbClr val="002060"/>
                    </a:solidFill>
                    <a:ea typeface="Calibri"/>
                    <a:cs typeface="Calibri"/>
                    <a:sym typeface="Calibri"/>
                  </a:rPr>
                  <a:t>PFW)</a:t>
                </a:r>
                <a:endParaRPr lang="en-GB" sz="800" i="1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Good practices 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Planning for the future</a:t>
                </a:r>
              </a:p>
            </p:txBody>
          </p:sp>
          <p:sp>
            <p:nvSpPr>
              <p:cNvPr id="52" name="Elipse 51">
                <a:extLst>
                  <a:ext uri="{FF2B5EF4-FFF2-40B4-BE49-F238E27FC236}">
                    <a16:creationId xmlns:a16="http://schemas.microsoft.com/office/drawing/2014/main" id="{A0DABB9B-F4C9-8C34-7F7D-558B7364B38D}"/>
                  </a:ext>
                </a:extLst>
              </p:cNvPr>
              <p:cNvSpPr/>
              <p:nvPr/>
            </p:nvSpPr>
            <p:spPr>
              <a:xfrm>
                <a:off x="810522" y="2571750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C0A51C39-EC59-3667-49D8-1B67763A3706}"/>
                  </a:ext>
                </a:extLst>
              </p:cNvPr>
              <p:cNvSpPr/>
              <p:nvPr/>
            </p:nvSpPr>
            <p:spPr>
              <a:xfrm>
                <a:off x="810522" y="2715754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4" name="Elipse 53">
                <a:extLst>
                  <a:ext uri="{FF2B5EF4-FFF2-40B4-BE49-F238E27FC236}">
                    <a16:creationId xmlns:a16="http://schemas.microsoft.com/office/drawing/2014/main" id="{E00FD84D-F64F-6AA0-879C-F261631AC817}"/>
                  </a:ext>
                </a:extLst>
              </p:cNvPr>
              <p:cNvSpPr/>
              <p:nvPr/>
            </p:nvSpPr>
            <p:spPr>
              <a:xfrm>
                <a:off x="810522" y="2850525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5" name="Elipse 54">
                <a:extLst>
                  <a:ext uri="{FF2B5EF4-FFF2-40B4-BE49-F238E27FC236}">
                    <a16:creationId xmlns:a16="http://schemas.microsoft.com/office/drawing/2014/main" id="{1BFACBDB-71EB-CAB3-8EAA-03B256642949}"/>
                  </a:ext>
                </a:extLst>
              </p:cNvPr>
              <p:cNvSpPr/>
              <p:nvPr/>
            </p:nvSpPr>
            <p:spPr>
              <a:xfrm>
                <a:off x="810522" y="2991532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6" name="Elipse 55">
                <a:extLst>
                  <a:ext uri="{FF2B5EF4-FFF2-40B4-BE49-F238E27FC236}">
                    <a16:creationId xmlns:a16="http://schemas.microsoft.com/office/drawing/2014/main" id="{369AB906-DBD8-3432-81CB-910397C471AC}"/>
                  </a:ext>
                </a:extLst>
              </p:cNvPr>
              <p:cNvSpPr/>
              <p:nvPr/>
            </p:nvSpPr>
            <p:spPr>
              <a:xfrm>
                <a:off x="810522" y="3125384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113E91E9-AC69-254B-4307-C766B798A0D6}"/>
                  </a:ext>
                </a:extLst>
              </p:cNvPr>
              <p:cNvSpPr/>
              <p:nvPr/>
            </p:nvSpPr>
            <p:spPr>
              <a:xfrm>
                <a:off x="810522" y="3263705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3072" name="Grupo 3071">
              <a:extLst>
                <a:ext uri="{FF2B5EF4-FFF2-40B4-BE49-F238E27FC236}">
                  <a16:creationId xmlns:a16="http://schemas.microsoft.com/office/drawing/2014/main" id="{C6B92F5A-31A4-4BDA-4956-FFB7BBABEF50}"/>
                </a:ext>
              </a:extLst>
            </p:cNvPr>
            <p:cNvGrpSpPr/>
            <p:nvPr/>
          </p:nvGrpSpPr>
          <p:grpSpPr>
            <a:xfrm>
              <a:off x="257738" y="1950042"/>
              <a:ext cx="474845" cy="443158"/>
              <a:chOff x="4499666" y="1312058"/>
              <a:chExt cx="474845" cy="443158"/>
            </a:xfrm>
          </p:grpSpPr>
          <p:sp>
            <p:nvSpPr>
              <p:cNvPr id="63" name="Elipse 62">
                <a:extLst>
                  <a:ext uri="{FF2B5EF4-FFF2-40B4-BE49-F238E27FC236}">
                    <a16:creationId xmlns:a16="http://schemas.microsoft.com/office/drawing/2014/main" id="{52614AED-45DD-B5E2-A62C-16065FA78C74}"/>
                  </a:ext>
                </a:extLst>
              </p:cNvPr>
              <p:cNvSpPr/>
              <p:nvPr/>
            </p:nvSpPr>
            <p:spPr>
              <a:xfrm>
                <a:off x="4562475" y="1390715"/>
                <a:ext cx="343759" cy="3072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62" name="Google Shape;101;p6">
                <a:extLst>
                  <a:ext uri="{FF2B5EF4-FFF2-40B4-BE49-F238E27FC236}">
                    <a16:creationId xmlns:a16="http://schemas.microsoft.com/office/drawing/2014/main" id="{76168E5F-C993-449E-7D82-442594F653D2}"/>
                  </a:ext>
                </a:extLst>
              </p:cNvPr>
              <p:cNvSpPr txBox="1"/>
              <p:nvPr/>
            </p:nvSpPr>
            <p:spPr>
              <a:xfrm>
                <a:off x="4499666" y="1312058"/>
                <a:ext cx="474845" cy="443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2000" b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</a:t>
                </a:r>
              </a:p>
            </p:txBody>
          </p:sp>
        </p:grpSp>
      </p:grpSp>
      <p:grpSp>
        <p:nvGrpSpPr>
          <p:cNvPr id="3096" name="Grupo 3095">
            <a:extLst>
              <a:ext uri="{FF2B5EF4-FFF2-40B4-BE49-F238E27FC236}">
                <a16:creationId xmlns:a16="http://schemas.microsoft.com/office/drawing/2014/main" id="{72658043-72EF-966A-ED1E-A280EF860961}"/>
              </a:ext>
            </a:extLst>
          </p:cNvPr>
          <p:cNvGrpSpPr/>
          <p:nvPr/>
        </p:nvGrpSpPr>
        <p:grpSpPr>
          <a:xfrm>
            <a:off x="3229594" y="1326979"/>
            <a:ext cx="2348477" cy="3050894"/>
            <a:chOff x="2862336" y="1941276"/>
            <a:chExt cx="2348477" cy="3050894"/>
          </a:xfrm>
        </p:grpSpPr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2CF9F284-C636-6490-EB2C-9B66CEDD60FA}"/>
                </a:ext>
              </a:extLst>
            </p:cNvPr>
            <p:cNvSpPr/>
            <p:nvPr/>
          </p:nvSpPr>
          <p:spPr>
            <a:xfrm>
              <a:off x="2862336" y="1941276"/>
              <a:ext cx="2348477" cy="305089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AF88B1AC-0ABC-8301-0400-C45FA85CE763}"/>
                </a:ext>
              </a:extLst>
            </p:cNvPr>
            <p:cNvGrpSpPr/>
            <p:nvPr/>
          </p:nvGrpSpPr>
          <p:grpSpPr>
            <a:xfrm>
              <a:off x="3430112" y="2026361"/>
              <a:ext cx="1539610" cy="455767"/>
              <a:chOff x="3266768" y="1994914"/>
              <a:chExt cx="1539610" cy="455767"/>
            </a:xfrm>
          </p:grpSpPr>
          <p:sp>
            <p:nvSpPr>
              <p:cNvPr id="32" name="Rectángulo: una sola esquina cortada 31">
                <a:extLst>
                  <a:ext uri="{FF2B5EF4-FFF2-40B4-BE49-F238E27FC236}">
                    <a16:creationId xmlns:a16="http://schemas.microsoft.com/office/drawing/2014/main" id="{835C8E37-00AD-8A8C-024A-374A23A0EDC1}"/>
                  </a:ext>
                </a:extLst>
              </p:cNvPr>
              <p:cNvSpPr/>
              <p:nvPr/>
            </p:nvSpPr>
            <p:spPr>
              <a:xfrm rot="5400000">
                <a:off x="3808689" y="1452993"/>
                <a:ext cx="455767" cy="1539610"/>
              </a:xfrm>
              <a:prstGeom prst="snip1Rect">
                <a:avLst>
                  <a:gd name="adj" fmla="val 19671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7" name="Google Shape;101;p6">
                <a:extLst>
                  <a:ext uri="{FF2B5EF4-FFF2-40B4-BE49-F238E27FC236}">
                    <a16:creationId xmlns:a16="http://schemas.microsoft.com/office/drawing/2014/main" id="{DC2CD835-AA3F-4109-F03D-44C05A5E4D6C}"/>
                  </a:ext>
                </a:extLst>
              </p:cNvPr>
              <p:cNvSpPr txBox="1"/>
              <p:nvPr/>
            </p:nvSpPr>
            <p:spPr>
              <a:xfrm>
                <a:off x="3266769" y="2018786"/>
                <a:ext cx="1539609" cy="4080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Informative factsheets </a:t>
                </a:r>
                <a:endParaRPr lang="en-GB" sz="9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from ports </a:t>
                </a:r>
              </a:p>
            </p:txBody>
          </p:sp>
        </p:grpSp>
        <p:grpSp>
          <p:nvGrpSpPr>
            <p:cNvPr id="60" name="Grupo 59">
              <a:extLst>
                <a:ext uri="{FF2B5EF4-FFF2-40B4-BE49-F238E27FC236}">
                  <a16:creationId xmlns:a16="http://schemas.microsoft.com/office/drawing/2014/main" id="{D8E3C2B7-8C22-0109-BF74-828810B53424}"/>
                </a:ext>
              </a:extLst>
            </p:cNvPr>
            <p:cNvGrpSpPr/>
            <p:nvPr/>
          </p:nvGrpSpPr>
          <p:grpSpPr>
            <a:xfrm>
              <a:off x="2916467" y="2611225"/>
              <a:ext cx="2240209" cy="2237937"/>
              <a:chOff x="2947208" y="2590823"/>
              <a:chExt cx="2240209" cy="2237937"/>
            </a:xfrm>
          </p:grpSpPr>
          <p:pic>
            <p:nvPicPr>
              <p:cNvPr id="34" name="Google Shape;231;p11" descr="Une image contenant texte, capture d’écran&#10;&#10;Le contenu généré par l’IA peut être incorrect.">
                <a:extLst>
                  <a:ext uri="{FF2B5EF4-FFF2-40B4-BE49-F238E27FC236}">
                    <a16:creationId xmlns:a16="http://schemas.microsoft.com/office/drawing/2014/main" id="{0AFB5D4C-D567-4322-347C-53A4C5904030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947208" y="2590823"/>
                <a:ext cx="984584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Google Shape;232;p11" descr="Une image contenant texte, capture d’écran&#10;&#10;Le contenu généré par l’IA peut être incorrect.">
                <a:extLst>
                  <a:ext uri="{FF2B5EF4-FFF2-40B4-BE49-F238E27FC236}">
                    <a16:creationId xmlns:a16="http://schemas.microsoft.com/office/drawing/2014/main" id="{86AA90B7-363D-13FC-3217-B99CF5ABAF65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4007294" y="2590823"/>
                <a:ext cx="997958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254;g361669779ea_0_44">
                <a:extLst>
                  <a:ext uri="{FF2B5EF4-FFF2-40B4-BE49-F238E27FC236}">
                    <a16:creationId xmlns:a16="http://schemas.microsoft.com/office/drawing/2014/main" id="{7C92A53F-3350-4675-85F4-096D14F90537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3142746" y="3334016"/>
                <a:ext cx="984584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" name="Google Shape;255;g361669779ea_0_44">
                <a:extLst>
                  <a:ext uri="{FF2B5EF4-FFF2-40B4-BE49-F238E27FC236}">
                    <a16:creationId xmlns:a16="http://schemas.microsoft.com/office/drawing/2014/main" id="{A562D6E2-1134-BE42-66F0-000215BC49E5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202832" y="3342374"/>
                <a:ext cx="984585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73" name="Grupo 3072">
              <a:extLst>
                <a:ext uri="{FF2B5EF4-FFF2-40B4-BE49-F238E27FC236}">
                  <a16:creationId xmlns:a16="http://schemas.microsoft.com/office/drawing/2014/main" id="{4555CA8F-03D3-8CF8-A6A6-C5B6D1E00158}"/>
                </a:ext>
              </a:extLst>
            </p:cNvPr>
            <p:cNvGrpSpPr/>
            <p:nvPr/>
          </p:nvGrpSpPr>
          <p:grpSpPr>
            <a:xfrm>
              <a:off x="2874582" y="1956828"/>
              <a:ext cx="474845" cy="443158"/>
              <a:chOff x="4499666" y="1312058"/>
              <a:chExt cx="474845" cy="443158"/>
            </a:xfrm>
          </p:grpSpPr>
          <p:sp>
            <p:nvSpPr>
              <p:cNvPr id="3074" name="Elipse 3073">
                <a:extLst>
                  <a:ext uri="{FF2B5EF4-FFF2-40B4-BE49-F238E27FC236}">
                    <a16:creationId xmlns:a16="http://schemas.microsoft.com/office/drawing/2014/main" id="{C0B89DAE-A3D0-7151-73E6-51CFBEFC825E}"/>
                  </a:ext>
                </a:extLst>
              </p:cNvPr>
              <p:cNvSpPr/>
              <p:nvPr/>
            </p:nvSpPr>
            <p:spPr>
              <a:xfrm>
                <a:off x="4562475" y="1390715"/>
                <a:ext cx="343759" cy="3072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3075" name="Google Shape;101;p6">
                <a:extLst>
                  <a:ext uri="{FF2B5EF4-FFF2-40B4-BE49-F238E27FC236}">
                    <a16:creationId xmlns:a16="http://schemas.microsoft.com/office/drawing/2014/main" id="{1A8A7C7E-0A94-E42E-7BC5-604AD5D74409}"/>
                  </a:ext>
                </a:extLst>
              </p:cNvPr>
              <p:cNvSpPr txBox="1"/>
              <p:nvPr/>
            </p:nvSpPr>
            <p:spPr>
              <a:xfrm>
                <a:off x="4499666" y="1312058"/>
                <a:ext cx="474845" cy="443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2000" b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</a:t>
                </a:r>
              </a:p>
            </p:txBody>
          </p:sp>
        </p:grp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9AFD285E-ACE7-A393-2F24-C22BAF323BF2}"/>
              </a:ext>
            </a:extLst>
          </p:cNvPr>
          <p:cNvGrpSpPr/>
          <p:nvPr/>
        </p:nvGrpSpPr>
        <p:grpSpPr>
          <a:xfrm>
            <a:off x="5653573" y="1326979"/>
            <a:ext cx="2348477" cy="3050894"/>
            <a:chOff x="5127295" y="1820789"/>
            <a:chExt cx="2348477" cy="3050894"/>
          </a:xfrm>
        </p:grpSpPr>
        <p:grpSp>
          <p:nvGrpSpPr>
            <p:cNvPr id="3097" name="Grupo 3096">
              <a:extLst>
                <a:ext uri="{FF2B5EF4-FFF2-40B4-BE49-F238E27FC236}">
                  <a16:creationId xmlns:a16="http://schemas.microsoft.com/office/drawing/2014/main" id="{6D9BD342-37EC-ED3F-B40D-AC45EA10E9DF}"/>
                </a:ext>
              </a:extLst>
            </p:cNvPr>
            <p:cNvGrpSpPr/>
            <p:nvPr/>
          </p:nvGrpSpPr>
          <p:grpSpPr>
            <a:xfrm>
              <a:off x="5127295" y="1820789"/>
              <a:ext cx="2348477" cy="3050894"/>
              <a:chOff x="5537497" y="1935385"/>
              <a:chExt cx="2348477" cy="3050894"/>
            </a:xfrm>
          </p:grpSpPr>
          <p:sp>
            <p:nvSpPr>
              <p:cNvPr id="3076" name="Rectángulo 3075">
                <a:extLst>
                  <a:ext uri="{FF2B5EF4-FFF2-40B4-BE49-F238E27FC236}">
                    <a16:creationId xmlns:a16="http://schemas.microsoft.com/office/drawing/2014/main" id="{467B5C06-7137-2141-35C0-77CC4A274888}"/>
                  </a:ext>
                </a:extLst>
              </p:cNvPr>
              <p:cNvSpPr/>
              <p:nvPr/>
            </p:nvSpPr>
            <p:spPr>
              <a:xfrm>
                <a:off x="5537497" y="1935385"/>
                <a:ext cx="2348477" cy="305089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rgbClr val="00206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grpSp>
            <p:nvGrpSpPr>
              <p:cNvPr id="3077" name="Grupo 3076">
                <a:extLst>
                  <a:ext uri="{FF2B5EF4-FFF2-40B4-BE49-F238E27FC236}">
                    <a16:creationId xmlns:a16="http://schemas.microsoft.com/office/drawing/2014/main" id="{9DEF8994-1ABA-AE34-AA50-A68D5E68A9D2}"/>
                  </a:ext>
                </a:extLst>
              </p:cNvPr>
              <p:cNvGrpSpPr/>
              <p:nvPr/>
            </p:nvGrpSpPr>
            <p:grpSpPr>
              <a:xfrm>
                <a:off x="6105273" y="2020470"/>
                <a:ext cx="1548669" cy="455767"/>
                <a:chOff x="3266768" y="1994914"/>
                <a:chExt cx="1548669" cy="455767"/>
              </a:xfrm>
            </p:grpSpPr>
            <p:sp>
              <p:nvSpPr>
                <p:cNvPr id="3078" name="Rectángulo: una sola esquina cortada 3077">
                  <a:extLst>
                    <a:ext uri="{FF2B5EF4-FFF2-40B4-BE49-F238E27FC236}">
                      <a16:creationId xmlns:a16="http://schemas.microsoft.com/office/drawing/2014/main" id="{722F595C-C1DD-D00C-C9E8-DA1973458B05}"/>
                    </a:ext>
                  </a:extLst>
                </p:cNvPr>
                <p:cNvSpPr/>
                <p:nvPr/>
              </p:nvSpPr>
              <p:spPr>
                <a:xfrm rot="5400000">
                  <a:off x="3808689" y="1452993"/>
                  <a:ext cx="455767" cy="1539610"/>
                </a:xfrm>
                <a:prstGeom prst="snip1Rect">
                  <a:avLst>
                    <a:gd name="adj" fmla="val 19671"/>
                  </a:avLst>
                </a:prstGeom>
                <a:solidFill>
                  <a:schemeClr val="bg1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079" name="Google Shape;101;p6">
                  <a:extLst>
                    <a:ext uri="{FF2B5EF4-FFF2-40B4-BE49-F238E27FC236}">
                      <a16:creationId xmlns:a16="http://schemas.microsoft.com/office/drawing/2014/main" id="{C09A595D-266E-F30B-E445-B0262C6367D0}"/>
                    </a:ext>
                  </a:extLst>
                </p:cNvPr>
                <p:cNvSpPr txBox="1"/>
                <p:nvPr/>
              </p:nvSpPr>
              <p:spPr>
                <a:xfrm>
                  <a:off x="3275828" y="2020532"/>
                  <a:ext cx="1539609" cy="4080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lvl="0" algn="ctr">
                    <a:lnSpc>
                      <a:spcPct val="114000"/>
                    </a:lnSpc>
                  </a:pPr>
                  <a:r>
                    <a:rPr lang="en-GB" sz="90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Factsheets</a:t>
                  </a:r>
                </a:p>
                <a:p>
                  <a:pPr lvl="0" algn="ctr">
                    <a:lnSpc>
                      <a:spcPct val="114000"/>
                    </a:lnSpc>
                  </a:pPr>
                  <a:r>
                    <a:rPr lang="en-GB" sz="90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Inspiring initiatives</a:t>
                  </a:r>
                  <a:endPara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80" name="Grupo 3079">
                <a:extLst>
                  <a:ext uri="{FF2B5EF4-FFF2-40B4-BE49-F238E27FC236}">
                    <a16:creationId xmlns:a16="http://schemas.microsoft.com/office/drawing/2014/main" id="{3F005486-A653-CAED-C3C5-859BFEE5E6FA}"/>
                  </a:ext>
                </a:extLst>
              </p:cNvPr>
              <p:cNvGrpSpPr/>
              <p:nvPr/>
            </p:nvGrpSpPr>
            <p:grpSpPr>
              <a:xfrm>
                <a:off x="5549743" y="1950937"/>
                <a:ext cx="474845" cy="443158"/>
                <a:chOff x="4499666" y="1312058"/>
                <a:chExt cx="474845" cy="443158"/>
              </a:xfrm>
            </p:grpSpPr>
            <p:sp>
              <p:nvSpPr>
                <p:cNvPr id="3081" name="Elipse 3080">
                  <a:extLst>
                    <a:ext uri="{FF2B5EF4-FFF2-40B4-BE49-F238E27FC236}">
                      <a16:creationId xmlns:a16="http://schemas.microsoft.com/office/drawing/2014/main" id="{C3BECDC2-7ED7-3934-CEF8-D9FC87134085}"/>
                    </a:ext>
                  </a:extLst>
                </p:cNvPr>
                <p:cNvSpPr/>
                <p:nvPr/>
              </p:nvSpPr>
              <p:spPr>
                <a:xfrm>
                  <a:off x="4562475" y="1390715"/>
                  <a:ext cx="343759" cy="30725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082" name="Google Shape;101;p6">
                  <a:extLst>
                    <a:ext uri="{FF2B5EF4-FFF2-40B4-BE49-F238E27FC236}">
                      <a16:creationId xmlns:a16="http://schemas.microsoft.com/office/drawing/2014/main" id="{40A90246-A286-2614-5D69-F89AA36A3078}"/>
                    </a:ext>
                  </a:extLst>
                </p:cNvPr>
                <p:cNvSpPr txBox="1"/>
                <p:nvPr/>
              </p:nvSpPr>
              <p:spPr>
                <a:xfrm>
                  <a:off x="4499666" y="1312058"/>
                  <a:ext cx="474845" cy="443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lvl="0" algn="ctr">
                    <a:lnSpc>
                      <a:spcPct val="114000"/>
                    </a:lnSpc>
                  </a:pPr>
                  <a:r>
                    <a:rPr lang="en-GB" sz="2000" b="1" noProof="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3</a:t>
                  </a:r>
                </a:p>
              </p:txBody>
            </p:sp>
          </p:grpSp>
        </p:grp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B2F39C88-FFBD-BD30-3DA2-8FF61270146E}"/>
                </a:ext>
              </a:extLst>
            </p:cNvPr>
            <p:cNvGrpSpPr/>
            <p:nvPr/>
          </p:nvGrpSpPr>
          <p:grpSpPr>
            <a:xfrm>
              <a:off x="5203434" y="2488166"/>
              <a:ext cx="2182267" cy="2213995"/>
              <a:chOff x="5203434" y="2488166"/>
              <a:chExt cx="2182267" cy="2213995"/>
            </a:xfrm>
          </p:grpSpPr>
          <p:pic>
            <p:nvPicPr>
              <p:cNvPr id="2" name="Imagen 1">
                <a:extLst>
                  <a:ext uri="{FF2B5EF4-FFF2-40B4-BE49-F238E27FC236}">
                    <a16:creationId xmlns:a16="http://schemas.microsoft.com/office/drawing/2014/main" id="{4AAD2740-FB1E-103A-AD9A-9D44EF3BB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03434" y="2488166"/>
                <a:ext cx="983276" cy="1488958"/>
              </a:xfrm>
              <a:prstGeom prst="rect">
                <a:avLst/>
              </a:prstGeom>
            </p:spPr>
          </p:pic>
          <p:pic>
            <p:nvPicPr>
              <p:cNvPr id="3" name="Google Shape;243;p12" descr="Une image contenant texte, capture d’écran, Site web, Page web&#10;&#10;Le contenu généré par l’IA peut être incorrect.">
                <a:extLst>
                  <a:ext uri="{FF2B5EF4-FFF2-40B4-BE49-F238E27FC236}">
                    <a16:creationId xmlns:a16="http://schemas.microsoft.com/office/drawing/2014/main" id="{C7528BA8-00D7-75CF-D865-7201D5ACA9CB}"/>
                  </a:ext>
                </a:extLst>
              </p:cNvPr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6257826" y="2496524"/>
                <a:ext cx="1019592" cy="14889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" name="Google Shape;282;g361669779ea_0_69">
                <a:extLst>
                  <a:ext uri="{FF2B5EF4-FFF2-40B4-BE49-F238E27FC236}">
                    <a16:creationId xmlns:a16="http://schemas.microsoft.com/office/drawing/2014/main" id="{B2BE5B6E-7C27-4F1A-695A-390BF89B2C46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5334649" y="3192250"/>
                <a:ext cx="983277" cy="14889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" name="Google Shape;283;g361669779ea_0_69">
                <a:extLst>
                  <a:ext uri="{FF2B5EF4-FFF2-40B4-BE49-F238E27FC236}">
                    <a16:creationId xmlns:a16="http://schemas.microsoft.com/office/drawing/2014/main" id="{EC17930C-2CE5-9E75-F951-887FD169D7A8}"/>
                  </a:ext>
                </a:extLst>
              </p:cNvPr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6406086" y="3204845"/>
                <a:ext cx="979615" cy="14973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099" name="Grupo 3098">
            <a:extLst>
              <a:ext uri="{FF2B5EF4-FFF2-40B4-BE49-F238E27FC236}">
                <a16:creationId xmlns:a16="http://schemas.microsoft.com/office/drawing/2014/main" id="{A3F50898-F875-0F66-9CA4-CBBC6FA6FF95}"/>
              </a:ext>
            </a:extLst>
          </p:cNvPr>
          <p:cNvGrpSpPr/>
          <p:nvPr/>
        </p:nvGrpSpPr>
        <p:grpSpPr>
          <a:xfrm>
            <a:off x="470774" y="143165"/>
            <a:ext cx="7953361" cy="628429"/>
            <a:chOff x="595319" y="151329"/>
            <a:chExt cx="7953361" cy="960401"/>
          </a:xfrm>
        </p:grpSpPr>
        <p:sp>
          <p:nvSpPr>
            <p:cNvPr id="3100" name="CuadroTexto 3099">
              <a:extLst>
                <a:ext uri="{FF2B5EF4-FFF2-40B4-BE49-F238E27FC236}">
                  <a16:creationId xmlns:a16="http://schemas.microsoft.com/office/drawing/2014/main" id="{7B3F9D2A-1E19-F681-5590-9ECB9A8BA477}"/>
                </a:ext>
              </a:extLst>
            </p:cNvPr>
            <p:cNvSpPr txBox="1"/>
            <p:nvPr/>
          </p:nvSpPr>
          <p:spPr>
            <a:xfrm>
              <a:off x="595319" y="151329"/>
              <a:ext cx="7953361" cy="960401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3101" name="CuadroTexto 3100">
              <a:extLst>
                <a:ext uri="{FF2B5EF4-FFF2-40B4-BE49-F238E27FC236}">
                  <a16:creationId xmlns:a16="http://schemas.microsoft.com/office/drawing/2014/main" id="{E9923586-0AC5-56EB-6988-7CDC6BF0D7EF}"/>
                </a:ext>
              </a:extLst>
            </p:cNvPr>
            <p:cNvSpPr txBox="1"/>
            <p:nvPr/>
          </p:nvSpPr>
          <p:spPr>
            <a:xfrm>
              <a:off x="701999" y="227328"/>
              <a:ext cx="7728515" cy="466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algn="ctr"/>
              <a:r>
                <a:rPr lang="en-GB" sz="1800" noProof="0" dirty="0">
                  <a:solidFill>
                    <a:schemeClr val="bg1"/>
                  </a:solidFill>
                  <a:sym typeface="Quattrocento Sans"/>
                </a:rPr>
                <a:t>Analysis of current plastic waste management practices in ports</a:t>
              </a:r>
              <a:endParaRPr lang="en-GB" sz="1800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F9DC2B3-CF3E-52BA-8407-09F255926FA8}"/>
              </a:ext>
            </a:extLst>
          </p:cNvPr>
          <p:cNvGrpSpPr/>
          <p:nvPr/>
        </p:nvGrpSpPr>
        <p:grpSpPr>
          <a:xfrm>
            <a:off x="4447455" y="779333"/>
            <a:ext cx="2851709" cy="356041"/>
            <a:chOff x="3959398" y="1281954"/>
            <a:chExt cx="2851709" cy="356041"/>
          </a:xfrm>
        </p:grpSpPr>
        <p:pic>
          <p:nvPicPr>
            <p:cNvPr id="3102" name="Imagen 3101" descr="BANDERA de FRANCIA 90x60cm - BANDERA FRANCESA 60 x 90 cm poliéster ligero -  AZ FLAG : Amazon.es: Deportes y aire libre">
              <a:extLst>
                <a:ext uri="{FF2B5EF4-FFF2-40B4-BE49-F238E27FC236}">
                  <a16:creationId xmlns:a16="http://schemas.microsoft.com/office/drawing/2014/main" id="{0BF4504A-1EF3-23AA-DF74-5A6E7E9D2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0" t="20548" r="5438" b="20330"/>
            <a:stretch/>
          </p:blipFill>
          <p:spPr bwMode="auto">
            <a:xfrm>
              <a:off x="4718109" y="1285830"/>
              <a:ext cx="523908" cy="34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3" name="Imagen 3102" descr="Bandera de Irlanda - Wikipedia, la enciclopedia libre">
              <a:extLst>
                <a:ext uri="{FF2B5EF4-FFF2-40B4-BE49-F238E27FC236}">
                  <a16:creationId xmlns:a16="http://schemas.microsoft.com/office/drawing/2014/main" id="{BF50267E-7DA9-D25C-1551-74A63ACC6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654" y="1296346"/>
              <a:ext cx="523908" cy="3261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4" name="Imagen 3103">
              <a:extLst>
                <a:ext uri="{FF2B5EF4-FFF2-40B4-BE49-F238E27FC236}">
                  <a16:creationId xmlns:a16="http://schemas.microsoft.com/office/drawing/2014/main" id="{4481F404-4318-4444-C280-C8796A92F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287199" y="1281954"/>
              <a:ext cx="523908" cy="350852"/>
            </a:xfrm>
            <a:prstGeom prst="rect">
              <a:avLst/>
            </a:prstGeom>
          </p:spPr>
        </p:pic>
        <p:pic>
          <p:nvPicPr>
            <p:cNvPr id="3105" name="Imagen 3104" descr="Bandera de España - Wikipedia, la enciclopedia libre">
              <a:extLst>
                <a:ext uri="{FF2B5EF4-FFF2-40B4-BE49-F238E27FC236}">
                  <a16:creationId xmlns:a16="http://schemas.microsoft.com/office/drawing/2014/main" id="{33F05081-5E07-D210-80E9-1EF43A573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9398" y="1300446"/>
              <a:ext cx="523908" cy="3375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853CCC79-58DB-8C74-24DA-BED64DAF6E06}"/>
              </a:ext>
            </a:extLst>
          </p:cNvPr>
          <p:cNvGrpSpPr/>
          <p:nvPr/>
        </p:nvGrpSpPr>
        <p:grpSpPr>
          <a:xfrm>
            <a:off x="244284" y="2706071"/>
            <a:ext cx="4843356" cy="471598"/>
            <a:chOff x="228698" y="2807486"/>
            <a:chExt cx="5218329" cy="471598"/>
          </a:xfrm>
        </p:grpSpPr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3F756F0D-4BCB-30B6-9256-2CDA20DCD340}"/>
                </a:ext>
              </a:extLst>
            </p:cNvPr>
            <p:cNvSpPr/>
            <p:nvPr/>
          </p:nvSpPr>
          <p:spPr>
            <a:xfrm>
              <a:off x="228698" y="2807486"/>
              <a:ext cx="5218329" cy="471598"/>
            </a:xfrm>
            <a:prstGeom prst="round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Flecha: a la derecha 15">
              <a:extLst>
                <a:ext uri="{FF2B5EF4-FFF2-40B4-BE49-F238E27FC236}">
                  <a16:creationId xmlns:a16="http://schemas.microsoft.com/office/drawing/2014/main" id="{17991630-5AE4-20AF-73F4-226C628CFBF4}"/>
                </a:ext>
              </a:extLst>
            </p:cNvPr>
            <p:cNvSpPr/>
            <p:nvPr/>
          </p:nvSpPr>
          <p:spPr>
            <a:xfrm>
              <a:off x="481547" y="2878060"/>
              <a:ext cx="2799966" cy="28236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Picture 6" descr="31.100+ Tick Verde Fotografías de stock, fotos e imágenes ...">
            <a:extLst>
              <a:ext uri="{FF2B5EF4-FFF2-40B4-BE49-F238E27FC236}">
                <a16:creationId xmlns:a16="http://schemas.microsoft.com/office/drawing/2014/main" id="{4DDEDA66-7EFF-BD65-E55F-B59A866B3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00" y="219075"/>
            <a:ext cx="348840" cy="3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089291E2-C55D-36C4-FF14-09DC7054394A}"/>
              </a:ext>
            </a:extLst>
          </p:cNvPr>
          <p:cNvSpPr txBox="1"/>
          <p:nvPr/>
        </p:nvSpPr>
        <p:spPr>
          <a:xfrm>
            <a:off x="5186354" y="1233710"/>
            <a:ext cx="3609598" cy="323165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s-ES" sz="1200" dirty="0">
              <a:solidFill>
                <a:srgbClr val="002060"/>
              </a:solidFill>
            </a:endParaRPr>
          </a:p>
          <a:p>
            <a:pPr algn="just"/>
            <a:r>
              <a:rPr lang="es-ES" sz="1200" dirty="0">
                <a:solidFill>
                  <a:srgbClr val="002060"/>
                </a:solidFill>
              </a:rPr>
              <a:t>No </a:t>
            </a:r>
            <a:r>
              <a:rPr lang="es-ES" sz="1200" dirty="0" err="1">
                <a:solidFill>
                  <a:srgbClr val="002060"/>
                </a:solidFill>
              </a:rPr>
              <a:t>common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approach</a:t>
            </a:r>
            <a:r>
              <a:rPr lang="es-ES" sz="1200" dirty="0">
                <a:solidFill>
                  <a:srgbClr val="002060"/>
                </a:solidFill>
              </a:rPr>
              <a:t>: </a:t>
            </a:r>
            <a:r>
              <a:rPr lang="es-ES" sz="1200" dirty="0" err="1">
                <a:solidFill>
                  <a:srgbClr val="002060"/>
                </a:solidFill>
              </a:rPr>
              <a:t>great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differences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on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waste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management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between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ports</a:t>
            </a:r>
            <a:r>
              <a:rPr lang="es-ES" sz="1200" dirty="0">
                <a:solidFill>
                  <a:srgbClr val="002060"/>
                </a:solidFill>
              </a:rPr>
              <a:t> and </a:t>
            </a:r>
            <a:r>
              <a:rPr lang="es-ES" sz="1200" dirty="0" err="1">
                <a:solidFill>
                  <a:srgbClr val="002060"/>
                </a:solidFill>
              </a:rPr>
              <a:t>between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regions</a:t>
            </a:r>
            <a:r>
              <a:rPr lang="es-ES" sz="1200" dirty="0">
                <a:solidFill>
                  <a:srgbClr val="002060"/>
                </a:solidFill>
              </a:rPr>
              <a:t>. </a:t>
            </a:r>
            <a:r>
              <a:rPr lang="es-ES" sz="1200" dirty="0" err="1">
                <a:solidFill>
                  <a:srgbClr val="002060"/>
                </a:solidFill>
              </a:rPr>
              <a:t>Differences</a:t>
            </a:r>
            <a:r>
              <a:rPr lang="es-ES" sz="1200" dirty="0">
                <a:solidFill>
                  <a:srgbClr val="002060"/>
                </a:solidFill>
              </a:rPr>
              <a:t> in </a:t>
            </a:r>
            <a:r>
              <a:rPr lang="es-ES" sz="1200" dirty="0" err="1">
                <a:solidFill>
                  <a:srgbClr val="002060"/>
                </a:solidFill>
              </a:rPr>
              <a:t>allocated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resources</a:t>
            </a:r>
            <a:r>
              <a:rPr lang="es-ES" sz="1200" dirty="0">
                <a:solidFill>
                  <a:srgbClr val="002060"/>
                </a:solidFill>
              </a:rPr>
              <a:t> and </a:t>
            </a:r>
            <a:r>
              <a:rPr lang="es-ES" sz="1200" dirty="0" err="1">
                <a:solidFill>
                  <a:srgbClr val="002060"/>
                </a:solidFill>
              </a:rPr>
              <a:t>equipment</a:t>
            </a:r>
            <a:r>
              <a:rPr lang="es-ES" sz="1200" dirty="0">
                <a:solidFill>
                  <a:srgbClr val="002060"/>
                </a:solidFill>
              </a:rPr>
              <a:t>  </a:t>
            </a:r>
          </a:p>
          <a:p>
            <a:pPr algn="just"/>
            <a:endParaRPr lang="es-ES" sz="1200" dirty="0">
              <a:solidFill>
                <a:srgbClr val="002060"/>
              </a:solidFill>
            </a:endParaRPr>
          </a:p>
          <a:p>
            <a:pPr algn="just"/>
            <a:r>
              <a:rPr lang="es-ES" sz="1200" dirty="0" err="1">
                <a:solidFill>
                  <a:srgbClr val="002060"/>
                </a:solidFill>
              </a:rPr>
              <a:t>Some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ports</a:t>
            </a:r>
            <a:r>
              <a:rPr lang="es-ES" sz="1200" dirty="0">
                <a:solidFill>
                  <a:srgbClr val="002060"/>
                </a:solidFill>
              </a:rPr>
              <a:t> more </a:t>
            </a:r>
            <a:r>
              <a:rPr lang="es-ES" sz="1200" dirty="0" err="1">
                <a:solidFill>
                  <a:srgbClr val="002060"/>
                </a:solidFill>
              </a:rPr>
              <a:t>advanced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on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dealing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with</a:t>
            </a:r>
            <a:r>
              <a:rPr lang="es-ES" sz="1200" dirty="0">
                <a:solidFill>
                  <a:srgbClr val="002060"/>
                </a:solidFill>
              </a:rPr>
              <a:t> PFW and </a:t>
            </a:r>
            <a:r>
              <a:rPr lang="es-ES" sz="1200" dirty="0" err="1">
                <a:solidFill>
                  <a:srgbClr val="002060"/>
                </a:solidFill>
              </a:rPr>
              <a:t>others</a:t>
            </a:r>
            <a:r>
              <a:rPr lang="es-ES" sz="1200" dirty="0">
                <a:solidFill>
                  <a:srgbClr val="002060"/>
                </a:solidFill>
              </a:rPr>
              <a:t> </a:t>
            </a:r>
            <a:r>
              <a:rPr lang="es-ES" sz="1200" dirty="0" err="1">
                <a:solidFill>
                  <a:srgbClr val="002060"/>
                </a:solidFill>
              </a:rPr>
              <a:t>on</a:t>
            </a:r>
            <a:r>
              <a:rPr lang="es-ES" sz="1200" dirty="0">
                <a:solidFill>
                  <a:srgbClr val="002060"/>
                </a:solidFill>
              </a:rPr>
              <a:t> EOLFG.</a:t>
            </a:r>
          </a:p>
          <a:p>
            <a:pPr algn="just"/>
            <a:endParaRPr lang="en-US" sz="1200" dirty="0">
              <a:solidFill>
                <a:srgbClr val="002060"/>
              </a:solidFill>
            </a:endParaRPr>
          </a:p>
          <a:p>
            <a:pPr algn="just"/>
            <a:r>
              <a:rPr lang="en-GB" sz="1200" dirty="0">
                <a:solidFill>
                  <a:srgbClr val="002060"/>
                </a:solidFill>
              </a:rPr>
              <a:t>PFV tackled by “Fishing for litter” initiatives in many ports, mostly supported by projects</a:t>
            </a:r>
            <a:r>
              <a:rPr lang="en-US" sz="1200" dirty="0">
                <a:solidFill>
                  <a:srgbClr val="002060"/>
                </a:solidFill>
              </a:rPr>
              <a:t>. </a:t>
            </a:r>
          </a:p>
          <a:p>
            <a:pPr algn="just"/>
            <a:endParaRPr lang="en-US" sz="1200" dirty="0">
              <a:solidFill>
                <a:srgbClr val="002060"/>
              </a:solidFill>
            </a:endParaRPr>
          </a:p>
          <a:p>
            <a:pPr algn="just"/>
            <a:r>
              <a:rPr lang="en-US" sz="1200" dirty="0">
                <a:solidFill>
                  <a:srgbClr val="002060"/>
                </a:solidFill>
              </a:rPr>
              <a:t>Ports may facilitate container and/or space to place them and waste management. Difficulties to keep adequate use of skips and containers. </a:t>
            </a:r>
          </a:p>
          <a:p>
            <a:pPr algn="just"/>
            <a:endParaRPr lang="en-US" sz="1200" dirty="0">
              <a:solidFill>
                <a:srgbClr val="002060"/>
              </a:solidFill>
            </a:endParaRPr>
          </a:p>
          <a:p>
            <a:pPr algn="just"/>
            <a:r>
              <a:rPr lang="en-US" sz="1200" dirty="0">
                <a:solidFill>
                  <a:srgbClr val="002060"/>
                </a:solidFill>
              </a:rPr>
              <a:t>Need of training and awareness raising activities with fishermen and port users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8085C50-595B-FFBD-2B23-73E25B5E03EF}"/>
              </a:ext>
            </a:extLst>
          </p:cNvPr>
          <p:cNvSpPr txBox="1"/>
          <p:nvPr/>
        </p:nvSpPr>
        <p:spPr>
          <a:xfrm>
            <a:off x="770327" y="4532775"/>
            <a:ext cx="67674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00" dirty="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Basic management of PFW on a routine basis complying PRF, that may be reinforced with characterization and valorization activities with support of </a:t>
            </a:r>
            <a:r>
              <a:rPr lang="en-US" sz="1400" kern="100" dirty="0" err="1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FfL</a:t>
            </a:r>
            <a:r>
              <a:rPr lang="en-US" sz="1400" kern="100" dirty="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projects </a:t>
            </a:r>
            <a:endParaRPr lang="en-US" sz="1400" dirty="0">
              <a:solidFill>
                <a:srgbClr val="002060"/>
              </a:solidFill>
            </a:endParaRPr>
          </a:p>
          <a:p>
            <a:pPr algn="ctr"/>
            <a:endParaRPr lang="es-ES" sz="1400" dirty="0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F07A845B-A1E7-719C-BC73-57F96AB2D203}"/>
              </a:ext>
            </a:extLst>
          </p:cNvPr>
          <p:cNvSpPr/>
          <p:nvPr/>
        </p:nvSpPr>
        <p:spPr>
          <a:xfrm>
            <a:off x="435598" y="4586999"/>
            <a:ext cx="345164" cy="286732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6DEBCD5-BB5E-4F26-BAD3-6C1C8A0E6A8B}"/>
              </a:ext>
            </a:extLst>
          </p:cNvPr>
          <p:cNvSpPr txBox="1"/>
          <p:nvPr/>
        </p:nvSpPr>
        <p:spPr>
          <a:xfrm>
            <a:off x="3107440" y="2740121"/>
            <a:ext cx="189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2060"/>
                </a:solidFill>
              </a:rPr>
              <a:t>Key </a:t>
            </a:r>
            <a:r>
              <a:rPr lang="es-ES" dirty="0" err="1">
                <a:solidFill>
                  <a:srgbClr val="002060"/>
                </a:solidFill>
              </a:rPr>
              <a:t>findings</a:t>
            </a:r>
            <a:r>
              <a:rPr lang="es-ES" dirty="0">
                <a:solidFill>
                  <a:srgbClr val="002060"/>
                </a:solidFill>
              </a:rPr>
              <a:t> PFW </a:t>
            </a:r>
          </a:p>
        </p:txBody>
      </p:sp>
    </p:spTree>
    <p:extLst>
      <p:ext uri="{BB962C8B-B14F-4D97-AF65-F5344CB8AC3E}">
        <p14:creationId xmlns:p14="http://schemas.microsoft.com/office/powerpoint/2010/main" val="1890407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2D68EA35-2A60-707F-9E27-71AC8716C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01;p6">
            <a:extLst>
              <a:ext uri="{FF2B5EF4-FFF2-40B4-BE49-F238E27FC236}">
                <a16:creationId xmlns:a16="http://schemas.microsoft.com/office/drawing/2014/main" id="{48442E52-4812-5D28-4EC7-8162DB654E69}"/>
              </a:ext>
            </a:extLst>
          </p:cNvPr>
          <p:cNvSpPr txBox="1"/>
          <p:nvPr/>
        </p:nvSpPr>
        <p:spPr>
          <a:xfrm>
            <a:off x="682048" y="745290"/>
            <a:ext cx="3397386" cy="408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14000"/>
              </a:lnSpc>
            </a:pPr>
            <a:r>
              <a:rPr lang="en-GB" b="1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Consultation process with ports</a:t>
            </a:r>
          </a:p>
        </p:txBody>
      </p:sp>
      <p:grpSp>
        <p:nvGrpSpPr>
          <p:cNvPr id="3095" name="Grupo 3094">
            <a:extLst>
              <a:ext uri="{FF2B5EF4-FFF2-40B4-BE49-F238E27FC236}">
                <a16:creationId xmlns:a16="http://schemas.microsoft.com/office/drawing/2014/main" id="{213112F7-092A-7475-9E09-2D8E105DE970}"/>
              </a:ext>
            </a:extLst>
          </p:cNvPr>
          <p:cNvGrpSpPr/>
          <p:nvPr/>
        </p:nvGrpSpPr>
        <p:grpSpPr>
          <a:xfrm>
            <a:off x="773306" y="1326979"/>
            <a:ext cx="2348477" cy="3050894"/>
            <a:chOff x="256058" y="1941276"/>
            <a:chExt cx="2348477" cy="305089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9F2E07BA-2552-2182-AA03-A391A98A0671}"/>
                </a:ext>
              </a:extLst>
            </p:cNvPr>
            <p:cNvSpPr/>
            <p:nvPr/>
          </p:nvSpPr>
          <p:spPr>
            <a:xfrm>
              <a:off x="256058" y="1941276"/>
              <a:ext cx="2348477" cy="305089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2673F252-F131-F397-8967-F13F08D281C1}"/>
                </a:ext>
              </a:extLst>
            </p:cNvPr>
            <p:cNvGrpSpPr/>
            <p:nvPr/>
          </p:nvGrpSpPr>
          <p:grpSpPr>
            <a:xfrm>
              <a:off x="787212" y="2033013"/>
              <a:ext cx="1377197" cy="455767"/>
              <a:chOff x="784224" y="1906901"/>
              <a:chExt cx="1377197" cy="455767"/>
            </a:xfrm>
          </p:grpSpPr>
          <p:sp>
            <p:nvSpPr>
              <p:cNvPr id="27" name="Rectángulo: una sola esquina cortada 26">
                <a:extLst>
                  <a:ext uri="{FF2B5EF4-FFF2-40B4-BE49-F238E27FC236}">
                    <a16:creationId xmlns:a16="http://schemas.microsoft.com/office/drawing/2014/main" id="{9EBEEB67-468E-25BC-036E-C326908025A6}"/>
                  </a:ext>
                </a:extLst>
              </p:cNvPr>
              <p:cNvSpPr/>
              <p:nvPr/>
            </p:nvSpPr>
            <p:spPr>
              <a:xfrm rot="5400000">
                <a:off x="1242700" y="1448425"/>
                <a:ext cx="455767" cy="1372719"/>
              </a:xfrm>
              <a:prstGeom prst="snip1Rect">
                <a:avLst>
                  <a:gd name="adj" fmla="val 19671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6" name="Google Shape;101;p6">
                <a:extLst>
                  <a:ext uri="{FF2B5EF4-FFF2-40B4-BE49-F238E27FC236}">
                    <a16:creationId xmlns:a16="http://schemas.microsoft.com/office/drawing/2014/main" id="{C52910E0-7BF3-F563-B8DB-00D64C600BDB}"/>
                  </a:ext>
                </a:extLst>
              </p:cNvPr>
              <p:cNvSpPr txBox="1"/>
              <p:nvPr/>
            </p:nvSpPr>
            <p:spPr>
              <a:xfrm>
                <a:off x="788702" y="1933491"/>
                <a:ext cx="1372719" cy="4080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Port surveys</a:t>
                </a:r>
              </a:p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(questionnaire)</a:t>
                </a: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210949DB-2CD9-27DD-F2F8-3391D2472FE0}"/>
                </a:ext>
              </a:extLst>
            </p:cNvPr>
            <p:cNvGrpSpPr/>
            <p:nvPr/>
          </p:nvGrpSpPr>
          <p:grpSpPr>
            <a:xfrm>
              <a:off x="472428" y="3434466"/>
              <a:ext cx="1897506" cy="1446370"/>
              <a:chOff x="441815" y="3431501"/>
              <a:chExt cx="1897506" cy="1446370"/>
            </a:xfrm>
          </p:grpSpPr>
          <p:pic>
            <p:nvPicPr>
              <p:cNvPr id="24" name="Imagen 23" descr="Texto, Carta&#10;&#10;El contenido generado por IA puede ser incorrecto.">
                <a:extLst>
                  <a:ext uri="{FF2B5EF4-FFF2-40B4-BE49-F238E27FC236}">
                    <a16:creationId xmlns:a16="http://schemas.microsoft.com/office/drawing/2014/main" id="{C439B01A-315E-586A-4856-B54F8B60E3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7008" y="3457867"/>
                <a:ext cx="972313" cy="1409622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21" name="Imagen 20" descr="Tabla&#10;&#10;El contenido generado por IA puede ser incorrecto.">
                <a:extLst>
                  <a:ext uri="{FF2B5EF4-FFF2-40B4-BE49-F238E27FC236}">
                    <a16:creationId xmlns:a16="http://schemas.microsoft.com/office/drawing/2014/main" id="{F43FA6C3-6602-1328-4410-929D491D9E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6627" y="3452658"/>
                <a:ext cx="977519" cy="1425213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19" name="Imagen 18" descr="Tabla&#10;&#10;El contenido generado por IA puede ser incorrecto.">
                <a:extLst>
                  <a:ext uri="{FF2B5EF4-FFF2-40B4-BE49-F238E27FC236}">
                    <a16:creationId xmlns:a16="http://schemas.microsoft.com/office/drawing/2014/main" id="{704F723E-330A-D8BF-B57D-37E42D236E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3954" y="3452658"/>
                <a:ext cx="992128" cy="141989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17" name="Imagen 16" descr="Texto&#10;&#10;El contenido generado por IA puede ser incorrecto.">
                <a:extLst>
                  <a:ext uri="{FF2B5EF4-FFF2-40B4-BE49-F238E27FC236}">
                    <a16:creationId xmlns:a16="http://schemas.microsoft.com/office/drawing/2014/main" id="{8945FC93-DB15-E7D6-3A07-321895A15F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815" y="3431501"/>
                <a:ext cx="972313" cy="1446370"/>
              </a:xfrm>
              <a:prstGeom prst="rect">
                <a:avLst/>
              </a:prstGeom>
            </p:spPr>
          </p:pic>
        </p:grpSp>
        <p:grpSp>
          <p:nvGrpSpPr>
            <p:cNvPr id="59" name="Grupo 58">
              <a:extLst>
                <a:ext uri="{FF2B5EF4-FFF2-40B4-BE49-F238E27FC236}">
                  <a16:creationId xmlns:a16="http://schemas.microsoft.com/office/drawing/2014/main" id="{8C6C72D4-890F-93D9-0D4A-EB080FA30A01}"/>
                </a:ext>
              </a:extLst>
            </p:cNvPr>
            <p:cNvGrpSpPr/>
            <p:nvPr/>
          </p:nvGrpSpPr>
          <p:grpSpPr>
            <a:xfrm>
              <a:off x="797877" y="2482128"/>
              <a:ext cx="1533007" cy="934446"/>
              <a:chOff x="810522" y="2482128"/>
              <a:chExt cx="1533007" cy="934446"/>
            </a:xfrm>
          </p:grpSpPr>
          <p:sp>
            <p:nvSpPr>
              <p:cNvPr id="49" name="Google Shape;101;p6">
                <a:extLst>
                  <a:ext uri="{FF2B5EF4-FFF2-40B4-BE49-F238E27FC236}">
                    <a16:creationId xmlns:a16="http://schemas.microsoft.com/office/drawing/2014/main" id="{88D32001-3F90-176E-C51C-7696B6B6A128}"/>
                  </a:ext>
                </a:extLst>
              </p:cNvPr>
              <p:cNvSpPr txBox="1"/>
              <p:nvPr/>
            </p:nvSpPr>
            <p:spPr>
              <a:xfrm>
                <a:off x="850332" y="2482128"/>
                <a:ext cx="1493197" cy="934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Facilities and equipment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Management of EOLFG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Management of </a:t>
                </a:r>
                <a:r>
                  <a:rPr lang="en-GB" sz="800" i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PFW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en-GB" sz="800" dirty="0">
                    <a:solidFill>
                      <a:srgbClr val="002060"/>
                    </a:solidFill>
                    <a:ea typeface="Calibri"/>
                    <a:cs typeface="Calibri"/>
                    <a:sym typeface="Calibri"/>
                  </a:rPr>
                  <a:t>Drawbacks (APFVU y </a:t>
                </a:r>
                <a:r>
                  <a:rPr lang="en-GB" sz="800" i="1" dirty="0">
                    <a:solidFill>
                      <a:srgbClr val="002060"/>
                    </a:solidFill>
                    <a:ea typeface="Calibri"/>
                    <a:cs typeface="Calibri"/>
                    <a:sym typeface="Calibri"/>
                  </a:rPr>
                  <a:t>PFW)</a:t>
                </a:r>
                <a:endParaRPr lang="en-GB" sz="800" i="1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Good practices </a:t>
                </a:r>
              </a:p>
              <a:p>
                <a:pPr lvl="0" algn="just">
                  <a:lnSpc>
                    <a:spcPct val="114000"/>
                  </a:lnSpc>
                </a:pPr>
                <a:r>
                  <a:rPr lang="en-GB" sz="8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Planning for the future</a:t>
                </a:r>
              </a:p>
            </p:txBody>
          </p:sp>
          <p:sp>
            <p:nvSpPr>
              <p:cNvPr id="52" name="Elipse 51">
                <a:extLst>
                  <a:ext uri="{FF2B5EF4-FFF2-40B4-BE49-F238E27FC236}">
                    <a16:creationId xmlns:a16="http://schemas.microsoft.com/office/drawing/2014/main" id="{BE416B84-647C-98D8-0D16-6EE7DB97C9DF}"/>
                  </a:ext>
                </a:extLst>
              </p:cNvPr>
              <p:cNvSpPr/>
              <p:nvPr/>
            </p:nvSpPr>
            <p:spPr>
              <a:xfrm>
                <a:off x="810522" y="2571750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ADFD7A51-5F5C-DB47-43F5-032440036F60}"/>
                  </a:ext>
                </a:extLst>
              </p:cNvPr>
              <p:cNvSpPr/>
              <p:nvPr/>
            </p:nvSpPr>
            <p:spPr>
              <a:xfrm>
                <a:off x="810522" y="2715754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4" name="Elipse 53">
                <a:extLst>
                  <a:ext uri="{FF2B5EF4-FFF2-40B4-BE49-F238E27FC236}">
                    <a16:creationId xmlns:a16="http://schemas.microsoft.com/office/drawing/2014/main" id="{D5C3F4B2-27CD-017D-ED5E-68EB58D72D98}"/>
                  </a:ext>
                </a:extLst>
              </p:cNvPr>
              <p:cNvSpPr/>
              <p:nvPr/>
            </p:nvSpPr>
            <p:spPr>
              <a:xfrm>
                <a:off x="810522" y="2850525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5" name="Elipse 54">
                <a:extLst>
                  <a:ext uri="{FF2B5EF4-FFF2-40B4-BE49-F238E27FC236}">
                    <a16:creationId xmlns:a16="http://schemas.microsoft.com/office/drawing/2014/main" id="{691A1C61-300B-DD0E-655D-3049A9A47BAB}"/>
                  </a:ext>
                </a:extLst>
              </p:cNvPr>
              <p:cNvSpPr/>
              <p:nvPr/>
            </p:nvSpPr>
            <p:spPr>
              <a:xfrm>
                <a:off x="810522" y="2991532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6" name="Elipse 55">
                <a:extLst>
                  <a:ext uri="{FF2B5EF4-FFF2-40B4-BE49-F238E27FC236}">
                    <a16:creationId xmlns:a16="http://schemas.microsoft.com/office/drawing/2014/main" id="{0C3A8C85-8332-46AC-B3D4-E2F835957CC9}"/>
                  </a:ext>
                </a:extLst>
              </p:cNvPr>
              <p:cNvSpPr/>
              <p:nvPr/>
            </p:nvSpPr>
            <p:spPr>
              <a:xfrm>
                <a:off x="810522" y="3125384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10C34081-32EB-0AF5-8DDF-92DB504862BA}"/>
                  </a:ext>
                </a:extLst>
              </p:cNvPr>
              <p:cNvSpPr/>
              <p:nvPr/>
            </p:nvSpPr>
            <p:spPr>
              <a:xfrm>
                <a:off x="810522" y="3263705"/>
                <a:ext cx="79622" cy="786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3072" name="Grupo 3071">
              <a:extLst>
                <a:ext uri="{FF2B5EF4-FFF2-40B4-BE49-F238E27FC236}">
                  <a16:creationId xmlns:a16="http://schemas.microsoft.com/office/drawing/2014/main" id="{DB27F672-48FA-D72E-8A28-FDB787B708D0}"/>
                </a:ext>
              </a:extLst>
            </p:cNvPr>
            <p:cNvGrpSpPr/>
            <p:nvPr/>
          </p:nvGrpSpPr>
          <p:grpSpPr>
            <a:xfrm>
              <a:off x="257738" y="1950042"/>
              <a:ext cx="474845" cy="443158"/>
              <a:chOff x="4499666" y="1312058"/>
              <a:chExt cx="474845" cy="443158"/>
            </a:xfrm>
          </p:grpSpPr>
          <p:sp>
            <p:nvSpPr>
              <p:cNvPr id="63" name="Elipse 62">
                <a:extLst>
                  <a:ext uri="{FF2B5EF4-FFF2-40B4-BE49-F238E27FC236}">
                    <a16:creationId xmlns:a16="http://schemas.microsoft.com/office/drawing/2014/main" id="{C98EE3B1-6DE3-D2E7-3C9B-99A58DAA08A4}"/>
                  </a:ext>
                </a:extLst>
              </p:cNvPr>
              <p:cNvSpPr/>
              <p:nvPr/>
            </p:nvSpPr>
            <p:spPr>
              <a:xfrm>
                <a:off x="4562475" y="1390715"/>
                <a:ext cx="343759" cy="3072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62" name="Google Shape;101;p6">
                <a:extLst>
                  <a:ext uri="{FF2B5EF4-FFF2-40B4-BE49-F238E27FC236}">
                    <a16:creationId xmlns:a16="http://schemas.microsoft.com/office/drawing/2014/main" id="{AD17AFE3-C29C-F361-DBBE-369FE4D9BDF9}"/>
                  </a:ext>
                </a:extLst>
              </p:cNvPr>
              <p:cNvSpPr txBox="1"/>
              <p:nvPr/>
            </p:nvSpPr>
            <p:spPr>
              <a:xfrm>
                <a:off x="4499666" y="1312058"/>
                <a:ext cx="474845" cy="443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2000" b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</a:t>
                </a:r>
              </a:p>
            </p:txBody>
          </p:sp>
        </p:grpSp>
      </p:grpSp>
      <p:grpSp>
        <p:nvGrpSpPr>
          <p:cNvPr id="3096" name="Grupo 3095">
            <a:extLst>
              <a:ext uri="{FF2B5EF4-FFF2-40B4-BE49-F238E27FC236}">
                <a16:creationId xmlns:a16="http://schemas.microsoft.com/office/drawing/2014/main" id="{B7ACEE2F-19B6-E821-DC3A-5732395A152E}"/>
              </a:ext>
            </a:extLst>
          </p:cNvPr>
          <p:cNvGrpSpPr/>
          <p:nvPr/>
        </p:nvGrpSpPr>
        <p:grpSpPr>
          <a:xfrm>
            <a:off x="3229594" y="1326979"/>
            <a:ext cx="2348477" cy="3050894"/>
            <a:chOff x="2862336" y="1941276"/>
            <a:chExt cx="2348477" cy="3050894"/>
          </a:xfrm>
        </p:grpSpPr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C7E25647-0F37-ED09-C899-917BAFA0EBAC}"/>
                </a:ext>
              </a:extLst>
            </p:cNvPr>
            <p:cNvSpPr/>
            <p:nvPr/>
          </p:nvSpPr>
          <p:spPr>
            <a:xfrm>
              <a:off x="2862336" y="1941276"/>
              <a:ext cx="2348477" cy="305089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CF1DEB59-6FA8-2AFD-3304-98FB8BE31615}"/>
                </a:ext>
              </a:extLst>
            </p:cNvPr>
            <p:cNvGrpSpPr/>
            <p:nvPr/>
          </p:nvGrpSpPr>
          <p:grpSpPr>
            <a:xfrm>
              <a:off x="3430112" y="2026361"/>
              <a:ext cx="1539610" cy="455767"/>
              <a:chOff x="3266768" y="1994914"/>
              <a:chExt cx="1539610" cy="455767"/>
            </a:xfrm>
          </p:grpSpPr>
          <p:sp>
            <p:nvSpPr>
              <p:cNvPr id="32" name="Rectángulo: una sola esquina cortada 31">
                <a:extLst>
                  <a:ext uri="{FF2B5EF4-FFF2-40B4-BE49-F238E27FC236}">
                    <a16:creationId xmlns:a16="http://schemas.microsoft.com/office/drawing/2014/main" id="{8CDFE3F7-2E0C-4CEA-329B-5238A4640F1D}"/>
                  </a:ext>
                </a:extLst>
              </p:cNvPr>
              <p:cNvSpPr/>
              <p:nvPr/>
            </p:nvSpPr>
            <p:spPr>
              <a:xfrm rot="5400000">
                <a:off x="3808689" y="1452993"/>
                <a:ext cx="455767" cy="1539610"/>
              </a:xfrm>
              <a:prstGeom prst="snip1Rect">
                <a:avLst>
                  <a:gd name="adj" fmla="val 19671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7" name="Google Shape;101;p6">
                <a:extLst>
                  <a:ext uri="{FF2B5EF4-FFF2-40B4-BE49-F238E27FC236}">
                    <a16:creationId xmlns:a16="http://schemas.microsoft.com/office/drawing/2014/main" id="{5C69D453-2330-7138-988B-40B8EFA1AB1E}"/>
                  </a:ext>
                </a:extLst>
              </p:cNvPr>
              <p:cNvSpPr txBox="1"/>
              <p:nvPr/>
            </p:nvSpPr>
            <p:spPr>
              <a:xfrm>
                <a:off x="3266769" y="2018786"/>
                <a:ext cx="1539609" cy="4080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Informative factsheets </a:t>
                </a:r>
                <a:endParaRPr lang="en-GB" sz="9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 algn="ctr">
                  <a:lnSpc>
                    <a:spcPct val="114000"/>
                  </a:lnSpc>
                </a:pPr>
                <a:r>
                  <a: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from ports </a:t>
                </a:r>
              </a:p>
            </p:txBody>
          </p:sp>
        </p:grpSp>
        <p:grpSp>
          <p:nvGrpSpPr>
            <p:cNvPr id="60" name="Grupo 59">
              <a:extLst>
                <a:ext uri="{FF2B5EF4-FFF2-40B4-BE49-F238E27FC236}">
                  <a16:creationId xmlns:a16="http://schemas.microsoft.com/office/drawing/2014/main" id="{03214D5C-5BDA-844D-5E33-89D7881E602A}"/>
                </a:ext>
              </a:extLst>
            </p:cNvPr>
            <p:cNvGrpSpPr/>
            <p:nvPr/>
          </p:nvGrpSpPr>
          <p:grpSpPr>
            <a:xfrm>
              <a:off x="2916467" y="2611225"/>
              <a:ext cx="2240209" cy="2237937"/>
              <a:chOff x="2947208" y="2590823"/>
              <a:chExt cx="2240209" cy="2237937"/>
            </a:xfrm>
          </p:grpSpPr>
          <p:pic>
            <p:nvPicPr>
              <p:cNvPr id="34" name="Google Shape;231;p11" descr="Une image contenant texte, capture d’écran&#10;&#10;Le contenu généré par l’IA peut être incorrect.">
                <a:extLst>
                  <a:ext uri="{FF2B5EF4-FFF2-40B4-BE49-F238E27FC236}">
                    <a16:creationId xmlns:a16="http://schemas.microsoft.com/office/drawing/2014/main" id="{2A633BE5-29AE-DE43-AC23-3BA949043523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947208" y="2590823"/>
                <a:ext cx="984584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Google Shape;232;p11" descr="Une image contenant texte, capture d’écran&#10;&#10;Le contenu généré par l’IA peut être incorrect.">
                <a:extLst>
                  <a:ext uri="{FF2B5EF4-FFF2-40B4-BE49-F238E27FC236}">
                    <a16:creationId xmlns:a16="http://schemas.microsoft.com/office/drawing/2014/main" id="{506970C2-AAA9-1AC7-998B-46A29F057D5B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4007294" y="2590823"/>
                <a:ext cx="997958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254;g361669779ea_0_44">
                <a:extLst>
                  <a:ext uri="{FF2B5EF4-FFF2-40B4-BE49-F238E27FC236}">
                    <a16:creationId xmlns:a16="http://schemas.microsoft.com/office/drawing/2014/main" id="{773497CE-0092-311E-7252-35DDC97D73D1}"/>
                  </a:ext>
                </a:extLst>
              </p:cNvPr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3142746" y="3334016"/>
                <a:ext cx="984584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" name="Google Shape;255;g361669779ea_0_44">
                <a:extLst>
                  <a:ext uri="{FF2B5EF4-FFF2-40B4-BE49-F238E27FC236}">
                    <a16:creationId xmlns:a16="http://schemas.microsoft.com/office/drawing/2014/main" id="{CF92C338-C3F1-29E7-E12E-97D5FC21F79F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202832" y="3342374"/>
                <a:ext cx="984585" cy="148638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73" name="Grupo 3072">
              <a:extLst>
                <a:ext uri="{FF2B5EF4-FFF2-40B4-BE49-F238E27FC236}">
                  <a16:creationId xmlns:a16="http://schemas.microsoft.com/office/drawing/2014/main" id="{AC44C71C-8C84-D6B0-2D29-3F5E6C6D83CC}"/>
                </a:ext>
              </a:extLst>
            </p:cNvPr>
            <p:cNvGrpSpPr/>
            <p:nvPr/>
          </p:nvGrpSpPr>
          <p:grpSpPr>
            <a:xfrm>
              <a:off x="2874582" y="1956828"/>
              <a:ext cx="474845" cy="443158"/>
              <a:chOff x="4499666" y="1312058"/>
              <a:chExt cx="474845" cy="443158"/>
            </a:xfrm>
          </p:grpSpPr>
          <p:sp>
            <p:nvSpPr>
              <p:cNvPr id="3074" name="Elipse 3073">
                <a:extLst>
                  <a:ext uri="{FF2B5EF4-FFF2-40B4-BE49-F238E27FC236}">
                    <a16:creationId xmlns:a16="http://schemas.microsoft.com/office/drawing/2014/main" id="{1380B1AC-68B0-AE76-B4D8-A14178E5D7D4}"/>
                  </a:ext>
                </a:extLst>
              </p:cNvPr>
              <p:cNvSpPr/>
              <p:nvPr/>
            </p:nvSpPr>
            <p:spPr>
              <a:xfrm>
                <a:off x="4562475" y="1390715"/>
                <a:ext cx="343759" cy="3072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3075" name="Google Shape;101;p6">
                <a:extLst>
                  <a:ext uri="{FF2B5EF4-FFF2-40B4-BE49-F238E27FC236}">
                    <a16:creationId xmlns:a16="http://schemas.microsoft.com/office/drawing/2014/main" id="{6839EDE6-E54C-8C99-6CC9-11F198C0454B}"/>
                  </a:ext>
                </a:extLst>
              </p:cNvPr>
              <p:cNvSpPr txBox="1"/>
              <p:nvPr/>
            </p:nvSpPr>
            <p:spPr>
              <a:xfrm>
                <a:off x="4499666" y="1312058"/>
                <a:ext cx="474845" cy="443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lnSpc>
                    <a:spcPct val="114000"/>
                  </a:lnSpc>
                </a:pPr>
                <a:r>
                  <a:rPr lang="en-GB" sz="2000" b="1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</a:t>
                </a:r>
              </a:p>
            </p:txBody>
          </p:sp>
        </p:grp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6C35936C-3F42-054C-FCD1-7C4AF9278C9F}"/>
              </a:ext>
            </a:extLst>
          </p:cNvPr>
          <p:cNvGrpSpPr/>
          <p:nvPr/>
        </p:nvGrpSpPr>
        <p:grpSpPr>
          <a:xfrm>
            <a:off x="5653573" y="1326979"/>
            <a:ext cx="2348477" cy="3050894"/>
            <a:chOff x="5127295" y="1820789"/>
            <a:chExt cx="2348477" cy="3050894"/>
          </a:xfrm>
        </p:grpSpPr>
        <p:grpSp>
          <p:nvGrpSpPr>
            <p:cNvPr id="3097" name="Grupo 3096">
              <a:extLst>
                <a:ext uri="{FF2B5EF4-FFF2-40B4-BE49-F238E27FC236}">
                  <a16:creationId xmlns:a16="http://schemas.microsoft.com/office/drawing/2014/main" id="{CC4927ED-5EE0-390B-6BFD-0DBE7628FBCB}"/>
                </a:ext>
              </a:extLst>
            </p:cNvPr>
            <p:cNvGrpSpPr/>
            <p:nvPr/>
          </p:nvGrpSpPr>
          <p:grpSpPr>
            <a:xfrm>
              <a:off x="5127295" y="1820789"/>
              <a:ext cx="2348477" cy="3050894"/>
              <a:chOff x="5537497" y="1935385"/>
              <a:chExt cx="2348477" cy="3050894"/>
            </a:xfrm>
          </p:grpSpPr>
          <p:sp>
            <p:nvSpPr>
              <p:cNvPr id="3076" name="Rectángulo 3075">
                <a:extLst>
                  <a:ext uri="{FF2B5EF4-FFF2-40B4-BE49-F238E27FC236}">
                    <a16:creationId xmlns:a16="http://schemas.microsoft.com/office/drawing/2014/main" id="{00713B8E-A702-11E6-0AFE-CBAB6699E932}"/>
                  </a:ext>
                </a:extLst>
              </p:cNvPr>
              <p:cNvSpPr/>
              <p:nvPr/>
            </p:nvSpPr>
            <p:spPr>
              <a:xfrm>
                <a:off x="5537497" y="1935385"/>
                <a:ext cx="2348477" cy="305089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rgbClr val="00206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grpSp>
            <p:nvGrpSpPr>
              <p:cNvPr id="3077" name="Grupo 3076">
                <a:extLst>
                  <a:ext uri="{FF2B5EF4-FFF2-40B4-BE49-F238E27FC236}">
                    <a16:creationId xmlns:a16="http://schemas.microsoft.com/office/drawing/2014/main" id="{7BFBACD7-0720-68B3-3F56-CD41D5300DB8}"/>
                  </a:ext>
                </a:extLst>
              </p:cNvPr>
              <p:cNvGrpSpPr/>
              <p:nvPr/>
            </p:nvGrpSpPr>
            <p:grpSpPr>
              <a:xfrm>
                <a:off x="6105273" y="2020470"/>
                <a:ext cx="1548669" cy="455767"/>
                <a:chOff x="3266768" y="1994914"/>
                <a:chExt cx="1548669" cy="455767"/>
              </a:xfrm>
            </p:grpSpPr>
            <p:sp>
              <p:nvSpPr>
                <p:cNvPr id="3078" name="Rectángulo: una sola esquina cortada 3077">
                  <a:extLst>
                    <a:ext uri="{FF2B5EF4-FFF2-40B4-BE49-F238E27FC236}">
                      <a16:creationId xmlns:a16="http://schemas.microsoft.com/office/drawing/2014/main" id="{185B63AB-04F5-6184-6990-6837D2CD0A44}"/>
                    </a:ext>
                  </a:extLst>
                </p:cNvPr>
                <p:cNvSpPr/>
                <p:nvPr/>
              </p:nvSpPr>
              <p:spPr>
                <a:xfrm rot="5400000">
                  <a:off x="3808689" y="1452993"/>
                  <a:ext cx="455767" cy="1539610"/>
                </a:xfrm>
                <a:prstGeom prst="snip1Rect">
                  <a:avLst>
                    <a:gd name="adj" fmla="val 19671"/>
                  </a:avLst>
                </a:prstGeom>
                <a:solidFill>
                  <a:schemeClr val="bg1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079" name="Google Shape;101;p6">
                  <a:extLst>
                    <a:ext uri="{FF2B5EF4-FFF2-40B4-BE49-F238E27FC236}">
                      <a16:creationId xmlns:a16="http://schemas.microsoft.com/office/drawing/2014/main" id="{4FE08C64-8EBA-394F-F6E6-2685C44CDB3A}"/>
                    </a:ext>
                  </a:extLst>
                </p:cNvPr>
                <p:cNvSpPr txBox="1"/>
                <p:nvPr/>
              </p:nvSpPr>
              <p:spPr>
                <a:xfrm>
                  <a:off x="3275828" y="2020532"/>
                  <a:ext cx="1539609" cy="4080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lvl="0" algn="ctr">
                    <a:lnSpc>
                      <a:spcPct val="114000"/>
                    </a:lnSpc>
                  </a:pPr>
                  <a:r>
                    <a:rPr lang="en-GB" sz="90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Factsheets</a:t>
                  </a:r>
                </a:p>
                <a:p>
                  <a:pPr lvl="0" algn="ctr">
                    <a:lnSpc>
                      <a:spcPct val="114000"/>
                    </a:lnSpc>
                  </a:pPr>
                  <a:r>
                    <a:rPr lang="en-GB" sz="90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Inspiring initiatives</a:t>
                  </a:r>
                  <a:endParaRPr lang="en-GB" sz="900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80" name="Grupo 3079">
                <a:extLst>
                  <a:ext uri="{FF2B5EF4-FFF2-40B4-BE49-F238E27FC236}">
                    <a16:creationId xmlns:a16="http://schemas.microsoft.com/office/drawing/2014/main" id="{4A5B99F4-1ACE-4955-D470-CD4D054B7D29}"/>
                  </a:ext>
                </a:extLst>
              </p:cNvPr>
              <p:cNvGrpSpPr/>
              <p:nvPr/>
            </p:nvGrpSpPr>
            <p:grpSpPr>
              <a:xfrm>
                <a:off x="5549743" y="1950937"/>
                <a:ext cx="474845" cy="443158"/>
                <a:chOff x="4499666" y="1312058"/>
                <a:chExt cx="474845" cy="443158"/>
              </a:xfrm>
            </p:grpSpPr>
            <p:sp>
              <p:nvSpPr>
                <p:cNvPr id="3081" name="Elipse 3080">
                  <a:extLst>
                    <a:ext uri="{FF2B5EF4-FFF2-40B4-BE49-F238E27FC236}">
                      <a16:creationId xmlns:a16="http://schemas.microsoft.com/office/drawing/2014/main" id="{7160E3FB-0EC8-7A4D-E4C2-359ECCF1DA13}"/>
                    </a:ext>
                  </a:extLst>
                </p:cNvPr>
                <p:cNvSpPr/>
                <p:nvPr/>
              </p:nvSpPr>
              <p:spPr>
                <a:xfrm>
                  <a:off x="4562475" y="1390715"/>
                  <a:ext cx="343759" cy="30725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082" name="Google Shape;101;p6">
                  <a:extLst>
                    <a:ext uri="{FF2B5EF4-FFF2-40B4-BE49-F238E27FC236}">
                      <a16:creationId xmlns:a16="http://schemas.microsoft.com/office/drawing/2014/main" id="{3A5664A6-346A-0458-6E53-42AB1E2E5909}"/>
                    </a:ext>
                  </a:extLst>
                </p:cNvPr>
                <p:cNvSpPr txBox="1"/>
                <p:nvPr/>
              </p:nvSpPr>
              <p:spPr>
                <a:xfrm>
                  <a:off x="4499666" y="1312058"/>
                  <a:ext cx="474845" cy="4431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lvl="0" algn="ctr">
                    <a:lnSpc>
                      <a:spcPct val="114000"/>
                    </a:lnSpc>
                  </a:pPr>
                  <a:r>
                    <a:rPr lang="en-GB" sz="2000" b="1" noProof="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3</a:t>
                  </a:r>
                </a:p>
              </p:txBody>
            </p:sp>
          </p:grpSp>
        </p:grp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1EA9D93B-6E1C-49E7-CF07-5E18251BA481}"/>
                </a:ext>
              </a:extLst>
            </p:cNvPr>
            <p:cNvGrpSpPr/>
            <p:nvPr/>
          </p:nvGrpSpPr>
          <p:grpSpPr>
            <a:xfrm>
              <a:off x="5203434" y="2488166"/>
              <a:ext cx="2182267" cy="2213995"/>
              <a:chOff x="5203434" y="2488166"/>
              <a:chExt cx="2182267" cy="2213995"/>
            </a:xfrm>
          </p:grpSpPr>
          <p:pic>
            <p:nvPicPr>
              <p:cNvPr id="2" name="Imagen 1">
                <a:extLst>
                  <a:ext uri="{FF2B5EF4-FFF2-40B4-BE49-F238E27FC236}">
                    <a16:creationId xmlns:a16="http://schemas.microsoft.com/office/drawing/2014/main" id="{6F53D617-B4D1-D26C-4698-AC04127CE7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03434" y="2488166"/>
                <a:ext cx="983276" cy="1488958"/>
              </a:xfrm>
              <a:prstGeom prst="rect">
                <a:avLst/>
              </a:prstGeom>
            </p:spPr>
          </p:pic>
          <p:pic>
            <p:nvPicPr>
              <p:cNvPr id="3" name="Google Shape;243;p12" descr="Une image contenant texte, capture d’écran, Site web, Page web&#10;&#10;Le contenu généré par l’IA peut être incorrect.">
                <a:extLst>
                  <a:ext uri="{FF2B5EF4-FFF2-40B4-BE49-F238E27FC236}">
                    <a16:creationId xmlns:a16="http://schemas.microsoft.com/office/drawing/2014/main" id="{2A662BB9-919B-5F06-4C8A-BA16C7485664}"/>
                  </a:ext>
                </a:extLst>
              </p:cNvPr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6257826" y="2496524"/>
                <a:ext cx="1019592" cy="14889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" name="Google Shape;282;g361669779ea_0_69">
                <a:extLst>
                  <a:ext uri="{FF2B5EF4-FFF2-40B4-BE49-F238E27FC236}">
                    <a16:creationId xmlns:a16="http://schemas.microsoft.com/office/drawing/2014/main" id="{30C67797-2602-F5F4-0A83-B14ED4CDC106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5334649" y="3192250"/>
                <a:ext cx="983277" cy="14889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" name="Google Shape;283;g361669779ea_0_69">
                <a:extLst>
                  <a:ext uri="{FF2B5EF4-FFF2-40B4-BE49-F238E27FC236}">
                    <a16:creationId xmlns:a16="http://schemas.microsoft.com/office/drawing/2014/main" id="{B53B4616-6A76-2352-3C7B-F3AA83463331}"/>
                  </a:ext>
                </a:extLst>
              </p:cNvPr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6406086" y="3204845"/>
                <a:ext cx="979615" cy="14973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099" name="Grupo 3098">
            <a:extLst>
              <a:ext uri="{FF2B5EF4-FFF2-40B4-BE49-F238E27FC236}">
                <a16:creationId xmlns:a16="http://schemas.microsoft.com/office/drawing/2014/main" id="{1A6B691E-5C70-5A2A-9C2B-1A763A3042D2}"/>
              </a:ext>
            </a:extLst>
          </p:cNvPr>
          <p:cNvGrpSpPr/>
          <p:nvPr/>
        </p:nvGrpSpPr>
        <p:grpSpPr>
          <a:xfrm>
            <a:off x="470774" y="143165"/>
            <a:ext cx="7953361" cy="628429"/>
            <a:chOff x="595319" y="151329"/>
            <a:chExt cx="7953361" cy="960401"/>
          </a:xfrm>
        </p:grpSpPr>
        <p:sp>
          <p:nvSpPr>
            <p:cNvPr id="3100" name="CuadroTexto 3099">
              <a:extLst>
                <a:ext uri="{FF2B5EF4-FFF2-40B4-BE49-F238E27FC236}">
                  <a16:creationId xmlns:a16="http://schemas.microsoft.com/office/drawing/2014/main" id="{D22151C3-49AD-8F59-F4AF-092F3FB44767}"/>
                </a:ext>
              </a:extLst>
            </p:cNvPr>
            <p:cNvSpPr txBox="1"/>
            <p:nvPr/>
          </p:nvSpPr>
          <p:spPr>
            <a:xfrm>
              <a:off x="595319" y="151329"/>
              <a:ext cx="7953361" cy="960401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3101" name="CuadroTexto 3100">
              <a:extLst>
                <a:ext uri="{FF2B5EF4-FFF2-40B4-BE49-F238E27FC236}">
                  <a16:creationId xmlns:a16="http://schemas.microsoft.com/office/drawing/2014/main" id="{FCBA143D-ECDA-15A2-30B1-CB20FC00986A}"/>
                </a:ext>
              </a:extLst>
            </p:cNvPr>
            <p:cNvSpPr txBox="1"/>
            <p:nvPr/>
          </p:nvSpPr>
          <p:spPr>
            <a:xfrm>
              <a:off x="701999" y="227328"/>
              <a:ext cx="7728515" cy="466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algn="ctr"/>
              <a:r>
                <a:rPr lang="en-GB" sz="1800" noProof="0" dirty="0">
                  <a:solidFill>
                    <a:schemeClr val="bg1"/>
                  </a:solidFill>
                  <a:sym typeface="Quattrocento Sans"/>
                </a:rPr>
                <a:t>Analysis of current plastic waste management practices in ports</a:t>
              </a:r>
              <a:endParaRPr lang="en-GB" sz="1800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B19FB769-D38B-2020-2D32-D0E93030C4B9}"/>
              </a:ext>
            </a:extLst>
          </p:cNvPr>
          <p:cNvGrpSpPr/>
          <p:nvPr/>
        </p:nvGrpSpPr>
        <p:grpSpPr>
          <a:xfrm>
            <a:off x="4447455" y="779333"/>
            <a:ext cx="2851709" cy="356041"/>
            <a:chOff x="3959398" y="1281954"/>
            <a:chExt cx="2851709" cy="356041"/>
          </a:xfrm>
        </p:grpSpPr>
        <p:pic>
          <p:nvPicPr>
            <p:cNvPr id="3102" name="Imagen 3101" descr="BANDERA de FRANCIA 90x60cm - BANDERA FRANCESA 60 x 90 cm poliéster ligero -  AZ FLAG : Amazon.es: Deportes y aire libre">
              <a:extLst>
                <a:ext uri="{FF2B5EF4-FFF2-40B4-BE49-F238E27FC236}">
                  <a16:creationId xmlns:a16="http://schemas.microsoft.com/office/drawing/2014/main" id="{F17891C7-04CE-AB09-0E11-417682EE0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0" t="20548" r="5438" b="20330"/>
            <a:stretch/>
          </p:blipFill>
          <p:spPr bwMode="auto">
            <a:xfrm>
              <a:off x="4718109" y="1285830"/>
              <a:ext cx="523908" cy="34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3" name="Imagen 3102" descr="Bandera de Irlanda - Wikipedia, la enciclopedia libre">
              <a:extLst>
                <a:ext uri="{FF2B5EF4-FFF2-40B4-BE49-F238E27FC236}">
                  <a16:creationId xmlns:a16="http://schemas.microsoft.com/office/drawing/2014/main" id="{B0B187F7-7E0A-056D-012C-D424409F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2654" y="1296346"/>
              <a:ext cx="523908" cy="3261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4" name="Imagen 3103">
              <a:extLst>
                <a:ext uri="{FF2B5EF4-FFF2-40B4-BE49-F238E27FC236}">
                  <a16:creationId xmlns:a16="http://schemas.microsoft.com/office/drawing/2014/main" id="{4DD522AA-9475-0C4B-6BC4-3F81FC2EC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287199" y="1281954"/>
              <a:ext cx="523908" cy="350852"/>
            </a:xfrm>
            <a:prstGeom prst="rect">
              <a:avLst/>
            </a:prstGeom>
          </p:spPr>
        </p:pic>
        <p:pic>
          <p:nvPicPr>
            <p:cNvPr id="3105" name="Imagen 3104" descr="Bandera de España - Wikipedia, la enciclopedia libre">
              <a:extLst>
                <a:ext uri="{FF2B5EF4-FFF2-40B4-BE49-F238E27FC236}">
                  <a16:creationId xmlns:a16="http://schemas.microsoft.com/office/drawing/2014/main" id="{5F468347-6740-DA47-9FDF-A02EEC678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9398" y="1300446"/>
              <a:ext cx="523908" cy="3375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Imagen 11" descr="Texto&#10;&#10;El contenido generado por IA puede ser incorrecto.">
            <a:extLst>
              <a:ext uri="{FF2B5EF4-FFF2-40B4-BE49-F238E27FC236}">
                <a16:creationId xmlns:a16="http://schemas.microsoft.com/office/drawing/2014/main" id="{CB837EE9-0EA0-DC0E-92B5-B600A8616D9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279359" y="707507"/>
            <a:ext cx="3037116" cy="4265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ED5DA734-B50B-78D9-4B6D-C99C7761D280}"/>
              </a:ext>
            </a:extLst>
          </p:cNvPr>
          <p:cNvGrpSpPr/>
          <p:nvPr/>
        </p:nvGrpSpPr>
        <p:grpSpPr>
          <a:xfrm>
            <a:off x="244283" y="2706071"/>
            <a:ext cx="5218329" cy="471598"/>
            <a:chOff x="228698" y="2807486"/>
            <a:chExt cx="5218329" cy="471598"/>
          </a:xfrm>
        </p:grpSpPr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1FEED3D2-51C1-5869-57F3-BB9F471F3AD5}"/>
                </a:ext>
              </a:extLst>
            </p:cNvPr>
            <p:cNvSpPr/>
            <p:nvPr/>
          </p:nvSpPr>
          <p:spPr>
            <a:xfrm>
              <a:off x="228698" y="2807486"/>
              <a:ext cx="5218329" cy="471598"/>
            </a:xfrm>
            <a:prstGeom prst="round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B695DEDE-B253-B351-1588-3CDA50CC6D63}"/>
                </a:ext>
              </a:extLst>
            </p:cNvPr>
            <p:cNvSpPr txBox="1"/>
            <p:nvPr/>
          </p:nvSpPr>
          <p:spPr>
            <a:xfrm>
              <a:off x="1605928" y="2843075"/>
              <a:ext cx="3743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0070C0"/>
                  </a:solidFill>
                  <a:hlinkClick r:id="rId2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https://goodpractices.freelitterat.eu/</a:t>
              </a:r>
              <a:endParaRPr lang="en-GB" dirty="0">
                <a:solidFill>
                  <a:srgbClr val="0070C0"/>
                </a:solidFill>
              </a:endParaRPr>
            </a:p>
          </p:txBody>
        </p:sp>
        <p:sp>
          <p:nvSpPr>
            <p:cNvPr id="16" name="Flecha: a la derecha 15">
              <a:extLst>
                <a:ext uri="{FF2B5EF4-FFF2-40B4-BE49-F238E27FC236}">
                  <a16:creationId xmlns:a16="http://schemas.microsoft.com/office/drawing/2014/main" id="{DC0B6BD0-33CD-3030-2983-C671CC03262A}"/>
                </a:ext>
              </a:extLst>
            </p:cNvPr>
            <p:cNvSpPr/>
            <p:nvPr/>
          </p:nvSpPr>
          <p:spPr>
            <a:xfrm>
              <a:off x="481547" y="2878060"/>
              <a:ext cx="961031" cy="28236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8" name="Picture 6" descr="31.100+ Tick Verde Fotografías de stock, fotos e imágenes ...">
            <a:extLst>
              <a:ext uri="{FF2B5EF4-FFF2-40B4-BE49-F238E27FC236}">
                <a16:creationId xmlns:a16="http://schemas.microsoft.com/office/drawing/2014/main" id="{11C857B2-0E41-9C35-EBBD-19AAE34CB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00" y="219075"/>
            <a:ext cx="348840" cy="3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898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295D4-6734-8F56-282C-CC15F528A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DCAF1DEB-0FB6-4FA6-3657-C666DF8208AB}"/>
              </a:ext>
            </a:extLst>
          </p:cNvPr>
          <p:cNvSpPr/>
          <p:nvPr/>
        </p:nvSpPr>
        <p:spPr>
          <a:xfrm>
            <a:off x="-1" y="3902127"/>
            <a:ext cx="9144000" cy="1241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Image 1" descr="Une image contenant texte, carte, capture d’écran, diagramme&#10;&#10;Description générée automatiquement">
            <a:extLst>
              <a:ext uri="{FF2B5EF4-FFF2-40B4-BE49-F238E27FC236}">
                <a16:creationId xmlns:a16="http://schemas.microsoft.com/office/drawing/2014/main" id="{7DC1CEB9-9569-6197-7779-DB1488BBF4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80558" y="800813"/>
            <a:ext cx="1340843" cy="1711319"/>
          </a:xfrm>
          <a:prstGeom prst="rect">
            <a:avLst/>
          </a:prstGeom>
        </p:spPr>
      </p:pic>
      <p:pic>
        <p:nvPicPr>
          <p:cNvPr id="14" name="image4.png">
            <a:extLst>
              <a:ext uri="{FF2B5EF4-FFF2-40B4-BE49-F238E27FC236}">
                <a16:creationId xmlns:a16="http://schemas.microsoft.com/office/drawing/2014/main" id="{CB5A9664-EB35-3391-5E0C-B739395DCF49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99527" y="710542"/>
            <a:ext cx="1649913" cy="1719654"/>
          </a:xfrm>
          <a:prstGeom prst="rect">
            <a:avLst/>
          </a:prstGeom>
          <a:ln/>
        </p:spPr>
      </p:pic>
      <p:pic>
        <p:nvPicPr>
          <p:cNvPr id="16" name="Imagem 14">
            <a:extLst>
              <a:ext uri="{FF2B5EF4-FFF2-40B4-BE49-F238E27FC236}">
                <a16:creationId xmlns:a16="http://schemas.microsoft.com/office/drawing/2014/main" id="{662F1D88-40CE-8C8E-10FC-39FEC58DD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378" y="859344"/>
            <a:ext cx="967480" cy="1626190"/>
          </a:xfrm>
          <a:prstGeom prst="rect">
            <a:avLst/>
          </a:prstGeom>
        </p:spPr>
      </p:pic>
      <p:pic>
        <p:nvPicPr>
          <p:cNvPr id="4" name="Imagen 3" descr="Mapa&#10;&#10;El contenido generado por IA puede ser incorrecto.">
            <a:extLst>
              <a:ext uri="{FF2B5EF4-FFF2-40B4-BE49-F238E27FC236}">
                <a16:creationId xmlns:a16="http://schemas.microsoft.com/office/drawing/2014/main" id="{346B3DCE-2F03-63CD-9F17-8AA9F19C28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3525" y="944895"/>
            <a:ext cx="2083446" cy="143505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C60C25D-98D3-903F-B229-5BCEB1FED39B}"/>
              </a:ext>
            </a:extLst>
          </p:cNvPr>
          <p:cNvSpPr txBox="1"/>
          <p:nvPr/>
        </p:nvSpPr>
        <p:spPr>
          <a:xfrm>
            <a:off x="307946" y="2407799"/>
            <a:ext cx="8299789" cy="302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Fishing for litter projects in all the countries with huge variation in the coverage and implementation of the scheme on the ground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US" sz="1050" dirty="0">
              <a:solidFill>
                <a:srgbClr val="00206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Scheme linked to specific projects and only in few cases incorporated as routine operation within the waste stream management process of the ports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US" sz="1050" dirty="0">
              <a:solidFill>
                <a:srgbClr val="00206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 schemes may cover all or some parts of the process: collection, quantification, characterization and valorization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US" sz="1050" dirty="0">
              <a:solidFill>
                <a:srgbClr val="00206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Common challenges: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Difficulties to keep this waste separated from other waste streams. </a:t>
            </a:r>
            <a:r>
              <a:rPr lang="en-GB" sz="105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cs typeface="Arial"/>
              </a:rPr>
              <a:t>PFW often mixed with galley waste. Misuse of containers</a:t>
            </a:r>
            <a:endParaRPr lang="en-US" sz="1050" dirty="0">
              <a:solidFill>
                <a:srgbClr val="002060"/>
              </a:solidFill>
              <a:highlight>
                <a:srgbClr val="FFFFFF"/>
              </a:highlight>
              <a:latin typeface="Arial"/>
              <a:cs typeface="Arial"/>
              <a:sym typeface="Arial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Marine litter characterization and valorization have to be supported by project/coordinating organization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Recycling or valorization very challenging (low amounts, heterogeneity, segregation costs, </a:t>
            </a:r>
            <a:r>
              <a:rPr lang="en-US" sz="1050" dirty="0" err="1">
                <a:solidFill>
                  <a:srgbClr val="002060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etc</a:t>
            </a:r>
            <a:r>
              <a:rPr lang="en-US" sz="105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Difficulties to keep the fishermen involvement and frustration when the </a:t>
            </a:r>
            <a:r>
              <a:rPr lang="en-US" sz="1050" dirty="0" err="1">
                <a:solidFill>
                  <a:srgbClr val="002060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FfL</a:t>
            </a:r>
            <a:r>
              <a:rPr lang="en-US" sz="105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cs typeface="Arial"/>
                <a:sym typeface="Arial"/>
              </a:rPr>
              <a:t> project reaches its end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US" sz="1050" dirty="0">
              <a:solidFill>
                <a:srgbClr val="002060"/>
              </a:solidFill>
              <a:highlight>
                <a:srgbClr val="FFFFFF"/>
              </a:highlight>
              <a:latin typeface="Arial"/>
              <a:cs typeface="Arial"/>
              <a:sym typeface="Arial"/>
            </a:endParaRPr>
          </a:p>
          <a:p>
            <a:pPr algn="ctr"/>
            <a:r>
              <a:rPr lang="en-US" sz="1400" dirty="0">
                <a:solidFill>
                  <a:srgbClr val="002060"/>
                </a:solidFill>
                <a:highlight>
                  <a:srgbClr val="FFFFFF"/>
                </a:highlight>
                <a:latin typeface="Arial"/>
                <a:cs typeface="Arial"/>
              </a:rPr>
              <a:t>Fishing for litter projects have been/will be crucial to paving the way for implementation of PRF requirements related to PFW</a:t>
            </a:r>
          </a:p>
          <a:p>
            <a:pPr lvl="0" algn="just"/>
            <a:endParaRPr lang="en-US" sz="1400" dirty="0">
              <a:solidFill>
                <a:srgbClr val="002060"/>
              </a:solidFill>
              <a:highlight>
                <a:srgbClr val="FFFFFF"/>
              </a:highlight>
              <a:latin typeface="Arial"/>
              <a:cs typeface="Arial"/>
              <a:sym typeface="Arial"/>
            </a:endParaRPr>
          </a:p>
          <a:p>
            <a:endParaRPr lang="es-ES" sz="1200" dirty="0">
              <a:solidFill>
                <a:srgbClr val="002060"/>
              </a:solidFill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62E4D251-DAAF-34E2-82A5-43CF00DB2129}"/>
              </a:ext>
            </a:extLst>
          </p:cNvPr>
          <p:cNvGrpSpPr/>
          <p:nvPr/>
        </p:nvGrpSpPr>
        <p:grpSpPr>
          <a:xfrm>
            <a:off x="595320" y="139589"/>
            <a:ext cx="7953360" cy="542578"/>
            <a:chOff x="1447167" y="147581"/>
            <a:chExt cx="7953360" cy="5425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30CAA29A-AED4-012A-057A-D4B4B8F266D9}"/>
                </a:ext>
              </a:extLst>
            </p:cNvPr>
            <p:cNvSpPr txBox="1"/>
            <p:nvPr/>
          </p:nvSpPr>
          <p:spPr>
            <a:xfrm>
              <a:off x="1447167" y="147581"/>
              <a:ext cx="7953360" cy="542578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8F49DAFF-ADDA-AA09-FAD6-468FD5BD1F14}"/>
                </a:ext>
              </a:extLst>
            </p:cNvPr>
            <p:cNvSpPr txBox="1"/>
            <p:nvPr/>
          </p:nvSpPr>
          <p:spPr>
            <a:xfrm>
              <a:off x="3405698" y="237005"/>
              <a:ext cx="40312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r>
                <a:rPr lang="en-GB" sz="1800" noProof="0" dirty="0">
                  <a:solidFill>
                    <a:schemeClr val="bg1"/>
                  </a:solidFill>
                  <a:sym typeface="Quattrocento Sans"/>
                </a:rPr>
                <a:t>Analysis of the Fishing for Litter capacity</a:t>
              </a:r>
              <a:endParaRPr lang="en-GB" sz="1800" noProof="0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6" descr="31.100+ Tick Verde Fotografías de stock, fotos e imágenes ...">
            <a:extLst>
              <a:ext uri="{FF2B5EF4-FFF2-40B4-BE49-F238E27FC236}">
                <a16:creationId xmlns:a16="http://schemas.microsoft.com/office/drawing/2014/main" id="{B3D63F92-C8B7-F064-67CA-1EAD40993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734" y="249505"/>
            <a:ext cx="348840" cy="3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E7063C87-0E7F-74D3-1B1E-412089F9C916}"/>
              </a:ext>
            </a:extLst>
          </p:cNvPr>
          <p:cNvGrpSpPr/>
          <p:nvPr/>
        </p:nvGrpSpPr>
        <p:grpSpPr>
          <a:xfrm>
            <a:off x="7740547" y="787755"/>
            <a:ext cx="1244996" cy="1396754"/>
            <a:chOff x="4319988" y="2677492"/>
            <a:chExt cx="1582930" cy="1685775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BC5E4310-6A8C-400A-E848-8F99D711C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8167" y="2677492"/>
              <a:ext cx="1179039" cy="1685775"/>
            </a:xfrm>
            <a:prstGeom prst="rect">
              <a:avLst/>
            </a:prstGeom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4474A642-ADB0-3DD5-D37B-50FA3371C228}"/>
                </a:ext>
              </a:extLst>
            </p:cNvPr>
            <p:cNvSpPr txBox="1"/>
            <p:nvPr/>
          </p:nvSpPr>
          <p:spPr>
            <a:xfrm>
              <a:off x="4319988" y="3366360"/>
              <a:ext cx="158293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noProof="0" dirty="0">
                  <a:solidFill>
                    <a:schemeClr val="bg1"/>
                  </a:solidFill>
                </a:rPr>
                <a:t>General criteria </a:t>
              </a:r>
            </a:p>
            <a:p>
              <a:pPr algn="ctr"/>
              <a:r>
                <a:rPr lang="en-GB" sz="1000" b="1" noProof="0" dirty="0">
                  <a:solidFill>
                    <a:schemeClr val="bg1"/>
                  </a:solidFill>
                </a:rPr>
                <a:t> for Fishing for Litter (MITERD)  </a:t>
              </a:r>
            </a:p>
            <a:p>
              <a:pPr algn="ctr"/>
              <a:endParaRPr lang="en-GB" sz="1000" noProof="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591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32805-976C-EBBD-698C-4315E70E6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>
            <a:extLst>
              <a:ext uri="{FF2B5EF4-FFF2-40B4-BE49-F238E27FC236}">
                <a16:creationId xmlns:a16="http://schemas.microsoft.com/office/drawing/2014/main" id="{7E1D5CDE-C544-9433-D308-75AE675C29DA}"/>
              </a:ext>
            </a:extLst>
          </p:cNvPr>
          <p:cNvGrpSpPr/>
          <p:nvPr/>
        </p:nvGrpSpPr>
        <p:grpSpPr>
          <a:xfrm>
            <a:off x="1379768" y="765393"/>
            <a:ext cx="6291458" cy="2770619"/>
            <a:chOff x="1383703" y="877599"/>
            <a:chExt cx="6291458" cy="2470071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C1A5FF48-5D50-80B4-0FAB-16305B5DAC6D}"/>
                </a:ext>
              </a:extLst>
            </p:cNvPr>
            <p:cNvSpPr/>
            <p:nvPr/>
          </p:nvSpPr>
          <p:spPr>
            <a:xfrm>
              <a:off x="1383703" y="877599"/>
              <a:ext cx="1918127" cy="444261"/>
            </a:xfrm>
            <a:custGeom>
              <a:avLst/>
              <a:gdLst>
                <a:gd name="csX0" fmla="*/ 0 w 1918127"/>
                <a:gd name="csY0" fmla="*/ 0 h 444261"/>
                <a:gd name="csX1" fmla="*/ 1918127 w 1918127"/>
                <a:gd name="csY1" fmla="*/ 0 h 444261"/>
                <a:gd name="csX2" fmla="*/ 1918127 w 1918127"/>
                <a:gd name="csY2" fmla="*/ 444261 h 444261"/>
                <a:gd name="csX3" fmla="*/ 0 w 1918127"/>
                <a:gd name="csY3" fmla="*/ 444261 h 444261"/>
                <a:gd name="csX4" fmla="*/ 0 w 1918127"/>
                <a:gd name="csY4" fmla="*/ 0 h 4442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8127" h="444261">
                  <a:moveTo>
                    <a:pt x="0" y="0"/>
                  </a:moveTo>
                  <a:lnTo>
                    <a:pt x="1918127" y="0"/>
                  </a:lnTo>
                  <a:lnTo>
                    <a:pt x="1918127" y="444261"/>
                  </a:lnTo>
                  <a:lnTo>
                    <a:pt x="0" y="444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C8CC"/>
            </a:solidFill>
            <a:ln>
              <a:solidFill>
                <a:srgbClr val="A4D8D4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noProof="0" dirty="0"/>
                <a:t>Partner information</a:t>
              </a:r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03159A6A-5F48-24B8-11D6-B2D647B308E3}"/>
                </a:ext>
              </a:extLst>
            </p:cNvPr>
            <p:cNvSpPr/>
            <p:nvPr/>
          </p:nvSpPr>
          <p:spPr>
            <a:xfrm>
              <a:off x="1383703" y="1321861"/>
              <a:ext cx="1918127" cy="2025809"/>
            </a:xfrm>
            <a:custGeom>
              <a:avLst/>
              <a:gdLst>
                <a:gd name="csX0" fmla="*/ 0 w 1918127"/>
                <a:gd name="csY0" fmla="*/ 0 h 2025809"/>
                <a:gd name="csX1" fmla="*/ 1918127 w 1918127"/>
                <a:gd name="csY1" fmla="*/ 0 h 2025809"/>
                <a:gd name="csX2" fmla="*/ 1918127 w 1918127"/>
                <a:gd name="csY2" fmla="*/ 2025809 h 2025809"/>
                <a:gd name="csX3" fmla="*/ 0 w 1918127"/>
                <a:gd name="csY3" fmla="*/ 2025809 h 2025809"/>
                <a:gd name="csX4" fmla="*/ 0 w 1918127"/>
                <a:gd name="csY4" fmla="*/ 0 h 20258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8127" h="2025809">
                  <a:moveTo>
                    <a:pt x="0" y="0"/>
                  </a:moveTo>
                  <a:lnTo>
                    <a:pt x="1918127" y="0"/>
                  </a:lnTo>
                  <a:lnTo>
                    <a:pt x="1918127" y="2025809"/>
                  </a:lnTo>
                  <a:lnTo>
                    <a:pt x="0" y="20258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D8D4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71120" bIns="80010" numCol="1" spcCol="1270" anchor="t" anchorCtr="0">
              <a:noAutofit/>
            </a:bodyPr>
            <a:lstStyle/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noProof="0" dirty="0">
                  <a:solidFill>
                    <a:srgbClr val="002060"/>
                  </a:solidFill>
                </a:rPr>
                <a:t>  Port systems, fishing fleets and </a:t>
              </a:r>
              <a:r>
                <a:rPr lang="en-GB" sz="1200" kern="1200" noProof="0" dirty="0" err="1">
                  <a:solidFill>
                    <a:srgbClr val="002060"/>
                  </a:solidFill>
                </a:rPr>
                <a:t>FfL</a:t>
              </a:r>
              <a:r>
                <a:rPr lang="en-GB" sz="1200" kern="1200" noProof="0" dirty="0">
                  <a:solidFill>
                    <a:srgbClr val="002060"/>
                  </a:solidFill>
                </a:rPr>
                <a:t> initiatives</a:t>
              </a:r>
            </a:p>
            <a:p>
              <a:pPr marL="0" lvl="1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GB" sz="1200" kern="1200" noProof="0" dirty="0">
                <a:solidFill>
                  <a:srgbClr val="002060"/>
                </a:solidFill>
              </a:endParaRP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noProof="0" dirty="0">
                  <a:solidFill>
                    <a:srgbClr val="002060"/>
                  </a:solidFill>
                </a:rPr>
                <a:t>  Capture key lessons from  experiences on partner regions</a:t>
              </a:r>
            </a:p>
            <a:p>
              <a:pPr marL="0" lvl="1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GB" sz="1200" kern="1200" noProof="0" dirty="0">
                <a:solidFill>
                  <a:srgbClr val="002060"/>
                </a:solidFill>
              </a:endParaRP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noProof="0" dirty="0">
                  <a:solidFill>
                    <a:srgbClr val="002060"/>
                  </a:solidFill>
                </a:rPr>
                <a:t>  Exchange with partners</a:t>
              </a: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noProof="0" dirty="0">
                <a:solidFill>
                  <a:srgbClr val="002060"/>
                </a:solidFill>
              </a:endParaRP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noProof="0" dirty="0">
                  <a:solidFill>
                    <a:srgbClr val="002060"/>
                  </a:solidFill>
                </a:rPr>
                <a:t>  Port Questionnaires  </a:t>
              </a:r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72A0276C-AED3-37BC-B320-307051FA4D9F}"/>
                </a:ext>
              </a:extLst>
            </p:cNvPr>
            <p:cNvSpPr/>
            <p:nvPr/>
          </p:nvSpPr>
          <p:spPr>
            <a:xfrm>
              <a:off x="3570368" y="877599"/>
              <a:ext cx="1918127" cy="444261"/>
            </a:xfrm>
            <a:custGeom>
              <a:avLst/>
              <a:gdLst>
                <a:gd name="csX0" fmla="*/ 0 w 1918127"/>
                <a:gd name="csY0" fmla="*/ 0 h 444261"/>
                <a:gd name="csX1" fmla="*/ 1918127 w 1918127"/>
                <a:gd name="csY1" fmla="*/ 0 h 444261"/>
                <a:gd name="csX2" fmla="*/ 1918127 w 1918127"/>
                <a:gd name="csY2" fmla="*/ 444261 h 444261"/>
                <a:gd name="csX3" fmla="*/ 0 w 1918127"/>
                <a:gd name="csY3" fmla="*/ 444261 h 444261"/>
                <a:gd name="csX4" fmla="*/ 0 w 1918127"/>
                <a:gd name="csY4" fmla="*/ 0 h 4442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8127" h="444261">
                  <a:moveTo>
                    <a:pt x="0" y="0"/>
                  </a:moveTo>
                  <a:lnTo>
                    <a:pt x="1918127" y="0"/>
                  </a:lnTo>
                  <a:lnTo>
                    <a:pt x="1918127" y="444261"/>
                  </a:lnTo>
                  <a:lnTo>
                    <a:pt x="0" y="444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C8CC"/>
            </a:solidFill>
            <a:ln w="25400" cap="flat" cmpd="sng" algn="ctr">
              <a:solidFill>
                <a:srgbClr val="A4D8D4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noProof="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Review of guidelines</a:t>
              </a:r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3F616372-E6E1-5BD9-0098-517EE75655CE}"/>
                </a:ext>
              </a:extLst>
            </p:cNvPr>
            <p:cNvSpPr/>
            <p:nvPr/>
          </p:nvSpPr>
          <p:spPr>
            <a:xfrm>
              <a:off x="3570368" y="1321861"/>
              <a:ext cx="1918127" cy="2025809"/>
            </a:xfrm>
            <a:custGeom>
              <a:avLst/>
              <a:gdLst>
                <a:gd name="csX0" fmla="*/ 0 w 1918127"/>
                <a:gd name="csY0" fmla="*/ 0 h 2025809"/>
                <a:gd name="csX1" fmla="*/ 1918127 w 1918127"/>
                <a:gd name="csY1" fmla="*/ 0 h 2025809"/>
                <a:gd name="csX2" fmla="*/ 1918127 w 1918127"/>
                <a:gd name="csY2" fmla="*/ 2025809 h 2025809"/>
                <a:gd name="csX3" fmla="*/ 0 w 1918127"/>
                <a:gd name="csY3" fmla="*/ 2025809 h 2025809"/>
                <a:gd name="csX4" fmla="*/ 0 w 1918127"/>
                <a:gd name="csY4" fmla="*/ 0 h 20258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8127" h="2025809">
                  <a:moveTo>
                    <a:pt x="0" y="0"/>
                  </a:moveTo>
                  <a:lnTo>
                    <a:pt x="1918127" y="0"/>
                  </a:lnTo>
                  <a:lnTo>
                    <a:pt x="1918127" y="2025809"/>
                  </a:lnTo>
                  <a:lnTo>
                    <a:pt x="0" y="20258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D8D4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8006" tIns="48006" rIns="64008" bIns="72009" numCol="1" spcCol="1270" anchor="t" anchorCtr="0">
              <a:noAutofit/>
            </a:bodyPr>
            <a:lstStyle/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0" kern="1200" noProof="0" dirty="0">
                  <a:solidFill>
                    <a:srgbClr val="002060"/>
                  </a:solidFill>
                </a:rPr>
                <a:t>  General criteria document for Fishing for Litter</a:t>
              </a: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b="0" kern="1200" noProof="0" dirty="0">
                <a:solidFill>
                  <a:srgbClr val="002060"/>
                </a:solidFill>
              </a:endParaRP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noProof="0" dirty="0">
                  <a:solidFill>
                    <a:srgbClr val="002060"/>
                  </a:solidFill>
                </a:rPr>
                <a:t>  KIMO Guidelines for </a:t>
              </a:r>
              <a:r>
                <a:rPr lang="en-GB" sz="1200" kern="1200" noProof="0" dirty="0" err="1">
                  <a:solidFill>
                    <a:srgbClr val="002060"/>
                  </a:solidFill>
                </a:rPr>
                <a:t>FfL</a:t>
              </a:r>
              <a:r>
                <a:rPr lang="en-GB" sz="1200" kern="1200" noProof="0" dirty="0">
                  <a:solidFill>
                    <a:srgbClr val="002060"/>
                  </a:solidFill>
                </a:rPr>
                <a:t> and for PRF Implementation </a:t>
              </a: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noProof="0" dirty="0">
                <a:solidFill>
                  <a:srgbClr val="002060"/>
                </a:solidFill>
              </a:endParaRP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0" i="0" kern="1200" noProof="0" dirty="0">
                  <a:solidFill>
                    <a:srgbClr val="002060"/>
                  </a:solidFill>
                  <a:effectLst/>
                  <a:latin typeface="+mn-lt"/>
                  <a:ea typeface="+mn-ea"/>
                  <a:cs typeface="+mn-cs"/>
                </a:rPr>
                <a:t>  </a:t>
              </a:r>
              <a:r>
                <a:rPr lang="en-GB" sz="1200" b="0" i="0" kern="1200" noProof="0" dirty="0" err="1">
                  <a:solidFill>
                    <a:srgbClr val="002060"/>
                  </a:solidFill>
                  <a:effectLst/>
                  <a:latin typeface="+mn-lt"/>
                  <a:ea typeface="+mn-ea"/>
                  <a:cs typeface="+mn-cs"/>
                </a:rPr>
                <a:t>Marelitt</a:t>
              </a:r>
              <a:r>
                <a:rPr lang="en-GB" sz="1200" b="0" i="0" kern="1200" noProof="0" dirty="0">
                  <a:solidFill>
                    <a:srgbClr val="002060"/>
                  </a:solidFill>
                  <a:effectLst/>
                  <a:latin typeface="+mn-lt"/>
                  <a:ea typeface="+mn-ea"/>
                  <a:cs typeface="+mn-cs"/>
                </a:rPr>
                <a:t> project Toolkit: Marine litter retention</a:t>
              </a:r>
              <a:endParaRPr lang="en-GB" sz="1200" b="0" kern="1200" noProof="0" dirty="0">
                <a:solidFill>
                  <a:srgbClr val="002060"/>
                </a:solidFill>
              </a:endParaRP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b="0" kern="1200" noProof="0" dirty="0">
                <a:solidFill>
                  <a:srgbClr val="002060"/>
                </a:solidFill>
              </a:endParaRP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0" kern="1200" noProof="0" dirty="0">
                  <a:solidFill>
                    <a:srgbClr val="002060"/>
                  </a:solidFill>
                </a:rPr>
                <a:t>  Technical reports </a:t>
              </a:r>
            </a:p>
            <a:p>
              <a:pPr marL="0" lvl="1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GB" sz="1200" b="0" kern="1200" noProof="0" dirty="0">
                <a:solidFill>
                  <a:srgbClr val="002060"/>
                </a:solidFill>
              </a:endParaRPr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95B22108-6DC8-7C38-85E4-F18930F61DB9}"/>
                </a:ext>
              </a:extLst>
            </p:cNvPr>
            <p:cNvSpPr/>
            <p:nvPr/>
          </p:nvSpPr>
          <p:spPr>
            <a:xfrm>
              <a:off x="5757034" y="877599"/>
              <a:ext cx="1918127" cy="444261"/>
            </a:xfrm>
            <a:custGeom>
              <a:avLst/>
              <a:gdLst>
                <a:gd name="csX0" fmla="*/ 0 w 1918127"/>
                <a:gd name="csY0" fmla="*/ 0 h 444261"/>
                <a:gd name="csX1" fmla="*/ 1918127 w 1918127"/>
                <a:gd name="csY1" fmla="*/ 0 h 444261"/>
                <a:gd name="csX2" fmla="*/ 1918127 w 1918127"/>
                <a:gd name="csY2" fmla="*/ 444261 h 444261"/>
                <a:gd name="csX3" fmla="*/ 0 w 1918127"/>
                <a:gd name="csY3" fmla="*/ 444261 h 444261"/>
                <a:gd name="csX4" fmla="*/ 0 w 1918127"/>
                <a:gd name="csY4" fmla="*/ 0 h 4442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8127" h="444261">
                  <a:moveTo>
                    <a:pt x="0" y="0"/>
                  </a:moveTo>
                  <a:lnTo>
                    <a:pt x="1918127" y="0"/>
                  </a:lnTo>
                  <a:lnTo>
                    <a:pt x="1918127" y="444261"/>
                  </a:lnTo>
                  <a:lnTo>
                    <a:pt x="0" y="444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C8CC"/>
            </a:solidFill>
            <a:ln w="25400" cap="flat" cmpd="sng" algn="ctr">
              <a:solidFill>
                <a:srgbClr val="A4D8D4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8768" rIns="85344" bIns="4876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noProof="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Review of waste treatment options</a:t>
              </a:r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27F836DF-81BC-132C-9823-673C6DDBA5DD}"/>
                </a:ext>
              </a:extLst>
            </p:cNvPr>
            <p:cNvSpPr/>
            <p:nvPr/>
          </p:nvSpPr>
          <p:spPr>
            <a:xfrm>
              <a:off x="5757034" y="1321861"/>
              <a:ext cx="1918127" cy="2025809"/>
            </a:xfrm>
            <a:custGeom>
              <a:avLst/>
              <a:gdLst>
                <a:gd name="csX0" fmla="*/ 0 w 1918127"/>
                <a:gd name="csY0" fmla="*/ 0 h 2025809"/>
                <a:gd name="csX1" fmla="*/ 1918127 w 1918127"/>
                <a:gd name="csY1" fmla="*/ 0 h 2025809"/>
                <a:gd name="csX2" fmla="*/ 1918127 w 1918127"/>
                <a:gd name="csY2" fmla="*/ 2025809 h 2025809"/>
                <a:gd name="csX3" fmla="*/ 0 w 1918127"/>
                <a:gd name="csY3" fmla="*/ 2025809 h 2025809"/>
                <a:gd name="csX4" fmla="*/ 0 w 1918127"/>
                <a:gd name="csY4" fmla="*/ 0 h 20258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8127" h="2025809">
                  <a:moveTo>
                    <a:pt x="0" y="0"/>
                  </a:moveTo>
                  <a:lnTo>
                    <a:pt x="1918127" y="0"/>
                  </a:lnTo>
                  <a:lnTo>
                    <a:pt x="1918127" y="2025809"/>
                  </a:lnTo>
                  <a:lnTo>
                    <a:pt x="0" y="20258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D8D4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8006" tIns="48006" rIns="64008" bIns="72009" numCol="1" spcCol="1270" anchor="t" anchorCtr="0">
              <a:noAutofit/>
            </a:bodyPr>
            <a:lstStyle/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noProof="0" dirty="0">
                  <a:solidFill>
                    <a:srgbClr val="002060"/>
                  </a:solidFill>
                </a:rPr>
                <a:t>  Availability of local facilities for waste treatment and recycling </a:t>
              </a: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noProof="0" dirty="0">
                <a:solidFill>
                  <a:srgbClr val="002060"/>
                </a:solidFill>
              </a:endParaRP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GB" sz="1200" kern="1200" noProof="0" dirty="0">
                  <a:solidFill>
                    <a:srgbClr val="002060"/>
                  </a:solidFill>
                </a:rPr>
                <a:t>  Mechanical and/or chemical recycling of plastic fraction</a:t>
              </a: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en-GB" sz="1200" kern="1200" noProof="0" dirty="0">
                <a:solidFill>
                  <a:srgbClr val="002060"/>
                </a:solidFill>
              </a:endParaRP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GB" sz="1200" kern="1200" noProof="0" dirty="0">
                  <a:solidFill>
                    <a:srgbClr val="002060"/>
                  </a:solidFill>
                </a:rPr>
                <a:t> Energy valorisation</a:t>
              </a: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en-GB" sz="1200" kern="1200" noProof="0" dirty="0">
                <a:solidFill>
                  <a:srgbClr val="002060"/>
                </a:solidFill>
              </a:endParaRP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GB" sz="1200" kern="1200" noProof="0" dirty="0">
                  <a:solidFill>
                    <a:srgbClr val="002060"/>
                  </a:solidFill>
                </a:rPr>
                <a:t> </a:t>
              </a:r>
              <a:r>
                <a:rPr lang="en-GB" sz="1200" dirty="0">
                  <a:solidFill>
                    <a:srgbClr val="002060"/>
                  </a:solidFill>
                </a:rPr>
                <a:t>Recycling initiatives from projects (PET, PA, etc) </a:t>
              </a:r>
            </a:p>
            <a:p>
              <a:pPr marL="57150" lvl="1" indent="-5715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noProof="0" dirty="0"/>
            </a:p>
          </p:txBody>
        </p:sp>
      </p:grpSp>
      <p:sp>
        <p:nvSpPr>
          <p:cNvPr id="6" name="Globo: flecha hacia abajo 5">
            <a:extLst>
              <a:ext uri="{FF2B5EF4-FFF2-40B4-BE49-F238E27FC236}">
                <a16:creationId xmlns:a16="http://schemas.microsoft.com/office/drawing/2014/main" id="{657231C4-6105-FA79-B218-20EBD2C2B18E}"/>
              </a:ext>
            </a:extLst>
          </p:cNvPr>
          <p:cNvSpPr/>
          <p:nvPr/>
        </p:nvSpPr>
        <p:spPr>
          <a:xfrm>
            <a:off x="1379768" y="3664447"/>
            <a:ext cx="6295393" cy="542010"/>
          </a:xfrm>
          <a:prstGeom prst="downArrowCallout">
            <a:avLst/>
          </a:prstGeom>
          <a:solidFill>
            <a:srgbClr val="A4D8D4"/>
          </a:solidFill>
          <a:ln>
            <a:solidFill>
              <a:srgbClr val="5BB8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rgbClr val="002060"/>
                </a:solidFill>
              </a:rPr>
              <a:t>Guidelines for PFW management in compliance with PRF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D6CC2191-FB8B-E727-A48A-B351C1FC8366}"/>
              </a:ext>
            </a:extLst>
          </p:cNvPr>
          <p:cNvGrpSpPr/>
          <p:nvPr/>
        </p:nvGrpSpPr>
        <p:grpSpPr>
          <a:xfrm>
            <a:off x="1045517" y="4206457"/>
            <a:ext cx="5340205" cy="804577"/>
            <a:chOff x="2826573" y="4198155"/>
            <a:chExt cx="5340205" cy="804577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11C596D-9DAB-31EB-A88E-5EA59C3D184F}"/>
                </a:ext>
              </a:extLst>
            </p:cNvPr>
            <p:cNvSpPr txBox="1"/>
            <p:nvPr/>
          </p:nvSpPr>
          <p:spPr>
            <a:xfrm>
              <a:off x="2826573" y="4459765"/>
              <a:ext cx="15639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noProof="0" dirty="0">
                  <a:solidFill>
                    <a:srgbClr val="002060"/>
                  </a:solidFill>
                </a:rPr>
                <a:t>Training Package </a:t>
              </a:r>
            </a:p>
          </p:txBody>
        </p:sp>
        <p:sp>
          <p:nvSpPr>
            <p:cNvPr id="7" name="Abrir llave 6">
              <a:extLst>
                <a:ext uri="{FF2B5EF4-FFF2-40B4-BE49-F238E27FC236}">
                  <a16:creationId xmlns:a16="http://schemas.microsoft.com/office/drawing/2014/main" id="{DD420832-CCF3-F7BB-E9D2-D26EA6F29115}"/>
                </a:ext>
              </a:extLst>
            </p:cNvPr>
            <p:cNvSpPr/>
            <p:nvPr/>
          </p:nvSpPr>
          <p:spPr>
            <a:xfrm>
              <a:off x="4446067" y="4263654"/>
              <a:ext cx="238397" cy="739078"/>
            </a:xfrm>
            <a:prstGeom prst="leftBrac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BA807BF0-6CF3-C01C-F549-E0BA20BF79E9}"/>
                </a:ext>
              </a:extLst>
            </p:cNvPr>
            <p:cNvSpPr txBox="1"/>
            <p:nvPr/>
          </p:nvSpPr>
          <p:spPr>
            <a:xfrm>
              <a:off x="4564574" y="4198155"/>
              <a:ext cx="360220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noProof="0" dirty="0">
                  <a:solidFill>
                    <a:srgbClr val="002060"/>
                  </a:solidFill>
                </a:rPr>
                <a:t>I)Detailed guidance on key information</a:t>
              </a:r>
            </a:p>
            <a:p>
              <a:r>
                <a:rPr lang="en-GB" sz="1400" noProof="0" dirty="0">
                  <a:solidFill>
                    <a:srgbClr val="002060"/>
                  </a:solidFill>
                </a:rPr>
                <a:t>II) Operational guidelines</a:t>
              </a:r>
            </a:p>
            <a:p>
              <a:r>
                <a:rPr lang="en-GB" sz="1400" noProof="0" dirty="0">
                  <a:solidFill>
                    <a:srgbClr val="002060"/>
                  </a:solidFill>
                </a:rPr>
                <a:t>III) Factsheets illustrating key steps  </a:t>
              </a: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CDB6F89A-7945-4E44-8B94-E3A5D8BD7E31}"/>
              </a:ext>
            </a:extLst>
          </p:cNvPr>
          <p:cNvGrpSpPr/>
          <p:nvPr/>
        </p:nvGrpSpPr>
        <p:grpSpPr>
          <a:xfrm>
            <a:off x="348433" y="121623"/>
            <a:ext cx="8433663" cy="498317"/>
            <a:chOff x="1447166" y="147581"/>
            <a:chExt cx="8433663" cy="5425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321AC6F2-151A-875E-11B9-60DDB22D3D32}"/>
                </a:ext>
              </a:extLst>
            </p:cNvPr>
            <p:cNvSpPr txBox="1"/>
            <p:nvPr/>
          </p:nvSpPr>
          <p:spPr>
            <a:xfrm>
              <a:off x="1447166" y="147581"/>
              <a:ext cx="8433663" cy="542578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FFAFDF1D-5C3B-1706-C7D8-074BCB9B4186}"/>
                </a:ext>
              </a:extLst>
            </p:cNvPr>
            <p:cNvSpPr txBox="1"/>
            <p:nvPr/>
          </p:nvSpPr>
          <p:spPr>
            <a:xfrm>
              <a:off x="3324587" y="230259"/>
              <a:ext cx="4841389" cy="390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algn="ctr">
                <a:lnSpc>
                  <a:spcPct val="114000"/>
                </a:lnSpc>
              </a:pPr>
              <a:r>
                <a:rPr lang="en-GB" sz="1800" dirty="0">
                  <a:solidFill>
                    <a:schemeClr val="bg1"/>
                  </a:solidFill>
                  <a:ea typeface="Calibri"/>
                  <a:sym typeface="Calibri"/>
                </a:rPr>
                <a:t>Development of guidance and recommendations</a:t>
              </a: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EA0157AA-AE3A-9672-4F7A-A20B43EBC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371" y="4250010"/>
            <a:ext cx="1230703" cy="695933"/>
          </a:xfrm>
          <a:prstGeom prst="rect">
            <a:avLst/>
          </a:prstGeom>
          <a:ln>
            <a:solidFill>
              <a:srgbClr val="5BB8B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18CC7BF-5167-FAB7-BC95-6FE833F30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5757" y="3738230"/>
            <a:ext cx="893616" cy="12836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n 3" descr="Interfaz de usuario gráfica, Escala de tiempo&#10;&#10;El contenido generado por IA puede ser incorrecto.">
            <a:extLst>
              <a:ext uri="{FF2B5EF4-FFF2-40B4-BE49-F238E27FC236}">
                <a16:creationId xmlns:a16="http://schemas.microsoft.com/office/drawing/2014/main" id="{FADD2662-4BBC-79F7-86BE-CDD7B66A0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372" y="3943668"/>
            <a:ext cx="766024" cy="10782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6" descr="31.100+ Tick Verde Fotografías de stock, fotos e imágenes ...">
            <a:extLst>
              <a:ext uri="{FF2B5EF4-FFF2-40B4-BE49-F238E27FC236}">
                <a16:creationId xmlns:a16="http://schemas.microsoft.com/office/drawing/2014/main" id="{28C8D589-7D06-7D9D-F8BA-7EFEE6681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014" y="227485"/>
            <a:ext cx="348840" cy="3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D669BD3-ACFC-BC8B-79EB-348F4C775527}"/>
              </a:ext>
            </a:extLst>
          </p:cNvPr>
          <p:cNvSpPr txBox="1"/>
          <p:nvPr/>
        </p:nvSpPr>
        <p:spPr>
          <a:xfrm>
            <a:off x="239542" y="1412985"/>
            <a:ext cx="94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>
                <a:solidFill>
                  <a:srgbClr val="002060"/>
                </a:solidFill>
              </a:rPr>
              <a:t>Building</a:t>
            </a:r>
            <a:r>
              <a:rPr lang="es-ES" dirty="0">
                <a:solidFill>
                  <a:srgbClr val="002060"/>
                </a:solidFill>
              </a:rPr>
              <a:t> </a:t>
            </a:r>
            <a:r>
              <a:rPr lang="es-ES" dirty="0" err="1">
                <a:solidFill>
                  <a:srgbClr val="002060"/>
                </a:solidFill>
              </a:rPr>
              <a:t>on</a:t>
            </a:r>
            <a:r>
              <a:rPr lang="es-ES" dirty="0">
                <a:solidFill>
                  <a:srgbClr val="002060"/>
                </a:solidFill>
              </a:rPr>
              <a:t>:  </a:t>
            </a:r>
          </a:p>
        </p:txBody>
      </p:sp>
      <p:pic>
        <p:nvPicPr>
          <p:cNvPr id="1026" name="Picture 2" descr="Construcción - Iconos gratis de seguridad">
            <a:extLst>
              <a:ext uri="{FF2B5EF4-FFF2-40B4-BE49-F238E27FC236}">
                <a16:creationId xmlns:a16="http://schemas.microsoft.com/office/drawing/2014/main" id="{07691E4D-52BE-F859-03A3-141BDDC2D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73" y="2155936"/>
            <a:ext cx="835435" cy="83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>
          <a:extLst>
            <a:ext uri="{FF2B5EF4-FFF2-40B4-BE49-F238E27FC236}">
              <a16:creationId xmlns:a16="http://schemas.microsoft.com/office/drawing/2014/main" id="{1FDFF505-001B-087C-4334-147EA1159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6155E2D-A9F4-EC71-1520-E140E10650EF}"/>
              </a:ext>
            </a:extLst>
          </p:cNvPr>
          <p:cNvSpPr/>
          <p:nvPr/>
        </p:nvSpPr>
        <p:spPr>
          <a:xfrm>
            <a:off x="-1" y="3902127"/>
            <a:ext cx="9144000" cy="1241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0" name="Grupo 69">
            <a:extLst>
              <a:ext uri="{FF2B5EF4-FFF2-40B4-BE49-F238E27FC236}">
                <a16:creationId xmlns:a16="http://schemas.microsoft.com/office/drawing/2014/main" id="{7B127D86-0AC4-DF5E-B477-91BCC695E991}"/>
              </a:ext>
            </a:extLst>
          </p:cNvPr>
          <p:cNvGrpSpPr/>
          <p:nvPr/>
        </p:nvGrpSpPr>
        <p:grpSpPr>
          <a:xfrm>
            <a:off x="3211417" y="1562700"/>
            <a:ext cx="5084795" cy="3142755"/>
            <a:chOff x="983041" y="723746"/>
            <a:chExt cx="7327882" cy="4302330"/>
          </a:xfrm>
        </p:grpSpPr>
        <p:pic>
          <p:nvPicPr>
            <p:cNvPr id="9" name="Google Shape;976;g361669779ea_0_380">
              <a:extLst>
                <a:ext uri="{FF2B5EF4-FFF2-40B4-BE49-F238E27FC236}">
                  <a16:creationId xmlns:a16="http://schemas.microsoft.com/office/drawing/2014/main" id="{672F89FB-F695-FA9D-D49A-08AE81E72D2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086233" y="1690770"/>
              <a:ext cx="2541528" cy="15014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974;g361669779ea_0_380">
              <a:extLst>
                <a:ext uri="{FF2B5EF4-FFF2-40B4-BE49-F238E27FC236}">
                  <a16:creationId xmlns:a16="http://schemas.microsoft.com/office/drawing/2014/main" id="{B469A8E8-129D-1701-CC16-37FC212F3DB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782343" y="723746"/>
              <a:ext cx="2528580" cy="1497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975;g361669779ea_0_380">
              <a:extLst>
                <a:ext uri="{FF2B5EF4-FFF2-40B4-BE49-F238E27FC236}">
                  <a16:creationId xmlns:a16="http://schemas.microsoft.com/office/drawing/2014/main" id="{F1F0AD8D-E91A-7CC8-9B3B-D51062EAFBF3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854641" y="1152627"/>
              <a:ext cx="2547294" cy="1497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977;g361669779ea_0_380">
              <a:extLst>
                <a:ext uri="{FF2B5EF4-FFF2-40B4-BE49-F238E27FC236}">
                  <a16:creationId xmlns:a16="http://schemas.microsoft.com/office/drawing/2014/main" id="{6B4BAB61-E70E-6AC5-0F2D-CAA73915040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226128" y="2173197"/>
              <a:ext cx="2541528" cy="14970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978;g361669779ea_0_380">
              <a:extLst>
                <a:ext uri="{FF2B5EF4-FFF2-40B4-BE49-F238E27FC236}">
                  <a16:creationId xmlns:a16="http://schemas.microsoft.com/office/drawing/2014/main" id="{ED2C3513-CF87-27D4-AD2D-9B40E133A6BD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490487" y="2636243"/>
              <a:ext cx="2541529" cy="15014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Imagen 21" descr="Imagen que contiene Diagrama&#10;&#10;El contenido generado por IA puede ser incorrecto.">
              <a:extLst>
                <a:ext uri="{FF2B5EF4-FFF2-40B4-BE49-F238E27FC236}">
                  <a16:creationId xmlns:a16="http://schemas.microsoft.com/office/drawing/2014/main" id="{B4A7286C-9837-2BC2-FEA0-D4BCDB169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73194" y="3093803"/>
              <a:ext cx="2679986" cy="1501464"/>
            </a:xfrm>
            <a:prstGeom prst="rect">
              <a:avLst/>
            </a:prstGeom>
          </p:spPr>
        </p:pic>
        <p:pic>
          <p:nvPicPr>
            <p:cNvPr id="20" name="Imagen 19" descr="Interfaz de usuario gráfica, Texto, Aplicación&#10;&#10;El contenido generado por IA puede ser incorrecto.">
              <a:extLst>
                <a:ext uri="{FF2B5EF4-FFF2-40B4-BE49-F238E27FC236}">
                  <a16:creationId xmlns:a16="http://schemas.microsoft.com/office/drawing/2014/main" id="{3169BE1C-A619-9CBF-76E0-05E21D2C7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3041" y="3533265"/>
              <a:ext cx="2674981" cy="149281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57" name="Rectángulo 56">
            <a:extLst>
              <a:ext uri="{FF2B5EF4-FFF2-40B4-BE49-F238E27FC236}">
                <a16:creationId xmlns:a16="http://schemas.microsoft.com/office/drawing/2014/main" id="{BC2DFCF9-6C84-7537-2457-223B4F23578F}"/>
              </a:ext>
            </a:extLst>
          </p:cNvPr>
          <p:cNvSpPr/>
          <p:nvPr/>
        </p:nvSpPr>
        <p:spPr>
          <a:xfrm>
            <a:off x="1739513" y="6299858"/>
            <a:ext cx="2881064" cy="3849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E732085E-CBC6-3380-2D82-900561211E05}"/>
              </a:ext>
            </a:extLst>
          </p:cNvPr>
          <p:cNvGrpSpPr/>
          <p:nvPr/>
        </p:nvGrpSpPr>
        <p:grpSpPr>
          <a:xfrm>
            <a:off x="355168" y="165618"/>
            <a:ext cx="8433663" cy="542578"/>
            <a:chOff x="1447166" y="147581"/>
            <a:chExt cx="8433663" cy="5425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A909BA6C-0F49-828A-2251-13DD63704ABF}"/>
                </a:ext>
              </a:extLst>
            </p:cNvPr>
            <p:cNvSpPr txBox="1"/>
            <p:nvPr/>
          </p:nvSpPr>
          <p:spPr>
            <a:xfrm>
              <a:off x="1447166" y="147581"/>
              <a:ext cx="8433663" cy="542578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99CEAFF9-2F22-D337-D418-67402EC66B66}"/>
                </a:ext>
              </a:extLst>
            </p:cNvPr>
            <p:cNvSpPr txBox="1"/>
            <p:nvPr/>
          </p:nvSpPr>
          <p:spPr>
            <a:xfrm>
              <a:off x="1551397" y="263940"/>
              <a:ext cx="8225200" cy="307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algn="ctr">
                <a:lnSpc>
                  <a:spcPct val="114000"/>
                </a:lnSpc>
              </a:pPr>
              <a:r>
                <a:rPr lang="en-US" sz="1300" dirty="0">
                  <a:solidFill>
                    <a:schemeClr val="bg1"/>
                  </a:solidFill>
                  <a:ea typeface="Calibri"/>
                  <a:sym typeface="Calibri"/>
                </a:rPr>
                <a:t>I) Development of </a:t>
              </a:r>
              <a:r>
                <a:rPr lang="en-US" sz="1300" u="sng" dirty="0">
                  <a:solidFill>
                    <a:schemeClr val="bg1"/>
                  </a:solidFill>
                  <a:ea typeface="Calibri"/>
                  <a:sym typeface="Calibri"/>
                </a:rPr>
                <a:t>detailed guidance </a:t>
              </a:r>
              <a:r>
                <a:rPr lang="en-US" sz="1300" dirty="0">
                  <a:solidFill>
                    <a:schemeClr val="bg1"/>
                  </a:solidFill>
                  <a:ea typeface="Calibri"/>
                  <a:sym typeface="Calibri"/>
                </a:rPr>
                <a:t>for passively fished waste collection and management on board and at the port </a:t>
              </a: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DE90C81F-1E82-5133-9ACB-9E498B17A0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329" y="947237"/>
            <a:ext cx="4495558" cy="2542131"/>
          </a:xfrm>
          <a:prstGeom prst="rect">
            <a:avLst/>
          </a:prstGeom>
          <a:ln>
            <a:solidFill>
              <a:srgbClr val="5BB8B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Clicking Finger Icon Hand Pointer ...">
            <a:extLst>
              <a:ext uri="{FF2B5EF4-FFF2-40B4-BE49-F238E27FC236}">
                <a16:creationId xmlns:a16="http://schemas.microsoft.com/office/drawing/2014/main" id="{767B68D8-D5B8-6302-C64F-5915FBD93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93" y="3768071"/>
            <a:ext cx="650565" cy="70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92FB909-631D-3D59-3E2D-0084769F86B9}"/>
              </a:ext>
            </a:extLst>
          </p:cNvPr>
          <p:cNvSpPr txBox="1"/>
          <p:nvPr/>
        </p:nvSpPr>
        <p:spPr>
          <a:xfrm>
            <a:off x="971058" y="3806387"/>
            <a:ext cx="1605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s-ES" sz="1200" dirty="0" err="1">
                <a:solidFill>
                  <a:srgbClr val="002060"/>
                </a:solidFill>
                <a:latin typeface="Calibri"/>
                <a:cs typeface="Calibri"/>
              </a:rPr>
              <a:t>By</a:t>
            </a:r>
            <a:r>
              <a:rPr lang="es-ES" sz="1200" dirty="0">
                <a:solidFill>
                  <a:srgbClr val="002060"/>
                </a:solidFill>
                <a:latin typeface="Calibri"/>
                <a:cs typeface="Calibri"/>
              </a:rPr>
              <a:t> clicking </a:t>
            </a:r>
            <a:r>
              <a:rPr lang="es-ES" sz="1200" dirty="0" err="1">
                <a:solidFill>
                  <a:srgbClr val="002060"/>
                </a:solidFill>
                <a:latin typeface="Calibri"/>
                <a:cs typeface="Calibri"/>
              </a:rPr>
              <a:t>on</a:t>
            </a:r>
            <a:r>
              <a:rPr lang="es-ES" sz="120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s-ES" sz="1200" dirty="0" err="1">
                <a:solidFill>
                  <a:srgbClr val="002060"/>
                </a:solidFill>
                <a:latin typeface="Calibri"/>
                <a:cs typeface="Calibri"/>
              </a:rPr>
              <a:t>the</a:t>
            </a:r>
            <a:r>
              <a:rPr lang="es-ES" sz="120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s-ES" sz="1200" dirty="0" err="1">
                <a:solidFill>
                  <a:srgbClr val="002060"/>
                </a:solidFill>
                <a:latin typeface="Calibri"/>
                <a:cs typeface="Calibri"/>
              </a:rPr>
              <a:t>specific</a:t>
            </a:r>
            <a:r>
              <a:rPr lang="es-ES" sz="120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s-ES" sz="1200" dirty="0" err="1">
                <a:solidFill>
                  <a:srgbClr val="002060"/>
                </a:solidFill>
                <a:latin typeface="Calibri"/>
                <a:cs typeface="Calibri"/>
              </a:rPr>
              <a:t>section</a:t>
            </a:r>
            <a:r>
              <a:rPr lang="es-ES" sz="1200" dirty="0">
                <a:solidFill>
                  <a:srgbClr val="002060"/>
                </a:solidFill>
                <a:latin typeface="Calibri"/>
                <a:cs typeface="Calibri"/>
              </a:rPr>
              <a:t>, </a:t>
            </a:r>
            <a:r>
              <a:rPr lang="es-ES" sz="1200" dirty="0" err="1">
                <a:solidFill>
                  <a:srgbClr val="002060"/>
                </a:solidFill>
                <a:latin typeface="Calibri"/>
                <a:cs typeface="Calibri"/>
              </a:rPr>
              <a:t>the</a:t>
            </a:r>
            <a:r>
              <a:rPr lang="es-ES" sz="120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s-ES" sz="1200" dirty="0" err="1">
                <a:solidFill>
                  <a:srgbClr val="002060"/>
                </a:solidFill>
                <a:latin typeface="Calibri"/>
                <a:cs typeface="Calibri"/>
              </a:rPr>
              <a:t>contents</a:t>
            </a:r>
            <a:r>
              <a:rPr lang="es-ES" sz="1200" dirty="0">
                <a:solidFill>
                  <a:srgbClr val="002060"/>
                </a:solidFill>
                <a:latin typeface="Calibri"/>
                <a:cs typeface="Calibri"/>
              </a:rPr>
              <a:t> are accesible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D3DA9EF-F64C-9978-9B7A-80BFE7DB3AD4}"/>
              </a:ext>
            </a:extLst>
          </p:cNvPr>
          <p:cNvSpPr txBox="1"/>
          <p:nvPr/>
        </p:nvSpPr>
        <p:spPr>
          <a:xfrm>
            <a:off x="5410175" y="815415"/>
            <a:ext cx="348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2060"/>
                </a:solidFill>
              </a:rPr>
              <a:t>Training </a:t>
            </a:r>
            <a:r>
              <a:rPr lang="es-ES" dirty="0" err="1">
                <a:solidFill>
                  <a:srgbClr val="002060"/>
                </a:solidFill>
              </a:rPr>
              <a:t>package</a:t>
            </a:r>
            <a:r>
              <a:rPr lang="es-ES" dirty="0">
                <a:solidFill>
                  <a:srgbClr val="002060"/>
                </a:solidFill>
              </a:rPr>
              <a:t> (I): </a:t>
            </a:r>
          </a:p>
          <a:p>
            <a:r>
              <a:rPr lang="es-ES" dirty="0">
                <a:solidFill>
                  <a:srgbClr val="002060"/>
                </a:solidFill>
              </a:rPr>
              <a:t>- </a:t>
            </a:r>
            <a:r>
              <a:rPr lang="es-ES" dirty="0" err="1">
                <a:solidFill>
                  <a:srgbClr val="002060"/>
                </a:solidFill>
              </a:rPr>
              <a:t>Detailed</a:t>
            </a:r>
            <a:r>
              <a:rPr lang="es-ES" dirty="0">
                <a:solidFill>
                  <a:srgbClr val="002060"/>
                </a:solidFill>
              </a:rPr>
              <a:t> e-</a:t>
            </a:r>
            <a:r>
              <a:rPr lang="es-ES" dirty="0" err="1">
                <a:solidFill>
                  <a:srgbClr val="002060"/>
                </a:solidFill>
              </a:rPr>
              <a:t>guidance</a:t>
            </a:r>
            <a:r>
              <a:rPr lang="es-ES" dirty="0">
                <a:solidFill>
                  <a:srgbClr val="002060"/>
                </a:solidFill>
              </a:rPr>
              <a:t> </a:t>
            </a:r>
          </a:p>
        </p:txBody>
      </p:sp>
      <p:grpSp>
        <p:nvGrpSpPr>
          <p:cNvPr id="26" name="Google Shape;981;g361669779ea_0_380">
            <a:extLst>
              <a:ext uri="{FF2B5EF4-FFF2-40B4-BE49-F238E27FC236}">
                <a16:creationId xmlns:a16="http://schemas.microsoft.com/office/drawing/2014/main" id="{93851890-FDE9-3655-BC50-0E2B620CEAFC}"/>
              </a:ext>
            </a:extLst>
          </p:cNvPr>
          <p:cNvGrpSpPr/>
          <p:nvPr/>
        </p:nvGrpSpPr>
        <p:grpSpPr>
          <a:xfrm>
            <a:off x="6922879" y="2993571"/>
            <a:ext cx="2049563" cy="1927827"/>
            <a:chOff x="6546713" y="1457450"/>
            <a:chExt cx="1975729" cy="2508062"/>
          </a:xfrm>
        </p:grpSpPr>
        <p:sp>
          <p:nvSpPr>
            <p:cNvPr id="27" name="Google Shape;982;g361669779ea_0_380">
              <a:extLst>
                <a:ext uri="{FF2B5EF4-FFF2-40B4-BE49-F238E27FC236}">
                  <a16:creationId xmlns:a16="http://schemas.microsoft.com/office/drawing/2014/main" id="{A73B8066-C5E7-C583-8BA9-DEDB27737E47}"/>
                </a:ext>
              </a:extLst>
            </p:cNvPr>
            <p:cNvSpPr/>
            <p:nvPr/>
          </p:nvSpPr>
          <p:spPr>
            <a:xfrm>
              <a:off x="6546713" y="1457450"/>
              <a:ext cx="1879469" cy="2508062"/>
            </a:xfrm>
            <a:prstGeom prst="rect">
              <a:avLst/>
            </a:prstGeom>
            <a:noFill/>
            <a:ln w="25400" cap="flat" cmpd="sng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1200" b="0" i="0" u="none" strike="noStrike" cap="none" noProof="0" dirty="0">
                <a:solidFill>
                  <a:schemeClr val="tx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" name="Google Shape;983;g361669779ea_0_380">
              <a:extLst>
                <a:ext uri="{FF2B5EF4-FFF2-40B4-BE49-F238E27FC236}">
                  <a16:creationId xmlns:a16="http://schemas.microsoft.com/office/drawing/2014/main" id="{E4E57973-93EB-DFD7-DA36-3E7E10F9AF86}"/>
                </a:ext>
              </a:extLst>
            </p:cNvPr>
            <p:cNvGrpSpPr/>
            <p:nvPr/>
          </p:nvGrpSpPr>
          <p:grpSpPr>
            <a:xfrm>
              <a:off x="6652614" y="1607758"/>
              <a:ext cx="1869828" cy="2197324"/>
              <a:chOff x="6409727" y="1477445"/>
              <a:chExt cx="1869828" cy="2197324"/>
            </a:xfrm>
          </p:grpSpPr>
          <p:sp>
            <p:nvSpPr>
              <p:cNvPr id="29" name="Google Shape;984;g361669779ea_0_380">
                <a:extLst>
                  <a:ext uri="{FF2B5EF4-FFF2-40B4-BE49-F238E27FC236}">
                    <a16:creationId xmlns:a16="http://schemas.microsoft.com/office/drawing/2014/main" id="{60897142-64CF-84F2-83B0-B33137BC31AF}"/>
                  </a:ext>
                </a:extLst>
              </p:cNvPr>
              <p:cNvSpPr txBox="1"/>
              <p:nvPr/>
            </p:nvSpPr>
            <p:spPr>
              <a:xfrm>
                <a:off x="6409727" y="1477445"/>
                <a:ext cx="1744500" cy="7488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GB" sz="1200" b="1" i="0" u="sng" strike="noStrike" cap="none" noProof="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Main characteristics:</a:t>
                </a:r>
                <a:endParaRPr lang="en-GB" sz="1200" b="1" i="0" u="sng" strike="noStrike" cap="none" noProof="0" dirty="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0" name="Google Shape;985;g361669779ea_0_380">
                <a:extLst>
                  <a:ext uri="{FF2B5EF4-FFF2-40B4-BE49-F238E27FC236}">
                    <a16:creationId xmlns:a16="http://schemas.microsoft.com/office/drawing/2014/main" id="{DC270B06-EE9D-A1D1-1FD0-488B56882C08}"/>
                  </a:ext>
                </a:extLst>
              </p:cNvPr>
              <p:cNvGrpSpPr/>
              <p:nvPr/>
            </p:nvGrpSpPr>
            <p:grpSpPr>
              <a:xfrm>
                <a:off x="6526286" y="1829858"/>
                <a:ext cx="1753269" cy="600563"/>
                <a:chOff x="6526287" y="1822575"/>
                <a:chExt cx="1753269" cy="600563"/>
              </a:xfrm>
            </p:grpSpPr>
            <p:sp>
              <p:nvSpPr>
                <p:cNvPr id="49" name="Google Shape;986;g361669779ea_0_380">
                  <a:extLst>
                    <a:ext uri="{FF2B5EF4-FFF2-40B4-BE49-F238E27FC236}">
                      <a16:creationId xmlns:a16="http://schemas.microsoft.com/office/drawing/2014/main" id="{4FB9E6D5-8AE9-9276-C3EE-7E1F84CF6168}"/>
                    </a:ext>
                  </a:extLst>
                </p:cNvPr>
                <p:cNvSpPr txBox="1"/>
                <p:nvPr/>
              </p:nvSpPr>
              <p:spPr>
                <a:xfrm>
                  <a:off x="6795897" y="1822575"/>
                  <a:ext cx="1483659" cy="6005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lang="en-GB" sz="120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c</a:t>
                  </a:r>
                  <a:r>
                    <a:rPr lang="en-GB" sz="1200" b="0" i="0" u="none" strike="noStrike" cap="none" noProof="0" dirty="0" err="1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omprehensive</a:t>
                  </a:r>
                  <a:r>
                    <a:rPr lang="en-GB" sz="1200" b="0" i="0" u="none" strike="noStrike" cap="none" noProof="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but simple</a:t>
                  </a:r>
                  <a:endParaRPr lang="en-GB" sz="1200" b="0" i="0" u="none" strike="noStrike" cap="none" noProof="0" dirty="0">
                    <a:solidFill>
                      <a:srgbClr val="00206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" name="Google Shape;987;g361669779ea_0_380">
                  <a:extLst>
                    <a:ext uri="{FF2B5EF4-FFF2-40B4-BE49-F238E27FC236}">
                      <a16:creationId xmlns:a16="http://schemas.microsoft.com/office/drawing/2014/main" id="{866FAAB1-3050-6A5D-3AA9-ADD6F1BB3DD5}"/>
                    </a:ext>
                  </a:extLst>
                </p:cNvPr>
                <p:cNvSpPr txBox="1"/>
                <p:nvPr/>
              </p:nvSpPr>
              <p:spPr>
                <a:xfrm>
                  <a:off x="6526287" y="1829717"/>
                  <a:ext cx="319200" cy="360318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 b="1" i="0" u="none" strike="noStrike" cap="none" noProof="0" dirty="0">
                      <a:solidFill>
                        <a:srgbClr val="00B05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✓</a:t>
                  </a:r>
                </a:p>
              </p:txBody>
            </p:sp>
          </p:grpSp>
          <p:grpSp>
            <p:nvGrpSpPr>
              <p:cNvPr id="32" name="Google Shape;991;g361669779ea_0_380">
                <a:extLst>
                  <a:ext uri="{FF2B5EF4-FFF2-40B4-BE49-F238E27FC236}">
                    <a16:creationId xmlns:a16="http://schemas.microsoft.com/office/drawing/2014/main" id="{68BF1167-148E-4745-4519-BED275AD9EB9}"/>
                  </a:ext>
                </a:extLst>
              </p:cNvPr>
              <p:cNvGrpSpPr/>
              <p:nvPr/>
            </p:nvGrpSpPr>
            <p:grpSpPr>
              <a:xfrm>
                <a:off x="6520159" y="2302156"/>
                <a:ext cx="1743856" cy="460007"/>
                <a:chOff x="6527303" y="2287869"/>
                <a:chExt cx="1743856" cy="460007"/>
              </a:xfrm>
            </p:grpSpPr>
            <p:sp>
              <p:nvSpPr>
                <p:cNvPr id="45" name="Google Shape;992;g361669779ea_0_380">
                  <a:extLst>
                    <a:ext uri="{FF2B5EF4-FFF2-40B4-BE49-F238E27FC236}">
                      <a16:creationId xmlns:a16="http://schemas.microsoft.com/office/drawing/2014/main" id="{F93D65D7-AE87-2E42-781C-FCAAF84D5F5C}"/>
                    </a:ext>
                  </a:extLst>
                </p:cNvPr>
                <p:cNvSpPr txBox="1"/>
                <p:nvPr/>
              </p:nvSpPr>
              <p:spPr>
                <a:xfrm>
                  <a:off x="6787060" y="2287869"/>
                  <a:ext cx="1484099" cy="4493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lang="en-GB" sz="1200" b="0" i="0" u="none" strike="noStrike" cap="none" noProof="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straightforward</a:t>
                  </a:r>
                  <a:endParaRPr lang="en-GB" sz="1200" b="0" i="0" u="none" strike="noStrike" cap="none" noProof="0" dirty="0">
                    <a:solidFill>
                      <a:srgbClr val="00206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" name="Google Shape;993;g361669779ea_0_380">
                  <a:extLst>
                    <a:ext uri="{FF2B5EF4-FFF2-40B4-BE49-F238E27FC236}">
                      <a16:creationId xmlns:a16="http://schemas.microsoft.com/office/drawing/2014/main" id="{74E2C435-6D90-B31A-66E8-0B53FC77EFEA}"/>
                    </a:ext>
                  </a:extLst>
                </p:cNvPr>
                <p:cNvSpPr txBox="1"/>
                <p:nvPr/>
              </p:nvSpPr>
              <p:spPr>
                <a:xfrm>
                  <a:off x="6527303" y="2298564"/>
                  <a:ext cx="319200" cy="44931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 b="1" i="0" u="none" strike="noStrike" cap="none" noProof="0" dirty="0">
                      <a:solidFill>
                        <a:srgbClr val="00B05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✓</a:t>
                  </a:r>
                </a:p>
              </p:txBody>
            </p:sp>
          </p:grpSp>
          <p:grpSp>
            <p:nvGrpSpPr>
              <p:cNvPr id="33" name="Google Shape;994;g361669779ea_0_380">
                <a:extLst>
                  <a:ext uri="{FF2B5EF4-FFF2-40B4-BE49-F238E27FC236}">
                    <a16:creationId xmlns:a16="http://schemas.microsoft.com/office/drawing/2014/main" id="{F3D2F411-C718-639D-CD71-5B7BBE166266}"/>
                  </a:ext>
                </a:extLst>
              </p:cNvPr>
              <p:cNvGrpSpPr/>
              <p:nvPr/>
            </p:nvGrpSpPr>
            <p:grpSpPr>
              <a:xfrm>
                <a:off x="6520158" y="2580370"/>
                <a:ext cx="1737157" cy="449312"/>
                <a:chOff x="6534446" y="2551794"/>
                <a:chExt cx="1737157" cy="449312"/>
              </a:xfrm>
            </p:grpSpPr>
            <p:sp>
              <p:nvSpPr>
                <p:cNvPr id="43" name="Google Shape;995;g361669779ea_0_380">
                  <a:extLst>
                    <a:ext uri="{FF2B5EF4-FFF2-40B4-BE49-F238E27FC236}">
                      <a16:creationId xmlns:a16="http://schemas.microsoft.com/office/drawing/2014/main" id="{CB946E24-621E-305C-3F23-257BE6072B14}"/>
                    </a:ext>
                  </a:extLst>
                </p:cNvPr>
                <p:cNvSpPr txBox="1"/>
                <p:nvPr/>
              </p:nvSpPr>
              <p:spPr>
                <a:xfrm>
                  <a:off x="6787503" y="2551797"/>
                  <a:ext cx="1484100" cy="44930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lang="en-GB" sz="1200" b="0" i="0" u="none" strike="noStrike" cap="none" noProof="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user-friendly</a:t>
                  </a:r>
                  <a:endParaRPr lang="en-GB" sz="1200" b="0" i="0" u="none" strike="noStrike" cap="none" noProof="0" dirty="0">
                    <a:solidFill>
                      <a:srgbClr val="00206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996;g361669779ea_0_380">
                  <a:extLst>
                    <a:ext uri="{FF2B5EF4-FFF2-40B4-BE49-F238E27FC236}">
                      <a16:creationId xmlns:a16="http://schemas.microsoft.com/office/drawing/2014/main" id="{F59A8215-4FAB-1708-8BB7-D41C27AD15B1}"/>
                    </a:ext>
                  </a:extLst>
                </p:cNvPr>
                <p:cNvSpPr txBox="1"/>
                <p:nvPr/>
              </p:nvSpPr>
              <p:spPr>
                <a:xfrm>
                  <a:off x="6534446" y="2551794"/>
                  <a:ext cx="319200" cy="44931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 b="1" i="0" u="none" strike="noStrike" cap="none" noProof="0" dirty="0">
                      <a:solidFill>
                        <a:srgbClr val="00B05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✓</a:t>
                  </a:r>
                </a:p>
              </p:txBody>
            </p:sp>
          </p:grpSp>
          <p:grpSp>
            <p:nvGrpSpPr>
              <p:cNvPr id="34" name="Google Shape;997;g361669779ea_0_380">
                <a:extLst>
                  <a:ext uri="{FF2B5EF4-FFF2-40B4-BE49-F238E27FC236}">
                    <a16:creationId xmlns:a16="http://schemas.microsoft.com/office/drawing/2014/main" id="{200C7F4D-8200-9F5C-46A9-A9C545CDC003}"/>
                  </a:ext>
                </a:extLst>
              </p:cNvPr>
              <p:cNvGrpSpPr/>
              <p:nvPr/>
            </p:nvGrpSpPr>
            <p:grpSpPr>
              <a:xfrm>
                <a:off x="6515727" y="2810829"/>
                <a:ext cx="1733999" cy="484307"/>
                <a:chOff x="6537159" y="2775110"/>
                <a:chExt cx="1733999" cy="484307"/>
              </a:xfrm>
            </p:grpSpPr>
            <p:sp>
              <p:nvSpPr>
                <p:cNvPr id="41" name="Google Shape;998;g361669779ea_0_380">
                  <a:extLst>
                    <a:ext uri="{FF2B5EF4-FFF2-40B4-BE49-F238E27FC236}">
                      <a16:creationId xmlns:a16="http://schemas.microsoft.com/office/drawing/2014/main" id="{20D7C6B4-5A1F-B3DB-911A-87EEB167107A}"/>
                    </a:ext>
                  </a:extLst>
                </p:cNvPr>
                <p:cNvSpPr txBox="1"/>
                <p:nvPr/>
              </p:nvSpPr>
              <p:spPr>
                <a:xfrm>
                  <a:off x="6787057" y="2775110"/>
                  <a:ext cx="1484101" cy="4493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lang="en-GB" sz="1200" b="0" i="0" u="none" strike="noStrike" cap="none" noProof="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user-oriented</a:t>
                  </a:r>
                  <a:endParaRPr lang="en-GB" sz="1200" b="0" i="0" u="none" strike="noStrike" cap="none" noProof="0" dirty="0">
                    <a:solidFill>
                      <a:srgbClr val="00206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" name="Google Shape;999;g361669779ea_0_380">
                  <a:extLst>
                    <a:ext uri="{FF2B5EF4-FFF2-40B4-BE49-F238E27FC236}">
                      <a16:creationId xmlns:a16="http://schemas.microsoft.com/office/drawing/2014/main" id="{F331AB8D-9719-56BE-6995-367587DAC745}"/>
                    </a:ext>
                  </a:extLst>
                </p:cNvPr>
                <p:cNvSpPr txBox="1"/>
                <p:nvPr/>
              </p:nvSpPr>
              <p:spPr>
                <a:xfrm>
                  <a:off x="6537159" y="2810105"/>
                  <a:ext cx="319199" cy="44931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 b="1" i="0" u="none" strike="noStrike" cap="none" noProof="0" dirty="0">
                      <a:solidFill>
                        <a:srgbClr val="00B05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✓</a:t>
                  </a:r>
                </a:p>
              </p:txBody>
            </p:sp>
          </p:grpSp>
          <p:grpSp>
            <p:nvGrpSpPr>
              <p:cNvPr id="36" name="Google Shape;1003;g361669779ea_0_380">
                <a:extLst>
                  <a:ext uri="{FF2B5EF4-FFF2-40B4-BE49-F238E27FC236}">
                    <a16:creationId xmlns:a16="http://schemas.microsoft.com/office/drawing/2014/main" id="{9561200A-4A9C-A261-9F8A-6E9638E5B0D0}"/>
                  </a:ext>
                </a:extLst>
              </p:cNvPr>
              <p:cNvGrpSpPr/>
              <p:nvPr/>
            </p:nvGrpSpPr>
            <p:grpSpPr>
              <a:xfrm>
                <a:off x="6526287" y="3225415"/>
                <a:ext cx="1738230" cy="449354"/>
                <a:chOff x="6554863" y="3116798"/>
                <a:chExt cx="1738230" cy="449354"/>
              </a:xfrm>
            </p:grpSpPr>
            <p:sp>
              <p:nvSpPr>
                <p:cNvPr id="37" name="Google Shape;1004;g361669779ea_0_380">
                  <a:extLst>
                    <a:ext uri="{FF2B5EF4-FFF2-40B4-BE49-F238E27FC236}">
                      <a16:creationId xmlns:a16="http://schemas.microsoft.com/office/drawing/2014/main" id="{156D8B14-8470-161D-4E51-E8F9889C2F30}"/>
                    </a:ext>
                  </a:extLst>
                </p:cNvPr>
                <p:cNvSpPr txBox="1"/>
                <p:nvPr/>
              </p:nvSpPr>
              <p:spPr>
                <a:xfrm>
                  <a:off x="6808993" y="3116840"/>
                  <a:ext cx="1484100" cy="4493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lang="en-GB" sz="1200" b="0" i="0" u="none" strike="noStrike" cap="none" noProof="0" dirty="0">
                      <a:solidFill>
                        <a:srgbClr val="00206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interactive</a:t>
                  </a:r>
                  <a:endParaRPr lang="en-GB" sz="1200" b="0" i="0" u="none" strike="noStrike" cap="none" noProof="0" dirty="0">
                    <a:solidFill>
                      <a:srgbClr val="00206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" name="Google Shape;1005;g361669779ea_0_380">
                  <a:extLst>
                    <a:ext uri="{FF2B5EF4-FFF2-40B4-BE49-F238E27FC236}">
                      <a16:creationId xmlns:a16="http://schemas.microsoft.com/office/drawing/2014/main" id="{1BA3BFBF-7DA0-8707-ABDD-7C1CCF1CC19A}"/>
                    </a:ext>
                  </a:extLst>
                </p:cNvPr>
                <p:cNvSpPr txBox="1"/>
                <p:nvPr/>
              </p:nvSpPr>
              <p:spPr>
                <a:xfrm>
                  <a:off x="6554863" y="3116798"/>
                  <a:ext cx="319200" cy="44931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 b="1" i="0" u="none" strike="noStrike" cap="none" noProof="0" dirty="0">
                      <a:solidFill>
                        <a:srgbClr val="00B05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✓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4059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>
          <a:extLst>
            <a:ext uri="{FF2B5EF4-FFF2-40B4-BE49-F238E27FC236}">
              <a16:creationId xmlns:a16="http://schemas.microsoft.com/office/drawing/2014/main" id="{8E1EECFC-C1C8-660B-E3DF-170191909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ángulo 56">
            <a:extLst>
              <a:ext uri="{FF2B5EF4-FFF2-40B4-BE49-F238E27FC236}">
                <a16:creationId xmlns:a16="http://schemas.microsoft.com/office/drawing/2014/main" id="{2F3380AC-4A45-E945-F5F9-1D19AC31A757}"/>
              </a:ext>
            </a:extLst>
          </p:cNvPr>
          <p:cNvSpPr/>
          <p:nvPr/>
        </p:nvSpPr>
        <p:spPr>
          <a:xfrm>
            <a:off x="0" y="3902127"/>
            <a:ext cx="9144000" cy="1241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61127F0E-3682-BB23-49CE-29FF77737ECB}"/>
              </a:ext>
            </a:extLst>
          </p:cNvPr>
          <p:cNvGrpSpPr/>
          <p:nvPr/>
        </p:nvGrpSpPr>
        <p:grpSpPr>
          <a:xfrm>
            <a:off x="355168" y="165618"/>
            <a:ext cx="8433663" cy="542578"/>
            <a:chOff x="1447166" y="147581"/>
            <a:chExt cx="8433663" cy="5425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DED0AC03-8678-19B3-1074-1105275CD965}"/>
                </a:ext>
              </a:extLst>
            </p:cNvPr>
            <p:cNvSpPr txBox="1"/>
            <p:nvPr/>
          </p:nvSpPr>
          <p:spPr>
            <a:xfrm>
              <a:off x="1447166" y="147581"/>
              <a:ext cx="8433663" cy="542578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E1D7E464-E186-9F74-A4F2-53A877ED7603}"/>
                </a:ext>
              </a:extLst>
            </p:cNvPr>
            <p:cNvSpPr txBox="1"/>
            <p:nvPr/>
          </p:nvSpPr>
          <p:spPr>
            <a:xfrm>
              <a:off x="1995493" y="263940"/>
              <a:ext cx="7337009" cy="307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algn="ctr">
                <a:lnSpc>
                  <a:spcPct val="114000"/>
                </a:lnSpc>
              </a:pPr>
              <a:r>
                <a:rPr lang="en-US" sz="1300" dirty="0">
                  <a:solidFill>
                    <a:schemeClr val="bg1"/>
                  </a:solidFill>
                  <a:ea typeface="Calibri"/>
                  <a:sym typeface="Calibri"/>
                </a:rPr>
                <a:t>II </a:t>
              </a:r>
              <a:r>
                <a:rPr lang="en-US" sz="1300" u="sng" dirty="0">
                  <a:solidFill>
                    <a:schemeClr val="bg1"/>
                  </a:solidFill>
                  <a:ea typeface="Calibri"/>
                  <a:sym typeface="Calibri"/>
                </a:rPr>
                <a:t>Operational guidance </a:t>
              </a:r>
              <a:r>
                <a:rPr lang="en-US" sz="1300" dirty="0">
                  <a:solidFill>
                    <a:schemeClr val="bg1"/>
                  </a:solidFill>
                  <a:ea typeface="Calibri"/>
                  <a:sym typeface="Calibri"/>
                </a:rPr>
                <a:t>for passively fished waste collection and management on board and at the port </a:t>
              </a:r>
            </a:p>
          </p:txBody>
        </p:sp>
      </p:grpSp>
      <p:pic>
        <p:nvPicPr>
          <p:cNvPr id="23" name="Imagen 22" descr="Texto, Word&#10;&#10;El contenido generado por IA puede ser incorrecto.">
            <a:extLst>
              <a:ext uri="{FF2B5EF4-FFF2-40B4-BE49-F238E27FC236}">
                <a16:creationId xmlns:a16="http://schemas.microsoft.com/office/drawing/2014/main" id="{027E0C39-B983-22C2-C09A-939445CC6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023" y="758245"/>
            <a:ext cx="2343176" cy="3298890"/>
          </a:xfrm>
          <a:prstGeom prst="rect">
            <a:avLst/>
          </a:prstGeom>
          <a:ln>
            <a:solidFill>
              <a:srgbClr val="7CC6C1"/>
            </a:solidFill>
          </a:ln>
        </p:spPr>
      </p:pic>
      <p:pic>
        <p:nvPicPr>
          <p:cNvPr id="19" name="Imagen 18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853631BA-D598-FABD-9E41-7BCE6F2F6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801" y="1500426"/>
            <a:ext cx="2328792" cy="3295619"/>
          </a:xfrm>
          <a:prstGeom prst="rect">
            <a:avLst/>
          </a:prstGeom>
          <a:ln>
            <a:solidFill>
              <a:srgbClr val="7CC6C1"/>
            </a:solidFill>
          </a:ln>
        </p:spPr>
      </p:pic>
      <p:pic>
        <p:nvPicPr>
          <p:cNvPr id="14" name="Imagen 13" descr="Texto&#10;&#10;El contenido generado por IA puede ser incorrecto.">
            <a:extLst>
              <a:ext uri="{FF2B5EF4-FFF2-40B4-BE49-F238E27FC236}">
                <a16:creationId xmlns:a16="http://schemas.microsoft.com/office/drawing/2014/main" id="{C4EC8AFC-79BD-5EAA-E3F5-8699146FB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2587" y="1081410"/>
            <a:ext cx="1991244" cy="2800636"/>
          </a:xfrm>
          <a:prstGeom prst="rect">
            <a:avLst/>
          </a:prstGeom>
          <a:ln>
            <a:solidFill>
              <a:srgbClr val="7CC6C1"/>
            </a:solidFill>
          </a:ln>
        </p:spPr>
      </p:pic>
      <p:pic>
        <p:nvPicPr>
          <p:cNvPr id="11" name="Imagen 10" descr="Texto&#10;&#10;El contenido generado por IA puede ser incorrecto.">
            <a:extLst>
              <a:ext uri="{FF2B5EF4-FFF2-40B4-BE49-F238E27FC236}">
                <a16:creationId xmlns:a16="http://schemas.microsoft.com/office/drawing/2014/main" id="{01EF57A7-007E-05F3-64D3-DE6BBEDD86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2483" y="1995409"/>
            <a:ext cx="2024126" cy="2842466"/>
          </a:xfrm>
          <a:prstGeom prst="rect">
            <a:avLst/>
          </a:prstGeom>
          <a:ln>
            <a:solidFill>
              <a:srgbClr val="7CC6C1"/>
            </a:solidFill>
          </a:ln>
        </p:spPr>
      </p:pic>
      <p:pic>
        <p:nvPicPr>
          <p:cNvPr id="5" name="Imagen 4" descr="Tabla&#10;&#10;El contenido generado por IA puede ser incorrecto.">
            <a:extLst>
              <a:ext uri="{FF2B5EF4-FFF2-40B4-BE49-F238E27FC236}">
                <a16:creationId xmlns:a16="http://schemas.microsoft.com/office/drawing/2014/main" id="{7B45F4AE-58A4-3B6A-6D4B-31AC251042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7147" y="1236632"/>
            <a:ext cx="2066488" cy="2871565"/>
          </a:xfrm>
          <a:prstGeom prst="rect">
            <a:avLst/>
          </a:prstGeom>
          <a:ln>
            <a:solidFill>
              <a:srgbClr val="7CC6C1"/>
            </a:solidFill>
          </a:ln>
        </p:spPr>
      </p:pic>
      <p:pic>
        <p:nvPicPr>
          <p:cNvPr id="3" name="Imagen 2" descr="Interfaz de usuario gráfica, Escala de tiempo&#10;&#10;El contenido generado por IA puede ser incorrecto.">
            <a:extLst>
              <a:ext uri="{FF2B5EF4-FFF2-40B4-BE49-F238E27FC236}">
                <a16:creationId xmlns:a16="http://schemas.microsoft.com/office/drawing/2014/main" id="{22728F09-3FF6-2036-9E43-B5141771D6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309" y="1582412"/>
            <a:ext cx="2019455" cy="2842465"/>
          </a:xfrm>
          <a:prstGeom prst="rect">
            <a:avLst/>
          </a:prstGeom>
          <a:ln>
            <a:solidFill>
              <a:srgbClr val="7CC6C1"/>
            </a:solidFill>
          </a:ln>
        </p:spPr>
      </p:pic>
      <p:sp>
        <p:nvSpPr>
          <p:cNvPr id="53" name="CuadroTexto 52">
            <a:extLst>
              <a:ext uri="{FF2B5EF4-FFF2-40B4-BE49-F238E27FC236}">
                <a16:creationId xmlns:a16="http://schemas.microsoft.com/office/drawing/2014/main" id="{8AAAB045-086B-C8B1-C0F8-AA8DD4FB42A6}"/>
              </a:ext>
            </a:extLst>
          </p:cNvPr>
          <p:cNvSpPr txBox="1"/>
          <p:nvPr/>
        </p:nvSpPr>
        <p:spPr>
          <a:xfrm>
            <a:off x="173444" y="758245"/>
            <a:ext cx="4730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rgbClr val="002060"/>
                </a:solidFill>
              </a:rPr>
              <a:t>Training package (II)</a:t>
            </a:r>
          </a:p>
          <a:p>
            <a:r>
              <a:rPr lang="en-GB" noProof="0" dirty="0">
                <a:solidFill>
                  <a:srgbClr val="002060"/>
                </a:solidFill>
              </a:rPr>
              <a:t>- Operational guide</a:t>
            </a:r>
          </a:p>
        </p:txBody>
      </p:sp>
    </p:spTree>
    <p:extLst>
      <p:ext uri="{BB962C8B-B14F-4D97-AF65-F5344CB8AC3E}">
        <p14:creationId xmlns:p14="http://schemas.microsoft.com/office/powerpoint/2010/main" val="58644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>
          <a:extLst>
            <a:ext uri="{FF2B5EF4-FFF2-40B4-BE49-F238E27FC236}">
              <a16:creationId xmlns:a16="http://schemas.microsoft.com/office/drawing/2014/main" id="{0960661C-2158-8255-80E7-CCEEEA64B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BA72847-1066-1FD4-904F-BC82F729B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024" y="923288"/>
            <a:ext cx="1828496" cy="2626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E4CB8D5-3D94-5668-2573-392ACC920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911" y="1438002"/>
            <a:ext cx="1843682" cy="2626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0AB0607B-2301-C661-984D-8B6D3FABFD6F}"/>
              </a:ext>
            </a:extLst>
          </p:cNvPr>
          <p:cNvGrpSpPr/>
          <p:nvPr/>
        </p:nvGrpSpPr>
        <p:grpSpPr>
          <a:xfrm>
            <a:off x="146583" y="165618"/>
            <a:ext cx="8871773" cy="542578"/>
            <a:chOff x="1238581" y="147581"/>
            <a:chExt cx="8871773" cy="5425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7615F7CF-430A-0750-EAD1-BE47B42F012B}"/>
                </a:ext>
              </a:extLst>
            </p:cNvPr>
            <p:cNvSpPr txBox="1"/>
            <p:nvPr/>
          </p:nvSpPr>
          <p:spPr>
            <a:xfrm>
              <a:off x="1238581" y="147581"/>
              <a:ext cx="8871773" cy="542578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F8870C07-856D-043D-4C22-23414FD88344}"/>
                </a:ext>
              </a:extLst>
            </p:cNvPr>
            <p:cNvSpPr txBox="1"/>
            <p:nvPr/>
          </p:nvSpPr>
          <p:spPr>
            <a:xfrm>
              <a:off x="1603014" y="263940"/>
              <a:ext cx="8121967" cy="307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algn="ctr">
                <a:lnSpc>
                  <a:spcPct val="114000"/>
                </a:lnSpc>
              </a:pPr>
              <a:r>
                <a:rPr lang="en-US" sz="1300" dirty="0">
                  <a:solidFill>
                    <a:schemeClr val="bg1"/>
                  </a:solidFill>
                  <a:ea typeface="Calibri"/>
                  <a:sym typeface="Calibri"/>
                </a:rPr>
                <a:t>III) </a:t>
              </a:r>
              <a:r>
                <a:rPr lang="en-US" sz="1300" u="sng" dirty="0">
                  <a:solidFill>
                    <a:schemeClr val="bg1"/>
                  </a:solidFill>
                  <a:ea typeface="Calibri"/>
                  <a:sym typeface="Calibri"/>
                </a:rPr>
                <a:t>Factsheets</a:t>
              </a:r>
              <a:r>
                <a:rPr lang="en-US" sz="1300" dirty="0">
                  <a:solidFill>
                    <a:schemeClr val="bg1"/>
                  </a:solidFill>
                  <a:ea typeface="Calibri"/>
                  <a:sym typeface="Calibri"/>
                </a:rPr>
                <a:t> illustrating key steps for passively fished waste collection and management on board and at the port </a:t>
              </a:r>
            </a:p>
          </p:txBody>
        </p:sp>
      </p:grpSp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7D4675FD-785F-95AD-B8AD-6FA29B506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984" y="2096932"/>
            <a:ext cx="1822309" cy="26265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8834166-4553-E0F3-5D0E-7AF804B506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8117" y="982084"/>
            <a:ext cx="2314401" cy="32971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759C66B-3567-1759-D206-7B3FCF3D5E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812" y="1686953"/>
            <a:ext cx="1899812" cy="2804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D52D332-2899-3AF6-015F-C730AFA8D366}"/>
              </a:ext>
            </a:extLst>
          </p:cNvPr>
          <p:cNvSpPr txBox="1"/>
          <p:nvPr/>
        </p:nvSpPr>
        <p:spPr>
          <a:xfrm>
            <a:off x="88780" y="802689"/>
            <a:ext cx="348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2060"/>
                </a:solidFill>
              </a:rPr>
              <a:t>Training </a:t>
            </a:r>
            <a:r>
              <a:rPr lang="es-ES" dirty="0" err="1">
                <a:solidFill>
                  <a:srgbClr val="002060"/>
                </a:solidFill>
              </a:rPr>
              <a:t>package</a:t>
            </a:r>
            <a:r>
              <a:rPr lang="es-ES" dirty="0">
                <a:solidFill>
                  <a:srgbClr val="002060"/>
                </a:solidFill>
              </a:rPr>
              <a:t> (III) : </a:t>
            </a:r>
          </a:p>
          <a:p>
            <a:r>
              <a:rPr lang="es-ES" dirty="0">
                <a:solidFill>
                  <a:srgbClr val="002060"/>
                </a:solidFill>
              </a:rPr>
              <a:t>- </a:t>
            </a:r>
            <a:r>
              <a:rPr lang="en-GB" dirty="0">
                <a:solidFill>
                  <a:srgbClr val="002060"/>
                </a:solidFill>
              </a:rPr>
              <a:t>Factsheets key steps </a:t>
            </a:r>
            <a:endParaRPr lang="es-E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27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2672FF1A-8501-5D83-9536-7C108C3D5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upo 90">
            <a:extLst>
              <a:ext uri="{FF2B5EF4-FFF2-40B4-BE49-F238E27FC236}">
                <a16:creationId xmlns:a16="http://schemas.microsoft.com/office/drawing/2014/main" id="{829A123B-501C-C79A-6931-32968A9E64F6}"/>
              </a:ext>
            </a:extLst>
          </p:cNvPr>
          <p:cNvGrpSpPr/>
          <p:nvPr/>
        </p:nvGrpSpPr>
        <p:grpSpPr>
          <a:xfrm>
            <a:off x="2751157" y="887015"/>
            <a:ext cx="1999287" cy="503583"/>
            <a:chOff x="2751159" y="2125490"/>
            <a:chExt cx="1999287" cy="503583"/>
          </a:xfrm>
        </p:grpSpPr>
        <p:sp>
          <p:nvSpPr>
            <p:cNvPr id="88" name="Flecha derecha 3">
              <a:extLst>
                <a:ext uri="{FF2B5EF4-FFF2-40B4-BE49-F238E27FC236}">
                  <a16:creationId xmlns:a16="http://schemas.microsoft.com/office/drawing/2014/main" id="{1274B4A1-B082-624A-8C2F-394EE8AD33DE}"/>
                </a:ext>
              </a:extLst>
            </p:cNvPr>
            <p:cNvSpPr/>
            <p:nvPr/>
          </p:nvSpPr>
          <p:spPr>
            <a:xfrm>
              <a:off x="2751159" y="2125490"/>
              <a:ext cx="1999287" cy="503583"/>
            </a:xfrm>
            <a:prstGeom prst="rightArrow">
              <a:avLst/>
            </a:prstGeom>
            <a:solidFill>
              <a:srgbClr val="002060"/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noProof="0" dirty="0">
                <a:solidFill>
                  <a:schemeClr val="bg1"/>
                </a:solidFill>
              </a:endParaRPr>
            </a:p>
          </p:txBody>
        </p:sp>
        <p:sp>
          <p:nvSpPr>
            <p:cNvPr id="90" name="CuadroTexto 89">
              <a:extLst>
                <a:ext uri="{FF2B5EF4-FFF2-40B4-BE49-F238E27FC236}">
                  <a16:creationId xmlns:a16="http://schemas.microsoft.com/office/drawing/2014/main" id="{9DAAABD4-D0E2-87E2-1027-F6076CBCB3A5}"/>
                </a:ext>
              </a:extLst>
            </p:cNvPr>
            <p:cNvSpPr txBox="1"/>
            <p:nvPr/>
          </p:nvSpPr>
          <p:spPr>
            <a:xfrm>
              <a:off x="2826761" y="2229158"/>
              <a:ext cx="16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solidFill>
                    <a:schemeClr val="bg1"/>
                  </a:solidFill>
                </a:rPr>
                <a:t>2 Webinars</a:t>
              </a: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32E553FD-CF84-766E-339B-34AA81567295}"/>
              </a:ext>
            </a:extLst>
          </p:cNvPr>
          <p:cNvGrpSpPr/>
          <p:nvPr/>
        </p:nvGrpSpPr>
        <p:grpSpPr>
          <a:xfrm>
            <a:off x="595320" y="151407"/>
            <a:ext cx="7953360" cy="542578"/>
            <a:chOff x="1447167" y="161408"/>
            <a:chExt cx="7953360" cy="5425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4185C734-462D-A3F1-09AA-F15A81450BF3}"/>
                </a:ext>
              </a:extLst>
            </p:cNvPr>
            <p:cNvSpPr txBox="1"/>
            <p:nvPr/>
          </p:nvSpPr>
          <p:spPr>
            <a:xfrm>
              <a:off x="1447167" y="161408"/>
              <a:ext cx="7953360" cy="542578"/>
            </a:xfrm>
            <a:prstGeom prst="rect">
              <a:avLst/>
            </a:prstGeom>
            <a:solidFill>
              <a:srgbClr val="7CC6C1"/>
            </a:solidFill>
          </p:spPr>
          <p:txBody>
            <a:bodyPr wrap="square" rtlCol="0">
              <a:spAutoFit/>
            </a:bodyPr>
            <a:lstStyle/>
            <a:p>
              <a:endParaRPr lang="en-GB" noProof="0" dirty="0"/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CE1B863E-9FE2-0203-A791-0E07BD10922C}"/>
                </a:ext>
              </a:extLst>
            </p:cNvPr>
            <p:cNvSpPr txBox="1"/>
            <p:nvPr/>
          </p:nvSpPr>
          <p:spPr>
            <a:xfrm>
              <a:off x="2007627" y="186353"/>
              <a:ext cx="683244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>
                <a:defRPr sz="2800" b="1">
                  <a:solidFill>
                    <a:srgbClr val="7CC6C1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algn="ctr"/>
              <a:r>
                <a:rPr lang="en-GB" sz="2600" noProof="0" dirty="0">
                  <a:solidFill>
                    <a:schemeClr val="bg1"/>
                  </a:solidFill>
                  <a:sym typeface="Quattrocento Sans"/>
                </a:rPr>
                <a:t>Deliverables / Pilot Actions / Workshops - WP1</a:t>
              </a:r>
              <a:endParaRPr lang="en-GB" sz="2600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5896FA64-4906-3C98-CC91-507AA1EB6FCA}"/>
              </a:ext>
            </a:extLst>
          </p:cNvPr>
          <p:cNvGrpSpPr/>
          <p:nvPr/>
        </p:nvGrpSpPr>
        <p:grpSpPr>
          <a:xfrm>
            <a:off x="298475" y="937371"/>
            <a:ext cx="2227717" cy="2810503"/>
            <a:chOff x="298475" y="937371"/>
            <a:chExt cx="2227717" cy="3338802"/>
          </a:xfrm>
        </p:grpSpPr>
        <p:sp>
          <p:nvSpPr>
            <p:cNvPr id="51" name="Rectángulo: esquinas superiores redondeadas 50">
              <a:extLst>
                <a:ext uri="{FF2B5EF4-FFF2-40B4-BE49-F238E27FC236}">
                  <a16:creationId xmlns:a16="http://schemas.microsoft.com/office/drawing/2014/main" id="{BA09D8A8-D41A-29FC-6B35-5681F8F3B042}"/>
                </a:ext>
              </a:extLst>
            </p:cNvPr>
            <p:cNvSpPr/>
            <p:nvPr/>
          </p:nvSpPr>
          <p:spPr>
            <a:xfrm rot="10800000">
              <a:off x="333284" y="1429823"/>
              <a:ext cx="2185094" cy="2622038"/>
            </a:xfrm>
            <a:prstGeom prst="round2Same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4FF64F6A-96AA-7A5E-5E6F-CFE03C2FD4FB}"/>
                </a:ext>
              </a:extLst>
            </p:cNvPr>
            <p:cNvSpPr txBox="1"/>
            <p:nvPr/>
          </p:nvSpPr>
          <p:spPr>
            <a:xfrm>
              <a:off x="298475" y="1448578"/>
              <a:ext cx="2209636" cy="2827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buFont typeface="Wingdings" panose="05000000000000000000" pitchFamily="2" charset="2"/>
                <a:buChar char="v"/>
              </a:pPr>
              <a:endParaRPr lang="en-US" sz="900" noProof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v"/>
              </a:pPr>
              <a:r>
                <a:rPr lang="en-US" sz="90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Guidelines for the implementation of SUP and PRF </a:t>
              </a:r>
              <a:r>
                <a:rPr lang="en-US" sz="900" dirty="0">
                  <a:solidFill>
                    <a:srgbClr val="00206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requirements</a:t>
              </a:r>
            </a:p>
            <a:p>
              <a:pPr marL="171450" indent="-171450" algn="just">
                <a:buFont typeface="Wingdings" panose="05000000000000000000" pitchFamily="2" charset="2"/>
                <a:buChar char="v"/>
              </a:pPr>
              <a:r>
                <a:rPr lang="en-US" sz="90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Inventory of good practices for waste management</a:t>
              </a:r>
            </a:p>
            <a:p>
              <a:pPr marL="171450" indent="-171450" algn="just">
                <a:buFont typeface="Wingdings" panose="05000000000000000000" pitchFamily="2" charset="2"/>
                <a:buChar char="v"/>
              </a:pPr>
              <a:r>
                <a:rPr lang="en-US" sz="900" dirty="0">
                  <a:solidFill>
                    <a:srgbClr val="00206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Guidelines</a:t>
              </a:r>
              <a:r>
                <a:rPr lang="en-US" sz="9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for implementing the management of PFW in line with PRF (training package)</a:t>
              </a:r>
            </a:p>
            <a:p>
              <a:pPr marL="171450" indent="-171450" algn="just">
                <a:buFont typeface="Wingdings" panose="05000000000000000000" pitchFamily="2" charset="2"/>
                <a:buChar char="v"/>
              </a:pPr>
              <a:r>
                <a:rPr lang="en-GB" sz="900" dirty="0">
                  <a:solidFill>
                    <a:srgbClr val="0070C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https://goodpractices.freelitterat.eu/</a:t>
              </a:r>
              <a:endParaRPr lang="en-US" sz="900" noProof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v"/>
              </a:pPr>
              <a:endParaRPr lang="en-US" sz="900" noProof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v"/>
              </a:pPr>
              <a:r>
                <a:rPr lang="en-US" sz="90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Life cycle assessment stud</a:t>
              </a:r>
              <a:r>
                <a:rPr lang="en-US" sz="900" dirty="0" err="1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ies</a:t>
              </a:r>
              <a:r>
                <a:rPr lang="en-US" sz="90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of fishing nets</a:t>
              </a:r>
            </a:p>
            <a:p>
              <a:pPr marL="171450" indent="-171450" algn="just">
                <a:buFont typeface="Wingdings" panose="05000000000000000000" pitchFamily="2" charset="2"/>
                <a:buChar char="v"/>
              </a:pPr>
              <a:r>
                <a:rPr lang="en-US" sz="9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Innovative recycling processes</a:t>
              </a:r>
              <a:endParaRPr lang="en-US" sz="900" noProof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v"/>
              </a:pPr>
              <a:r>
                <a:rPr lang="en-US" sz="9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Socio-economic study on promoting the reduction of marine litter</a:t>
              </a:r>
            </a:p>
            <a:p>
              <a:pPr marL="171450" indent="-171450" algn="just">
                <a:buFont typeface="Wingdings" panose="05000000000000000000" pitchFamily="2" charset="2"/>
                <a:buChar char="v"/>
              </a:pPr>
              <a:endParaRPr lang="en-GB" sz="900" noProof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3" name="Grupo 52">
              <a:extLst>
                <a:ext uri="{FF2B5EF4-FFF2-40B4-BE49-F238E27FC236}">
                  <a16:creationId xmlns:a16="http://schemas.microsoft.com/office/drawing/2014/main" id="{65DD4DD1-D706-0153-1874-4067F2D64E75}"/>
                </a:ext>
              </a:extLst>
            </p:cNvPr>
            <p:cNvGrpSpPr/>
            <p:nvPr/>
          </p:nvGrpSpPr>
          <p:grpSpPr>
            <a:xfrm>
              <a:off x="341097" y="937371"/>
              <a:ext cx="2185095" cy="423447"/>
              <a:chOff x="594056" y="2509436"/>
              <a:chExt cx="1789732" cy="423447"/>
            </a:xfrm>
          </p:grpSpPr>
          <p:sp>
            <p:nvSpPr>
              <p:cNvPr id="52" name="Rectángulo: esquinas superiores redondeadas 51">
                <a:extLst>
                  <a:ext uri="{FF2B5EF4-FFF2-40B4-BE49-F238E27FC236}">
                    <a16:creationId xmlns:a16="http://schemas.microsoft.com/office/drawing/2014/main" id="{2D24BE83-0E95-CCB3-EF3D-E100DC4505FC}"/>
                  </a:ext>
                </a:extLst>
              </p:cNvPr>
              <p:cNvSpPr/>
              <p:nvPr/>
            </p:nvSpPr>
            <p:spPr>
              <a:xfrm>
                <a:off x="594056" y="2509436"/>
                <a:ext cx="1789732" cy="423447"/>
              </a:xfrm>
              <a:prstGeom prst="round2SameRect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42" name="CuadroTexto 41">
                <a:extLst>
                  <a:ext uri="{FF2B5EF4-FFF2-40B4-BE49-F238E27FC236}">
                    <a16:creationId xmlns:a16="http://schemas.microsoft.com/office/drawing/2014/main" id="{4965F847-D83F-A5AE-BBC2-C609A0913E55}"/>
                  </a:ext>
                </a:extLst>
              </p:cNvPr>
              <p:cNvSpPr txBox="1"/>
              <p:nvPr/>
            </p:nvSpPr>
            <p:spPr>
              <a:xfrm>
                <a:off x="631213" y="2581166"/>
                <a:ext cx="170683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Main deliverables</a:t>
                </a:r>
              </a:p>
            </p:txBody>
          </p:sp>
        </p:grpSp>
      </p:grpSp>
      <p:grpSp>
        <p:nvGrpSpPr>
          <p:cNvPr id="96" name="Grupo 95">
            <a:extLst>
              <a:ext uri="{FF2B5EF4-FFF2-40B4-BE49-F238E27FC236}">
                <a16:creationId xmlns:a16="http://schemas.microsoft.com/office/drawing/2014/main" id="{A49DB96A-E677-E13A-6CEB-47330B7173F2}"/>
              </a:ext>
            </a:extLst>
          </p:cNvPr>
          <p:cNvGrpSpPr/>
          <p:nvPr/>
        </p:nvGrpSpPr>
        <p:grpSpPr>
          <a:xfrm>
            <a:off x="2760228" y="2125490"/>
            <a:ext cx="1999286" cy="503583"/>
            <a:chOff x="2751159" y="882325"/>
            <a:chExt cx="1999286" cy="503583"/>
          </a:xfrm>
        </p:grpSpPr>
        <p:sp>
          <p:nvSpPr>
            <p:cNvPr id="46" name="Flecha derecha 3">
              <a:extLst>
                <a:ext uri="{FF2B5EF4-FFF2-40B4-BE49-F238E27FC236}">
                  <a16:creationId xmlns:a16="http://schemas.microsoft.com/office/drawing/2014/main" id="{7887DE9B-61D6-2CEF-A99C-1F4114EB1BD8}"/>
                </a:ext>
              </a:extLst>
            </p:cNvPr>
            <p:cNvSpPr/>
            <p:nvPr/>
          </p:nvSpPr>
          <p:spPr>
            <a:xfrm>
              <a:off x="2751159" y="882325"/>
              <a:ext cx="1999286" cy="503583"/>
            </a:xfrm>
            <a:prstGeom prst="rightArrow">
              <a:avLst/>
            </a:prstGeom>
            <a:solidFill>
              <a:srgbClr val="002060"/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noProof="0" dirty="0">
                <a:solidFill>
                  <a:schemeClr val="bg1"/>
                </a:solidFill>
              </a:endParaRPr>
            </a:p>
          </p:txBody>
        </p:sp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5CB59CE4-3BFB-69AA-2E8A-6E9424289488}"/>
                </a:ext>
              </a:extLst>
            </p:cNvPr>
            <p:cNvSpPr txBox="1"/>
            <p:nvPr/>
          </p:nvSpPr>
          <p:spPr>
            <a:xfrm>
              <a:off x="2855778" y="970696"/>
              <a:ext cx="16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solidFill>
                    <a:schemeClr val="bg1"/>
                  </a:solidFill>
                </a:rPr>
                <a:t>4 Pilot actions</a:t>
              </a:r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15A265D6-BD5E-33DE-32B1-2EE8946F5CD2}"/>
              </a:ext>
            </a:extLst>
          </p:cNvPr>
          <p:cNvGrpSpPr/>
          <p:nvPr/>
        </p:nvGrpSpPr>
        <p:grpSpPr>
          <a:xfrm>
            <a:off x="2751158" y="1505893"/>
            <a:ext cx="1999287" cy="503583"/>
            <a:chOff x="2751158" y="1505893"/>
            <a:chExt cx="1999287" cy="503583"/>
          </a:xfrm>
        </p:grpSpPr>
        <p:sp>
          <p:nvSpPr>
            <p:cNvPr id="48" name="Flecha derecha 3">
              <a:extLst>
                <a:ext uri="{FF2B5EF4-FFF2-40B4-BE49-F238E27FC236}">
                  <a16:creationId xmlns:a16="http://schemas.microsoft.com/office/drawing/2014/main" id="{6A15C6BD-8B4A-990C-24E0-D1C5267980F3}"/>
                </a:ext>
              </a:extLst>
            </p:cNvPr>
            <p:cNvSpPr/>
            <p:nvPr/>
          </p:nvSpPr>
          <p:spPr>
            <a:xfrm>
              <a:off x="2751158" y="1505893"/>
              <a:ext cx="1999287" cy="503583"/>
            </a:xfrm>
            <a:prstGeom prst="rightArrow">
              <a:avLst/>
            </a:prstGeom>
            <a:solidFill>
              <a:srgbClr val="002060"/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noProof="0" dirty="0">
                <a:solidFill>
                  <a:schemeClr val="bg1"/>
                </a:solidFill>
              </a:endParaRPr>
            </a:p>
          </p:txBody>
        </p:sp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8F24915C-090F-91D8-E887-D8DA4C99C59F}"/>
                </a:ext>
              </a:extLst>
            </p:cNvPr>
            <p:cNvSpPr txBox="1"/>
            <p:nvPr/>
          </p:nvSpPr>
          <p:spPr>
            <a:xfrm>
              <a:off x="2826760" y="1609561"/>
              <a:ext cx="16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solidFill>
                    <a:schemeClr val="bg1"/>
                  </a:solidFill>
                </a:rPr>
                <a:t>4 Workshops</a:t>
              </a:r>
            </a:p>
          </p:txBody>
        </p:sp>
      </p:grpSp>
      <p:grpSp>
        <p:nvGrpSpPr>
          <p:cNvPr id="112" name="Grupo 111">
            <a:extLst>
              <a:ext uri="{FF2B5EF4-FFF2-40B4-BE49-F238E27FC236}">
                <a16:creationId xmlns:a16="http://schemas.microsoft.com/office/drawing/2014/main" id="{43CA67BC-8521-8799-4CC1-743279610D0A}"/>
              </a:ext>
            </a:extLst>
          </p:cNvPr>
          <p:cNvGrpSpPr/>
          <p:nvPr/>
        </p:nvGrpSpPr>
        <p:grpSpPr>
          <a:xfrm>
            <a:off x="4949741" y="1547763"/>
            <a:ext cx="3169855" cy="416573"/>
            <a:chOff x="4949741" y="1547763"/>
            <a:chExt cx="3169855" cy="416573"/>
          </a:xfrm>
        </p:grpSpPr>
        <p:sp>
          <p:nvSpPr>
            <p:cNvPr id="104" name="Rectángulo 103">
              <a:extLst>
                <a:ext uri="{FF2B5EF4-FFF2-40B4-BE49-F238E27FC236}">
                  <a16:creationId xmlns:a16="http://schemas.microsoft.com/office/drawing/2014/main" id="{42D72387-B729-7B32-F4B3-77C54FD6ACB4}"/>
                </a:ext>
              </a:extLst>
            </p:cNvPr>
            <p:cNvSpPr/>
            <p:nvPr/>
          </p:nvSpPr>
          <p:spPr>
            <a:xfrm>
              <a:off x="4949741" y="1547763"/>
              <a:ext cx="3169855" cy="41657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7" name="CuadroTexto 96">
              <a:extLst>
                <a:ext uri="{FF2B5EF4-FFF2-40B4-BE49-F238E27FC236}">
                  <a16:creationId xmlns:a16="http://schemas.microsoft.com/office/drawing/2014/main" id="{EACBE469-0DB9-AB07-007F-27DE6CE8C8AC}"/>
                </a:ext>
              </a:extLst>
            </p:cNvPr>
            <p:cNvSpPr txBox="1"/>
            <p:nvPr/>
          </p:nvSpPr>
          <p:spPr>
            <a:xfrm>
              <a:off x="4975409" y="1623532"/>
              <a:ext cx="2689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noProof="0" dirty="0">
                  <a:solidFill>
                    <a:srgbClr val="002060"/>
                  </a:solidFill>
                </a:rPr>
                <a:t>Local Workshops (March - May 2026)</a:t>
              </a:r>
            </a:p>
          </p:txBody>
        </p:sp>
      </p:grpSp>
      <p:pic>
        <p:nvPicPr>
          <p:cNvPr id="5" name="Google Shape;143;p6">
            <a:extLst>
              <a:ext uri="{FF2B5EF4-FFF2-40B4-BE49-F238E27FC236}">
                <a16:creationId xmlns:a16="http://schemas.microsoft.com/office/drawing/2014/main" id="{E37344B5-164F-A695-8972-7E36D4067F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7197" y="2734145"/>
            <a:ext cx="946504" cy="1131536"/>
          </a:xfrm>
          <a:prstGeom prst="rect">
            <a:avLst/>
          </a:prstGeom>
          <a:noFill/>
          <a:ln w="9525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4" name="Google Shape;218;p10" descr="Une image contenant texte, Police, capture d’écran, affiche&#10;&#10;Le contenu généré par l’IA peut être incorrect.">
            <a:extLst>
              <a:ext uri="{FF2B5EF4-FFF2-40B4-BE49-F238E27FC236}">
                <a16:creationId xmlns:a16="http://schemas.microsoft.com/office/drawing/2014/main" id="{53550414-BBD2-7B88-7EB5-E70C21476CB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80014" y="2740842"/>
            <a:ext cx="962057" cy="1131536"/>
          </a:xfrm>
          <a:prstGeom prst="rect">
            <a:avLst/>
          </a:prstGeom>
          <a:noFill/>
          <a:ln w="9525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DA77ED4-F23B-BF2F-C6AD-DFA2A66B2C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2831" y="3914067"/>
            <a:ext cx="937216" cy="1119269"/>
          </a:xfrm>
          <a:prstGeom prst="rect">
            <a:avLst/>
          </a:prstGeom>
          <a:noFill/>
          <a:ln w="9525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F5FFF9-7820-7704-3962-01694C1BB7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20013" y="3925263"/>
            <a:ext cx="959300" cy="1131915"/>
          </a:xfrm>
          <a:prstGeom prst="rect">
            <a:avLst/>
          </a:prstGeom>
          <a:noFill/>
          <a:ln w="9525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18" name="Google Shape;980;g361669779ea_0_380">
            <a:extLst>
              <a:ext uri="{FF2B5EF4-FFF2-40B4-BE49-F238E27FC236}">
                <a16:creationId xmlns:a16="http://schemas.microsoft.com/office/drawing/2014/main" id="{E0BB0B68-586D-2042-EAE4-F48799D5664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6462" y="3711865"/>
            <a:ext cx="1464022" cy="84628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50" name="Imagen 49" descr="Diagrama&#10;&#10;El contenido generado por IA puede ser incorrecto.">
            <a:extLst>
              <a:ext uri="{FF2B5EF4-FFF2-40B4-BE49-F238E27FC236}">
                <a16:creationId xmlns:a16="http://schemas.microsoft.com/office/drawing/2014/main" id="{13D00177-B8D8-9732-26E0-010230E4E6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48" y="2791987"/>
            <a:ext cx="3080111" cy="2260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13" name="Grupo 112">
            <a:extLst>
              <a:ext uri="{FF2B5EF4-FFF2-40B4-BE49-F238E27FC236}">
                <a16:creationId xmlns:a16="http://schemas.microsoft.com/office/drawing/2014/main" id="{CC86AFB6-0EDB-343C-5D9E-7548442E4B73}"/>
              </a:ext>
            </a:extLst>
          </p:cNvPr>
          <p:cNvGrpSpPr/>
          <p:nvPr/>
        </p:nvGrpSpPr>
        <p:grpSpPr>
          <a:xfrm>
            <a:off x="4949742" y="2125490"/>
            <a:ext cx="3228324" cy="507318"/>
            <a:chOff x="4949742" y="2125490"/>
            <a:chExt cx="3228324" cy="507318"/>
          </a:xfrm>
        </p:grpSpPr>
        <p:sp>
          <p:nvSpPr>
            <p:cNvPr id="99" name="Rectángulo 98">
              <a:extLst>
                <a:ext uri="{FF2B5EF4-FFF2-40B4-BE49-F238E27FC236}">
                  <a16:creationId xmlns:a16="http://schemas.microsoft.com/office/drawing/2014/main" id="{05A80B58-4FFF-C02A-1B93-F0C7EF8EBC2F}"/>
                </a:ext>
              </a:extLst>
            </p:cNvPr>
            <p:cNvSpPr/>
            <p:nvPr/>
          </p:nvSpPr>
          <p:spPr>
            <a:xfrm>
              <a:off x="4949742" y="2125490"/>
              <a:ext cx="3169855" cy="475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96450F77-ABE5-3CE9-BE3F-90CB91D76A26}"/>
                </a:ext>
              </a:extLst>
            </p:cNvPr>
            <p:cNvSpPr txBox="1"/>
            <p:nvPr/>
          </p:nvSpPr>
          <p:spPr>
            <a:xfrm>
              <a:off x="4949742" y="2171143"/>
              <a:ext cx="2431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u="sng" noProof="0" dirty="0">
                  <a:solidFill>
                    <a:srgbClr val="002060"/>
                  </a:solidFill>
                </a:rPr>
                <a:t>Objective</a:t>
              </a:r>
              <a:r>
                <a:rPr lang="en-GB" sz="1000" b="1" u="sng" noProof="0" dirty="0">
                  <a:solidFill>
                    <a:srgbClr val="002060"/>
                  </a:solidFill>
                </a:rPr>
                <a:t>:</a:t>
              </a:r>
              <a:r>
                <a:rPr lang="en-GB" sz="1000" noProof="0" dirty="0">
                  <a:solidFill>
                    <a:srgbClr val="002060"/>
                  </a:solidFill>
                </a:rPr>
                <a:t> </a:t>
              </a:r>
              <a:r>
                <a:rPr lang="en-GB" sz="1200" noProof="0" dirty="0">
                  <a:solidFill>
                    <a:srgbClr val="002060"/>
                  </a:solidFill>
                </a:rPr>
                <a:t>Test and implement good practices of waste management </a:t>
              </a:r>
            </a:p>
          </p:txBody>
        </p:sp>
        <p:grpSp>
          <p:nvGrpSpPr>
            <p:cNvPr id="103" name="Grupo 102">
              <a:extLst>
                <a:ext uri="{FF2B5EF4-FFF2-40B4-BE49-F238E27FC236}">
                  <a16:creationId xmlns:a16="http://schemas.microsoft.com/office/drawing/2014/main" id="{001E8DE1-B3F8-AE84-2B1F-C0B7E2433371}"/>
                </a:ext>
              </a:extLst>
            </p:cNvPr>
            <p:cNvGrpSpPr/>
            <p:nvPr/>
          </p:nvGrpSpPr>
          <p:grpSpPr>
            <a:xfrm>
              <a:off x="7311295" y="2175975"/>
              <a:ext cx="866771" cy="400110"/>
              <a:chOff x="7311295" y="2169625"/>
              <a:chExt cx="866771" cy="400110"/>
            </a:xfrm>
          </p:grpSpPr>
          <p:sp>
            <p:nvSpPr>
              <p:cNvPr id="74" name="CuadroTexto 73">
                <a:extLst>
                  <a:ext uri="{FF2B5EF4-FFF2-40B4-BE49-F238E27FC236}">
                    <a16:creationId xmlns:a16="http://schemas.microsoft.com/office/drawing/2014/main" id="{606FCA68-9E9D-DB15-D94F-A71567C242A4}"/>
                  </a:ext>
                </a:extLst>
              </p:cNvPr>
              <p:cNvSpPr txBox="1"/>
              <p:nvPr/>
            </p:nvSpPr>
            <p:spPr>
              <a:xfrm>
                <a:off x="7381145" y="2169625"/>
                <a:ext cx="7969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noProof="0" dirty="0">
                    <a:solidFill>
                      <a:srgbClr val="002060"/>
                    </a:solidFill>
                  </a:rPr>
                  <a:t>SUP y RAP</a:t>
                </a:r>
              </a:p>
              <a:p>
                <a:r>
                  <a:rPr lang="en-GB" sz="1000" noProof="0" dirty="0">
                    <a:solidFill>
                      <a:srgbClr val="002060"/>
                    </a:solidFill>
                  </a:rPr>
                  <a:t>PRF y </a:t>
                </a:r>
                <a:r>
                  <a:rPr lang="en-GB" sz="1000" noProof="0" dirty="0" err="1">
                    <a:solidFill>
                      <a:srgbClr val="002060"/>
                    </a:solidFill>
                  </a:rPr>
                  <a:t>FfL</a:t>
                </a:r>
                <a:endParaRPr lang="en-GB" sz="1000" noProof="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01" name="Elipse 100">
                <a:extLst>
                  <a:ext uri="{FF2B5EF4-FFF2-40B4-BE49-F238E27FC236}">
                    <a16:creationId xmlns:a16="http://schemas.microsoft.com/office/drawing/2014/main" id="{65EC269A-9BFE-F281-95F9-CD47987B3327}"/>
                  </a:ext>
                </a:extLst>
              </p:cNvPr>
              <p:cNvSpPr/>
              <p:nvPr/>
            </p:nvSpPr>
            <p:spPr>
              <a:xfrm>
                <a:off x="7311295" y="2252172"/>
                <a:ext cx="69850" cy="6954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102" name="Elipse 101">
                <a:extLst>
                  <a:ext uri="{FF2B5EF4-FFF2-40B4-BE49-F238E27FC236}">
                    <a16:creationId xmlns:a16="http://schemas.microsoft.com/office/drawing/2014/main" id="{B33129C5-5430-10C5-F68F-31C3A72EAB53}"/>
                  </a:ext>
                </a:extLst>
              </p:cNvPr>
              <p:cNvSpPr/>
              <p:nvPr/>
            </p:nvSpPr>
            <p:spPr>
              <a:xfrm>
                <a:off x="7311295" y="2413628"/>
                <a:ext cx="69850" cy="6954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</p:grpSp>
      <p:grpSp>
        <p:nvGrpSpPr>
          <p:cNvPr id="110" name="Grupo 109">
            <a:extLst>
              <a:ext uri="{FF2B5EF4-FFF2-40B4-BE49-F238E27FC236}">
                <a16:creationId xmlns:a16="http://schemas.microsoft.com/office/drawing/2014/main" id="{92F5AF93-337C-9414-C305-56842C28B4EE}"/>
              </a:ext>
            </a:extLst>
          </p:cNvPr>
          <p:cNvGrpSpPr/>
          <p:nvPr/>
        </p:nvGrpSpPr>
        <p:grpSpPr>
          <a:xfrm>
            <a:off x="4949740" y="906301"/>
            <a:ext cx="3169855" cy="500042"/>
            <a:chOff x="4949740" y="906301"/>
            <a:chExt cx="3169855" cy="500042"/>
          </a:xfrm>
        </p:grpSpPr>
        <p:sp>
          <p:nvSpPr>
            <p:cNvPr id="106" name="Rectángulo 105">
              <a:extLst>
                <a:ext uri="{FF2B5EF4-FFF2-40B4-BE49-F238E27FC236}">
                  <a16:creationId xmlns:a16="http://schemas.microsoft.com/office/drawing/2014/main" id="{6DEEB463-158B-9328-1BD9-B6B10F39FA37}"/>
                </a:ext>
              </a:extLst>
            </p:cNvPr>
            <p:cNvSpPr/>
            <p:nvPr/>
          </p:nvSpPr>
          <p:spPr>
            <a:xfrm>
              <a:off x="4949740" y="906301"/>
              <a:ext cx="3169855" cy="475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109" name="Grupo 108">
              <a:extLst>
                <a:ext uri="{FF2B5EF4-FFF2-40B4-BE49-F238E27FC236}">
                  <a16:creationId xmlns:a16="http://schemas.microsoft.com/office/drawing/2014/main" id="{8B6CA279-9E07-6526-3D41-0D79EC748B82}"/>
                </a:ext>
              </a:extLst>
            </p:cNvPr>
            <p:cNvGrpSpPr/>
            <p:nvPr/>
          </p:nvGrpSpPr>
          <p:grpSpPr>
            <a:xfrm>
              <a:off x="5064636" y="944678"/>
              <a:ext cx="1954654" cy="461665"/>
              <a:chOff x="5064636" y="951821"/>
              <a:chExt cx="1954654" cy="461665"/>
            </a:xfrm>
          </p:grpSpPr>
          <p:sp>
            <p:nvSpPr>
              <p:cNvPr id="28" name="CuadroTexto 27">
                <a:extLst>
                  <a:ext uri="{FF2B5EF4-FFF2-40B4-BE49-F238E27FC236}">
                    <a16:creationId xmlns:a16="http://schemas.microsoft.com/office/drawing/2014/main" id="{DEF07B46-8C5E-86B9-CF0E-FA67DBB73C7A}"/>
                  </a:ext>
                </a:extLst>
              </p:cNvPr>
              <p:cNvSpPr txBox="1"/>
              <p:nvPr/>
            </p:nvSpPr>
            <p:spPr>
              <a:xfrm>
                <a:off x="5099561" y="951821"/>
                <a:ext cx="19197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noProof="0" dirty="0">
                    <a:solidFill>
                      <a:srgbClr val="002060"/>
                    </a:solidFill>
                  </a:rPr>
                  <a:t>SUP y RAP (13/10/25)</a:t>
                </a:r>
              </a:p>
              <a:p>
                <a:r>
                  <a:rPr lang="en-GB" sz="1200" noProof="0" dirty="0">
                    <a:solidFill>
                      <a:srgbClr val="002060"/>
                    </a:solidFill>
                  </a:rPr>
                  <a:t>PRF y </a:t>
                </a:r>
                <a:r>
                  <a:rPr lang="en-GB" sz="1200" noProof="0" dirty="0" err="1">
                    <a:solidFill>
                      <a:srgbClr val="002060"/>
                    </a:solidFill>
                  </a:rPr>
                  <a:t>FfL</a:t>
                </a:r>
                <a:r>
                  <a:rPr lang="en-GB" sz="1200" noProof="0" dirty="0">
                    <a:solidFill>
                      <a:srgbClr val="002060"/>
                    </a:solidFill>
                  </a:rPr>
                  <a:t> (6/02/26)</a:t>
                </a:r>
              </a:p>
            </p:txBody>
          </p:sp>
          <p:sp>
            <p:nvSpPr>
              <p:cNvPr id="107" name="Elipse 106">
                <a:extLst>
                  <a:ext uri="{FF2B5EF4-FFF2-40B4-BE49-F238E27FC236}">
                    <a16:creationId xmlns:a16="http://schemas.microsoft.com/office/drawing/2014/main" id="{97275FDC-B6E6-B6F5-A651-81AA89A820ED}"/>
                  </a:ext>
                </a:extLst>
              </p:cNvPr>
              <p:cNvSpPr/>
              <p:nvPr/>
            </p:nvSpPr>
            <p:spPr>
              <a:xfrm>
                <a:off x="5064636" y="1042296"/>
                <a:ext cx="69850" cy="6954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108" name="Elipse 107">
                <a:extLst>
                  <a:ext uri="{FF2B5EF4-FFF2-40B4-BE49-F238E27FC236}">
                    <a16:creationId xmlns:a16="http://schemas.microsoft.com/office/drawing/2014/main" id="{C9CC731F-A07F-1078-1BF2-A399CF441EC7}"/>
                  </a:ext>
                </a:extLst>
              </p:cNvPr>
              <p:cNvSpPr/>
              <p:nvPr/>
            </p:nvSpPr>
            <p:spPr>
              <a:xfrm>
                <a:off x="5064636" y="1191636"/>
                <a:ext cx="69850" cy="6954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</p:grpSp>
      <p:pic>
        <p:nvPicPr>
          <p:cNvPr id="120" name="Imagen 119" descr="Forma&#10;&#10;El contenido generado por IA puede ser incorrecto.">
            <a:extLst>
              <a:ext uri="{FF2B5EF4-FFF2-40B4-BE49-F238E27FC236}">
                <a16:creationId xmlns:a16="http://schemas.microsoft.com/office/drawing/2014/main" id="{CA211E86-B540-0D76-C108-BB5850E5E4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64087" y="944678"/>
            <a:ext cx="969186" cy="96918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C35BE9A-144E-4337-CA5C-A46B8FA46D60}"/>
              </a:ext>
            </a:extLst>
          </p:cNvPr>
          <p:cNvSpPr txBox="1"/>
          <p:nvPr/>
        </p:nvSpPr>
        <p:spPr>
          <a:xfrm>
            <a:off x="3899344" y="3404088"/>
            <a:ext cx="3085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https://goodpractices.freelitterat.eu/</a:t>
            </a:r>
            <a:endParaRPr lang="en-GB" sz="1400" dirty="0">
              <a:solidFill>
                <a:srgbClr val="0070C0"/>
              </a:solidFill>
            </a:endParaRPr>
          </a:p>
        </p:txBody>
      </p:sp>
      <p:pic>
        <p:nvPicPr>
          <p:cNvPr id="3" name="Imagen 2" descr="Interfaz de usuario gráfica, Escala de tiempo&#10;&#10;El contenido generado por IA puede ser incorrecto.">
            <a:extLst>
              <a:ext uri="{FF2B5EF4-FFF2-40B4-BE49-F238E27FC236}">
                <a16:creationId xmlns:a16="http://schemas.microsoft.com/office/drawing/2014/main" id="{9AEF9B7D-96D8-65BA-7319-E7FC0D830ED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975355" y="3747874"/>
            <a:ext cx="896763" cy="1262231"/>
          </a:xfrm>
          <a:prstGeom prst="rect">
            <a:avLst/>
          </a:prstGeom>
          <a:noFill/>
          <a:ln w="9525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275C946-A4CD-8FA1-56C3-3A33B95EF5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43249" y="2821384"/>
            <a:ext cx="1041927" cy="1496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483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F24B7-3449-AB70-A624-7B7C2EFA9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BE82D426-0979-CB79-6EEC-4A9760486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54279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34B14434-4782-5507-9E7C-83F84A473A3F}"/>
              </a:ext>
            </a:extLst>
          </p:cNvPr>
          <p:cNvGrpSpPr/>
          <p:nvPr/>
        </p:nvGrpSpPr>
        <p:grpSpPr>
          <a:xfrm>
            <a:off x="137504" y="4587567"/>
            <a:ext cx="3651377" cy="423449"/>
            <a:chOff x="0" y="1142569"/>
            <a:chExt cx="3651377" cy="423449"/>
          </a:xfrm>
        </p:grpSpPr>
        <p:sp>
          <p:nvSpPr>
            <p:cNvPr id="4" name="Rectángulo: esquinas superiores redondeadas 3">
              <a:extLst>
                <a:ext uri="{FF2B5EF4-FFF2-40B4-BE49-F238E27FC236}">
                  <a16:creationId xmlns:a16="http://schemas.microsoft.com/office/drawing/2014/main" id="{064A4C24-385C-3C60-852F-070B0FA3C820}"/>
                </a:ext>
              </a:extLst>
            </p:cNvPr>
            <p:cNvSpPr/>
            <p:nvPr/>
          </p:nvSpPr>
          <p:spPr>
            <a:xfrm>
              <a:off x="0" y="1213396"/>
              <a:ext cx="3651377" cy="343526"/>
            </a:xfrm>
            <a:prstGeom prst="round2Same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D47451D-08C3-92D9-1B8E-EEE09A2C24CF}"/>
                </a:ext>
              </a:extLst>
            </p:cNvPr>
            <p:cNvSpPr/>
            <p:nvPr/>
          </p:nvSpPr>
          <p:spPr>
            <a:xfrm>
              <a:off x="57510" y="1142569"/>
              <a:ext cx="3541180" cy="4234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GB" sz="1600" b="1" noProof="0" dirty="0">
                  <a:solidFill>
                    <a:schemeClr val="bg1"/>
                  </a:solidFill>
                </a:rPr>
                <a:t>Web site: </a:t>
              </a:r>
              <a:r>
                <a:rPr lang="en-GB" sz="1400" noProof="0" dirty="0">
                  <a:solidFill>
                    <a:schemeClr val="bg1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www.freelitterat.eu</a:t>
              </a:r>
              <a:endParaRPr lang="en-GB" sz="1400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54027202-D667-C18B-B226-A1E27996BECA}"/>
              </a:ext>
            </a:extLst>
          </p:cNvPr>
          <p:cNvGrpSpPr/>
          <p:nvPr/>
        </p:nvGrpSpPr>
        <p:grpSpPr>
          <a:xfrm>
            <a:off x="439888" y="3401813"/>
            <a:ext cx="3354651" cy="804199"/>
            <a:chOff x="701611" y="3591741"/>
            <a:chExt cx="3354651" cy="804199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EB265B62-16E7-FEE6-C155-46C750CFC1E6}"/>
                </a:ext>
              </a:extLst>
            </p:cNvPr>
            <p:cNvSpPr/>
            <p:nvPr/>
          </p:nvSpPr>
          <p:spPr>
            <a:xfrm>
              <a:off x="701611" y="3591741"/>
              <a:ext cx="134027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n-GB" sz="1200" b="1" u="sng" noProof="0" dirty="0">
                  <a:solidFill>
                    <a:schemeClr val="bg2">
                      <a:lumMod val="25000"/>
                    </a:schemeClr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FOLLOW US IN:</a:t>
              </a: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71041BF8-916D-6A08-2BE8-DEE12D05A202}"/>
                </a:ext>
              </a:extLst>
            </p:cNvPr>
            <p:cNvGrpSpPr/>
            <p:nvPr/>
          </p:nvGrpSpPr>
          <p:grpSpPr>
            <a:xfrm>
              <a:off x="1004065" y="3857331"/>
              <a:ext cx="3052197" cy="538609"/>
              <a:chOff x="1004065" y="3857331"/>
              <a:chExt cx="3052197" cy="538609"/>
            </a:xfrm>
          </p:grpSpPr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6285A30D-C325-4C41-4D90-B41B0F754A2D}"/>
                  </a:ext>
                </a:extLst>
              </p:cNvPr>
              <p:cNvSpPr/>
              <p:nvPr/>
            </p:nvSpPr>
            <p:spPr>
              <a:xfrm>
                <a:off x="1004065" y="3857331"/>
                <a:ext cx="3052197" cy="5386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8600">
                  <a:spcAft>
                    <a:spcPts val="600"/>
                  </a:spcAft>
                </a:pPr>
                <a:r>
                  <a:rPr lang="en-GB" sz="1200" noProof="0" dirty="0">
                    <a:solidFill>
                      <a:schemeClr val="bg2">
                        <a:lumMod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X:</a:t>
                </a:r>
                <a:r>
                  <a:rPr lang="en-GB" sz="1200" noProof="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sz="1200" noProof="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5"/>
                  </a:rPr>
                  <a:t>@FreeLitterAT </a:t>
                </a:r>
                <a:endParaRPr lang="en-GB" sz="120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28600">
                  <a:spcAft>
                    <a:spcPts val="600"/>
                  </a:spcAft>
                </a:pPr>
                <a:r>
                  <a:rPr lang="en-GB" sz="1200" noProof="0" dirty="0">
                    <a:solidFill>
                      <a:schemeClr val="bg2">
                        <a:lumMod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Instagram: </a:t>
                </a:r>
                <a:r>
                  <a:rPr lang="en-GB" sz="1200" noProof="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6"/>
                  </a:rPr>
                  <a:t>@frelitterat</a:t>
                </a:r>
                <a:r>
                  <a:rPr lang="en-GB" sz="1200" noProof="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sz="1200" b="1" noProof="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GB" sz="1200" b="1" noProof="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41DAB4CD-F179-8234-C858-C82B16932B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5315" y="4134330"/>
                <a:ext cx="257175" cy="247650"/>
              </a:xfrm>
              <a:prstGeom prst="rect">
                <a:avLst/>
              </a:prstGeom>
            </p:spPr>
          </p:pic>
          <p:pic>
            <p:nvPicPr>
              <p:cNvPr id="20" name="Imagen 19">
                <a:extLst>
                  <a:ext uri="{FF2B5EF4-FFF2-40B4-BE49-F238E27FC236}">
                    <a16:creationId xmlns:a16="http://schemas.microsoft.com/office/drawing/2014/main" id="{1293C054-19B8-9C90-12D4-7B9F1E9034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45315" y="3901295"/>
                <a:ext cx="228600" cy="219075"/>
              </a:xfrm>
              <a:prstGeom prst="rect">
                <a:avLst/>
              </a:prstGeom>
            </p:spPr>
          </p:pic>
        </p:grp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A33BA23F-6BFF-418F-909E-28195BBE3A39}"/>
              </a:ext>
            </a:extLst>
          </p:cNvPr>
          <p:cNvGrpSpPr/>
          <p:nvPr/>
        </p:nvGrpSpPr>
        <p:grpSpPr>
          <a:xfrm>
            <a:off x="4935649" y="3072136"/>
            <a:ext cx="3916825" cy="1344606"/>
            <a:chOff x="696425" y="2069461"/>
            <a:chExt cx="3916825" cy="1344606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64B0CB48-B716-903D-5030-6A4F2D70016A}"/>
                </a:ext>
              </a:extLst>
            </p:cNvPr>
            <p:cNvSpPr/>
            <p:nvPr/>
          </p:nvSpPr>
          <p:spPr>
            <a:xfrm>
              <a:off x="696425" y="2069461"/>
              <a:ext cx="92637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n-GB" sz="1200" b="1" u="sng" noProof="0" dirty="0">
                  <a:solidFill>
                    <a:schemeClr val="bg2">
                      <a:lumMod val="25000"/>
                    </a:schemeClr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CONTACT:</a:t>
              </a:r>
            </a:p>
          </p:txBody>
        </p: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4471DB02-F0FD-1FD4-9E68-08758E8EBFB3}"/>
                </a:ext>
              </a:extLst>
            </p:cNvPr>
            <p:cNvGrpSpPr/>
            <p:nvPr/>
          </p:nvGrpSpPr>
          <p:grpSpPr>
            <a:xfrm>
              <a:off x="1045315" y="2352238"/>
              <a:ext cx="3567935" cy="1061829"/>
              <a:chOff x="1045315" y="2352238"/>
              <a:chExt cx="3567935" cy="1061829"/>
            </a:xfrm>
          </p:grpSpPr>
          <p:sp>
            <p:nvSpPr>
              <p:cNvPr id="24" name="Rectángulo 23">
                <a:extLst>
                  <a:ext uri="{FF2B5EF4-FFF2-40B4-BE49-F238E27FC236}">
                    <a16:creationId xmlns:a16="http://schemas.microsoft.com/office/drawing/2014/main" id="{808F3DF5-F9E3-D422-9603-2AA9FC83B2D0}"/>
                  </a:ext>
                </a:extLst>
              </p:cNvPr>
              <p:cNvSpPr/>
              <p:nvPr/>
            </p:nvSpPr>
            <p:spPr>
              <a:xfrm>
                <a:off x="1045315" y="2352238"/>
                <a:ext cx="3567935" cy="10618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8600">
                  <a:spcAft>
                    <a:spcPts val="600"/>
                  </a:spcAft>
                </a:pPr>
                <a:r>
                  <a:rPr lang="en-GB" sz="1200" noProof="0" dirty="0">
                    <a:solidFill>
                      <a:schemeClr val="bg2">
                        <a:lumMod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Project Coordination team</a:t>
                </a:r>
              </a:p>
              <a:p>
                <a:pPr marL="228600">
                  <a:spcAft>
                    <a:spcPts val="600"/>
                  </a:spcAft>
                </a:pPr>
                <a:r>
                  <a:rPr lang="en-GB" sz="1200" noProof="0" dirty="0">
                    <a:solidFill>
                      <a:schemeClr val="bg2">
                        <a:lumMod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Centro Tecnológico del Mar - Fundación CETMAR</a:t>
                </a:r>
              </a:p>
              <a:p>
                <a:pPr marL="228600">
                  <a:spcAft>
                    <a:spcPts val="600"/>
                  </a:spcAft>
                </a:pPr>
                <a:r>
                  <a:rPr lang="en-GB" sz="1200" noProof="0" dirty="0">
                    <a:solidFill>
                      <a:schemeClr val="bg2">
                        <a:lumMod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9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freelitterat@cetmar.org</a:t>
                </a:r>
                <a:endParaRPr lang="en-GB" sz="1200" noProof="0" dirty="0">
                  <a:solidFill>
                    <a:schemeClr val="bg2">
                      <a:lumMod val="2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28600">
                  <a:spcAft>
                    <a:spcPts val="600"/>
                  </a:spcAft>
                </a:pPr>
                <a:r>
                  <a:rPr lang="en-GB" sz="1200" noProof="0" dirty="0">
                    <a:solidFill>
                      <a:schemeClr val="bg2">
                        <a:lumMod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10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www.freelitterat.eu</a:t>
                </a:r>
                <a:endParaRPr lang="en-GB" sz="1200" noProof="0" dirty="0">
                  <a:solidFill>
                    <a:schemeClr val="bg2">
                      <a:lumMod val="2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7" name="Imagen 26" descr="Forma&#10;&#10;El contenido generado por IA puede ser incorrecto.">
                <a:extLst>
                  <a:ext uri="{FF2B5EF4-FFF2-40B4-BE49-F238E27FC236}">
                    <a16:creationId xmlns:a16="http://schemas.microsoft.com/office/drawing/2014/main" id="{74EB021E-7C3B-B589-B62B-43A98E4E9C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85993" y="2914277"/>
                <a:ext cx="187922" cy="187922"/>
              </a:xfrm>
              <a:prstGeom prst="rect">
                <a:avLst/>
              </a:prstGeom>
            </p:spPr>
          </p:pic>
          <p:pic>
            <p:nvPicPr>
              <p:cNvPr id="28" name="Imagen 27" descr="Forma&#10;&#10;El contenido generado por IA puede ser incorrecto.">
                <a:extLst>
                  <a:ext uri="{FF2B5EF4-FFF2-40B4-BE49-F238E27FC236}">
                    <a16:creationId xmlns:a16="http://schemas.microsoft.com/office/drawing/2014/main" id="{7F5F187B-8061-C7F8-E924-4D16E1329D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85994" y="3194400"/>
                <a:ext cx="187921" cy="187921"/>
              </a:xfrm>
              <a:prstGeom prst="rect">
                <a:avLst/>
              </a:prstGeom>
            </p:spPr>
          </p:pic>
          <p:pic>
            <p:nvPicPr>
              <p:cNvPr id="29" name="Imagen 28" descr="Forma&#10;&#10;El contenido generado por IA puede ser incorrecto.">
                <a:extLst>
                  <a:ext uri="{FF2B5EF4-FFF2-40B4-BE49-F238E27FC236}">
                    <a16:creationId xmlns:a16="http://schemas.microsoft.com/office/drawing/2014/main" id="{9D159706-A86F-8B93-3427-A15722B5A6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85990" y="2657174"/>
                <a:ext cx="187923" cy="187923"/>
              </a:xfrm>
              <a:prstGeom prst="rect">
                <a:avLst/>
              </a:prstGeom>
            </p:spPr>
          </p:pic>
          <p:pic>
            <p:nvPicPr>
              <p:cNvPr id="30" name="Imagen 29" descr="Forma&#10;&#10;El contenido generado por IA puede ser incorrecto.">
                <a:extLst>
                  <a:ext uri="{FF2B5EF4-FFF2-40B4-BE49-F238E27FC236}">
                    <a16:creationId xmlns:a16="http://schemas.microsoft.com/office/drawing/2014/main" id="{BE66FFFC-97C1-9462-A8B2-0A41878A6C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65507" y="2383238"/>
                <a:ext cx="216790" cy="216790"/>
              </a:xfrm>
              <a:prstGeom prst="rect">
                <a:avLst/>
              </a:prstGeom>
            </p:spPr>
          </p:pic>
        </p:grpSp>
      </p:grpSp>
      <p:sp>
        <p:nvSpPr>
          <p:cNvPr id="32" name="CuadroTexto 31">
            <a:extLst>
              <a:ext uri="{FF2B5EF4-FFF2-40B4-BE49-F238E27FC236}">
                <a16:creationId xmlns:a16="http://schemas.microsoft.com/office/drawing/2014/main" id="{B208B4C8-4DA5-903D-AADF-2A2731C1AF5A}"/>
              </a:ext>
            </a:extLst>
          </p:cNvPr>
          <p:cNvSpPr txBox="1"/>
          <p:nvPr/>
        </p:nvSpPr>
        <p:spPr>
          <a:xfrm>
            <a:off x="3516339" y="4531374"/>
            <a:ext cx="5490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noProof="0" dirty="0">
                <a:solidFill>
                  <a:srgbClr val="5BB8B2"/>
                </a:solidFill>
                <a:latin typeface="Calibri"/>
                <a:ea typeface="+mj-ea"/>
                <a:cs typeface="Calibri"/>
              </a:rPr>
              <a:t>THANKS FOR YOUR ATTENTION ! </a:t>
            </a:r>
          </a:p>
        </p:txBody>
      </p:sp>
    </p:spTree>
    <p:extLst>
      <p:ext uri="{BB962C8B-B14F-4D97-AF65-F5344CB8AC3E}">
        <p14:creationId xmlns:p14="http://schemas.microsoft.com/office/powerpoint/2010/main" val="238566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theme/theme1.xml><?xml version="1.0" encoding="utf-8"?>
<a:theme xmlns:a="http://schemas.openxmlformats.org/drawingml/2006/main" name="FREE LITTER AT Panoramic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15812</TotalTime>
  <Words>1469</Words>
  <Application>Microsoft Office PowerPoint</Application>
  <PresentationFormat>Presentación en pantalla (16:9)</PresentationFormat>
  <Paragraphs>264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Quattrocento Sans</vt:lpstr>
      <vt:lpstr>Wingdings</vt:lpstr>
      <vt:lpstr>FREE LITTER AT Panoramico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* **</dc:creator>
  <cp:lastModifiedBy>Marisa Fernandez</cp:lastModifiedBy>
  <cp:revision>276</cp:revision>
  <cp:lastPrinted>2025-12-17T11:42:03Z</cp:lastPrinted>
  <dcterms:created xsi:type="dcterms:W3CDTF">2024-02-28T11:25:43Z</dcterms:created>
  <dcterms:modified xsi:type="dcterms:W3CDTF">2026-02-06T08:19:36Z</dcterms:modified>
</cp:coreProperties>
</file>