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329" r:id="rId3"/>
    <p:sldId id="330" r:id="rId4"/>
    <p:sldId id="332" r:id="rId5"/>
    <p:sldId id="335" r:id="rId6"/>
    <p:sldId id="336" r:id="rId7"/>
    <p:sldId id="337" r:id="rId8"/>
    <p:sldId id="338" r:id="rId9"/>
    <p:sldId id="339" r:id="rId10"/>
    <p:sldId id="340" r:id="rId11"/>
    <p:sldId id="341" r:id="rId12"/>
    <p:sldId id="342" r:id="rId13"/>
    <p:sldId id="343" r:id="rId14"/>
    <p:sldId id="345" r:id="rId15"/>
    <p:sldId id="346" r:id="rId16"/>
    <p:sldId id="278" r:id="rId17"/>
    <p:sldId id="347" r:id="rId18"/>
  </p:sldIdLst>
  <p:sldSz cx="9144000" cy="5143500" type="screen16x9"/>
  <p:notesSz cx="6858000" cy="9144000"/>
  <p:embeddedFontLst>
    <p:embeddedFont>
      <p:font typeface="Noto Sans Symbols" panose="020B060402020202020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85" roundtripDataSignature="AMtx7mgJ9xZNS3Y7dI4dqVCGdw5Z3kmv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D8D4"/>
    <a:srgbClr val="409690"/>
    <a:srgbClr val="D6EE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8A35C0-8424-4D78-B111-8E0566F0332A}" v="8" dt="2025-11-12T08:37:05.224"/>
  </p1510:revLst>
</p1510:revInfo>
</file>

<file path=ppt/tableStyles.xml><?xml version="1.0" encoding="utf-8"?>
<a:tblStyleLst xmlns:a="http://schemas.openxmlformats.org/drawingml/2006/main" def="{15DADC8D-4733-41AB-99B0-E39AB552A76E}">
  <a:tblStyle styleId="{15DADC8D-4733-41AB-99B0-E39AB552A76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0E56490-96A3-46A9-A87A-CB7E95B4735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85"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2.fntdata"/><Relationship Id="rId89"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8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90"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notesMaster" Target="notesMasters/notesMaster1.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Allanos" userId="ecf9b286-27e1-4ca7-9580-2cdb13b0c6e0" providerId="ADAL" clId="{904F92A3-B577-4E07-AC23-7993A35B358A}"/>
    <pc:docChg chg="custSel addSld modSld">
      <pc:chgData name="Claire Allanos" userId="ecf9b286-27e1-4ca7-9580-2cdb13b0c6e0" providerId="ADAL" clId="{904F92A3-B577-4E07-AC23-7993A35B358A}" dt="2025-11-12T08:39:39.872" v="82" actId="14100"/>
      <pc:docMkLst>
        <pc:docMk/>
      </pc:docMkLst>
      <pc:sldChg chg="modSp mod">
        <pc:chgData name="Claire Allanos" userId="ecf9b286-27e1-4ca7-9580-2cdb13b0c6e0" providerId="ADAL" clId="{904F92A3-B577-4E07-AC23-7993A35B358A}" dt="2025-11-12T07:59:10.893" v="25" actId="2711"/>
        <pc:sldMkLst>
          <pc:docMk/>
          <pc:sldMk cId="0" sldId="278"/>
        </pc:sldMkLst>
        <pc:spChg chg="mod">
          <ac:chgData name="Claire Allanos" userId="ecf9b286-27e1-4ca7-9580-2cdb13b0c6e0" providerId="ADAL" clId="{904F92A3-B577-4E07-AC23-7993A35B358A}" dt="2025-11-12T07:59:10.893" v="25" actId="2711"/>
          <ac:spMkLst>
            <pc:docMk/>
            <pc:sldMk cId="0" sldId="278"/>
            <ac:spMk id="4" creationId="{C1F1CD84-7F3D-6CB5-2769-2DCDE77740CB}"/>
          </ac:spMkLst>
        </pc:spChg>
      </pc:sldChg>
      <pc:sldChg chg="setBg">
        <pc:chgData name="Claire Allanos" userId="ecf9b286-27e1-4ca7-9580-2cdb13b0c6e0" providerId="ADAL" clId="{904F92A3-B577-4E07-AC23-7993A35B358A}" dt="2025-11-12T07:59:00.166" v="24"/>
        <pc:sldMkLst>
          <pc:docMk/>
          <pc:sldMk cId="0" sldId="345"/>
        </pc:sldMkLst>
      </pc:sldChg>
      <pc:sldChg chg="addSp delSp modSp add mod">
        <pc:chgData name="Claire Allanos" userId="ecf9b286-27e1-4ca7-9580-2cdb13b0c6e0" providerId="ADAL" clId="{904F92A3-B577-4E07-AC23-7993A35B358A}" dt="2025-11-12T08:39:39.872" v="82" actId="14100"/>
        <pc:sldMkLst>
          <pc:docMk/>
          <pc:sldMk cId="3153169549" sldId="347"/>
        </pc:sldMkLst>
        <pc:spChg chg="mod">
          <ac:chgData name="Claire Allanos" userId="ecf9b286-27e1-4ca7-9580-2cdb13b0c6e0" providerId="ADAL" clId="{904F92A3-B577-4E07-AC23-7993A35B358A}" dt="2025-11-12T07:54:25.110" v="16" actId="20577"/>
          <ac:spMkLst>
            <pc:docMk/>
            <pc:sldMk cId="3153169549" sldId="347"/>
            <ac:spMk id="2" creationId="{9A38B351-0A9C-E6F9-6834-8B0AFD88FA8C}"/>
          </ac:spMkLst>
        </pc:spChg>
        <pc:spChg chg="del">
          <ac:chgData name="Claire Allanos" userId="ecf9b286-27e1-4ca7-9580-2cdb13b0c6e0" providerId="ADAL" clId="{904F92A3-B577-4E07-AC23-7993A35B358A}" dt="2025-11-12T07:54:29.522" v="17" actId="478"/>
          <ac:spMkLst>
            <pc:docMk/>
            <pc:sldMk cId="3153169549" sldId="347"/>
            <ac:spMk id="4" creationId="{3F32E3E1-5295-FDD6-A1BA-63B02EBF5BD4}"/>
          </ac:spMkLst>
        </pc:spChg>
        <pc:spChg chg="add mod">
          <ac:chgData name="Claire Allanos" userId="ecf9b286-27e1-4ca7-9580-2cdb13b0c6e0" providerId="ADAL" clId="{904F92A3-B577-4E07-AC23-7993A35B358A}" dt="2025-11-12T08:39:36.256" v="81" actId="1076"/>
          <ac:spMkLst>
            <pc:docMk/>
            <pc:sldMk cId="3153169549" sldId="347"/>
            <ac:spMk id="4" creationId="{63642E18-DC3E-538B-F255-B84CE41BF714}"/>
          </ac:spMkLst>
        </pc:spChg>
        <pc:spChg chg="add mod">
          <ac:chgData name="Claire Allanos" userId="ecf9b286-27e1-4ca7-9580-2cdb13b0c6e0" providerId="ADAL" clId="{904F92A3-B577-4E07-AC23-7993A35B358A}" dt="2025-11-12T08:39:31.462" v="80" actId="14100"/>
          <ac:spMkLst>
            <pc:docMk/>
            <pc:sldMk cId="3153169549" sldId="347"/>
            <ac:spMk id="6" creationId="{F41AB413-B8C6-28BB-5A8F-465B15F87440}"/>
          </ac:spMkLst>
        </pc:spChg>
        <pc:spChg chg="add mod">
          <ac:chgData name="Claire Allanos" userId="ecf9b286-27e1-4ca7-9580-2cdb13b0c6e0" providerId="ADAL" clId="{904F92A3-B577-4E07-AC23-7993A35B358A}" dt="2025-11-12T08:39:39.872" v="82" actId="14100"/>
          <ac:spMkLst>
            <pc:docMk/>
            <pc:sldMk cId="3153169549" sldId="347"/>
            <ac:spMk id="8" creationId="{0ED93EA1-CC9C-4DF3-C08F-EE29033E6BAF}"/>
          </ac:spMkLst>
        </pc:spChg>
        <pc:spChg chg="add">
          <ac:chgData name="Claire Allanos" userId="ecf9b286-27e1-4ca7-9580-2cdb13b0c6e0" providerId="ADAL" clId="{904F92A3-B577-4E07-AC23-7993A35B358A}" dt="2025-11-12T08:37:00.250" v="58"/>
          <ac:spMkLst>
            <pc:docMk/>
            <pc:sldMk cId="3153169549" sldId="347"/>
            <ac:spMk id="9" creationId="{51CFB7C7-B5CA-D717-C0D8-6CFFA488F443}"/>
          </ac:spMkLst>
        </pc:spChg>
        <pc:spChg chg="del">
          <ac:chgData name="Claire Allanos" userId="ecf9b286-27e1-4ca7-9580-2cdb13b0c6e0" providerId="ADAL" clId="{904F92A3-B577-4E07-AC23-7993A35B358A}" dt="2025-11-12T07:54:32.981" v="19" actId="478"/>
          <ac:spMkLst>
            <pc:docMk/>
            <pc:sldMk cId="3153169549" sldId="347"/>
            <ac:spMk id="435" creationId="{0A40913B-DE7E-AB6C-01A0-1A8B3FC61CF2}"/>
          </ac:spMkLst>
        </pc:spChg>
        <pc:graphicFrameChg chg="del modGraphic">
          <ac:chgData name="Claire Allanos" userId="ecf9b286-27e1-4ca7-9580-2cdb13b0c6e0" providerId="ADAL" clId="{904F92A3-B577-4E07-AC23-7993A35B358A}" dt="2025-11-12T07:54:35.267" v="21" actId="478"/>
          <ac:graphicFrameMkLst>
            <pc:docMk/>
            <pc:sldMk cId="3153169549" sldId="347"/>
            <ac:graphicFrameMk id="443" creationId="{DE72D640-15E8-D29E-E525-AC398F83DE3C}"/>
          </ac:graphicFrameMkLst>
        </pc:graphicFrameChg>
        <pc:picChg chg="del">
          <ac:chgData name="Claire Allanos" userId="ecf9b286-27e1-4ca7-9580-2cdb13b0c6e0" providerId="ADAL" clId="{904F92A3-B577-4E07-AC23-7993A35B358A}" dt="2025-11-12T07:54:35.947" v="22" actId="478"/>
          <ac:picMkLst>
            <pc:docMk/>
            <pc:sldMk cId="3153169549" sldId="347"/>
            <ac:picMk id="442" creationId="{183D5462-EC4C-4D23-E265-CCDE074197BF}"/>
          </ac:picMkLst>
        </pc:picChg>
        <pc:picChg chg="del">
          <ac:chgData name="Claire Allanos" userId="ecf9b286-27e1-4ca7-9580-2cdb13b0c6e0" providerId="ADAL" clId="{904F92A3-B577-4E07-AC23-7993A35B358A}" dt="2025-11-12T07:54:33.576" v="20" actId="478"/>
          <ac:picMkLst>
            <pc:docMk/>
            <pc:sldMk cId="3153169549" sldId="347"/>
            <ac:picMk id="445" creationId="{80422B34-5BB0-60E6-3FC5-0C484BCD11E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 name="Google Shape;2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C019B714-35C3-5A84-EA73-2AB3B8810965}"/>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C08226B1-249D-88D6-3DEA-B6DF52F0BB9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C4E3ADD8-570A-8F0D-A270-4765294F52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3187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E45A5549-49C9-C34E-C9DB-E9F22A24D8D7}"/>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1B507523-762D-6FFC-A618-40E2C074FFD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8D4E0AC0-7EDF-7A2F-AC88-2F1268B6CC5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60215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B11CBEEE-7CDA-4442-0146-B57CF9789CF0}"/>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00ADDBE5-5D80-1DF3-AE81-EECE5AA12CF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A1996787-C497-6A13-1B9D-5C2F0A20E83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93125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D78A42CC-9B77-4C88-58EF-239F1CAE5DBE}"/>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3D23D04A-154C-17F3-F6B2-7E69D69D070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214CE877-AFC5-FC18-6EB5-826B69E4FC1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50491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4C18915D-0D14-CE65-20D8-C67C22EC6F96}"/>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D1B7565F-54E8-9F76-3FAA-9C2235B35FC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D241FF56-EB29-D2AD-A7D3-EC9D2A9E3B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8167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1714A836-95E8-554F-8D00-97663999F3DB}"/>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5C4F257C-BE05-D411-C9F8-14C763959DD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9FE28C6A-6FDD-EAAC-1CE3-86CD326ADA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78272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8149F4CD-AB86-2AB9-4013-7072A7686001}"/>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62F7F0B4-512B-D59D-9FC2-1A8EFDAF7D8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D5C09696-EB0F-47A5-A0DE-0B5A75E8C8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8002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6AFE269E-1B56-217E-91E0-E29F9C92465E}"/>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40EB8730-3FA4-5B17-C8D3-84553E16300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0D89D05E-C30A-8374-FC4D-E76E969D11C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173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A518A02B-6F3E-65A5-94FA-B58FCEFAF330}"/>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6575D8D1-9E45-9C04-4566-1613FF72FE1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6223F59F-A20E-3C0D-D79E-4BA9F706C7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8390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D4ADBFD7-2DBE-58D7-82EB-A29E7E16B538}"/>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8A72C267-0680-20F2-108A-9C00B2EEA15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8A3E386C-B276-1DCD-089B-3385DF45ACD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6234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55B9843F-751F-643C-A09C-7C89F75C7142}"/>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3AEE42A3-D016-C084-130F-C5F9C2E2DB7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1AAF21D1-0579-BB47-A9EC-2A75EBC81A9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7680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A0D038CA-DF5A-213D-4678-256D53192A33}"/>
            </a:ext>
          </a:extLst>
        </p:cNvPr>
        <p:cNvGrpSpPr/>
        <p:nvPr/>
      </p:nvGrpSpPr>
      <p:grpSpPr>
        <a:xfrm>
          <a:off x="0" y="0"/>
          <a:ext cx="0" cy="0"/>
          <a:chOff x="0" y="0"/>
          <a:chExt cx="0" cy="0"/>
        </a:xfrm>
      </p:grpSpPr>
      <p:sp>
        <p:nvSpPr>
          <p:cNvPr id="93" name="Google Shape;93;g38acaf3086f_0_6:notes">
            <a:extLst>
              <a:ext uri="{FF2B5EF4-FFF2-40B4-BE49-F238E27FC236}">
                <a16:creationId xmlns:a16="http://schemas.microsoft.com/office/drawing/2014/main" id="{C2F8E868-177B-809A-E653-12D20DF9E45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8acaf3086f_0_6:notes">
            <a:extLst>
              <a:ext uri="{FF2B5EF4-FFF2-40B4-BE49-F238E27FC236}">
                <a16:creationId xmlns:a16="http://schemas.microsoft.com/office/drawing/2014/main" id="{96C45BE7-EAB5-59D7-B1D0-70DA7E9C313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9841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5fef06cbef_1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516" name="Google Shape;516;g35fef06cbef_1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a:extLst>
            <a:ext uri="{FF2B5EF4-FFF2-40B4-BE49-F238E27FC236}">
              <a16:creationId xmlns:a16="http://schemas.microsoft.com/office/drawing/2014/main" id="{F031EC11-6B02-2D1D-6FC4-0A914ED15794}"/>
            </a:ext>
          </a:extLst>
        </p:cNvPr>
        <p:cNvGrpSpPr/>
        <p:nvPr/>
      </p:nvGrpSpPr>
      <p:grpSpPr>
        <a:xfrm>
          <a:off x="0" y="0"/>
          <a:ext cx="0" cy="0"/>
          <a:chOff x="0" y="0"/>
          <a:chExt cx="0" cy="0"/>
        </a:xfrm>
      </p:grpSpPr>
      <p:sp>
        <p:nvSpPr>
          <p:cNvPr id="515" name="Google Shape;515;g35fef06cbef_1_17:notes">
            <a:extLst>
              <a:ext uri="{FF2B5EF4-FFF2-40B4-BE49-F238E27FC236}">
                <a16:creationId xmlns:a16="http://schemas.microsoft.com/office/drawing/2014/main" id="{F2BAFC8C-94FD-9A8F-D540-5652077D563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516" name="Google Shape;516;g35fef06cbef_1_17:notes">
            <a:extLst>
              <a:ext uri="{FF2B5EF4-FFF2-40B4-BE49-F238E27FC236}">
                <a16:creationId xmlns:a16="http://schemas.microsoft.com/office/drawing/2014/main" id="{5B11FDE1-DE8E-F157-079A-EF327E6FCE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36361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8" name="Google Shape;42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a:extLst>
            <a:ext uri="{FF2B5EF4-FFF2-40B4-BE49-F238E27FC236}">
              <a16:creationId xmlns:a16="http://schemas.microsoft.com/office/drawing/2014/main" id="{79BA26B0-A532-2C62-21FE-AC07069E34AE}"/>
            </a:ext>
          </a:extLst>
        </p:cNvPr>
        <p:cNvGrpSpPr/>
        <p:nvPr/>
      </p:nvGrpSpPr>
      <p:grpSpPr>
        <a:xfrm>
          <a:off x="0" y="0"/>
          <a:ext cx="0" cy="0"/>
          <a:chOff x="0" y="0"/>
          <a:chExt cx="0" cy="0"/>
        </a:xfrm>
      </p:grpSpPr>
      <p:sp>
        <p:nvSpPr>
          <p:cNvPr id="427" name="Google Shape;427;p18:notes">
            <a:extLst>
              <a:ext uri="{FF2B5EF4-FFF2-40B4-BE49-F238E27FC236}">
                <a16:creationId xmlns:a16="http://schemas.microsoft.com/office/drawing/2014/main" id="{F2762A17-387F-CEF0-5C35-DF97DF61A89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8" name="Google Shape;428;p18:notes">
            <a:extLst>
              <a:ext uri="{FF2B5EF4-FFF2-40B4-BE49-F238E27FC236}">
                <a16:creationId xmlns:a16="http://schemas.microsoft.com/office/drawing/2014/main" id="{D24F6F6F-CE6D-2C3F-BDCE-BDF7376048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6487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REE LITTER AT Portada">
  <p:cSld name="FREE LITTER AT Portada">
    <p:bg>
      <p:bgPr>
        <a:blipFill>
          <a:blip r:embed="rId2">
            <a:alphaModFix/>
          </a:blip>
          <a:stretch>
            <a:fillRect/>
          </a:stretch>
        </a:blipFill>
        <a:effectLst/>
      </p:bgPr>
    </p:bg>
    <p:spTree>
      <p:nvGrpSpPr>
        <p:cNvPr id="1" name="Shape 10"/>
        <p:cNvGrpSpPr/>
        <p:nvPr/>
      </p:nvGrpSpPr>
      <p:grpSpPr>
        <a:xfrm>
          <a:off x="0" y="0"/>
          <a:ext cx="0" cy="0"/>
          <a:chOff x="0" y="0"/>
          <a:chExt cx="0" cy="0"/>
        </a:xfrm>
      </p:grpSpPr>
      <p:pic>
        <p:nvPicPr>
          <p:cNvPr id="11" name="Google Shape;11;p47" descr="FREE-LITTERAT_Logos.png"/>
          <p:cNvPicPr preferRelativeResize="0"/>
          <p:nvPr/>
        </p:nvPicPr>
        <p:blipFill rotWithShape="1">
          <a:blip r:embed="rId3">
            <a:alphaModFix/>
          </a:blip>
          <a:srcRect/>
          <a:stretch/>
        </p:blipFill>
        <p:spPr>
          <a:xfrm>
            <a:off x="2504584" y="4536432"/>
            <a:ext cx="4134832" cy="4946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FREE LITTER AT Diapos">
  <p:cSld name="FREE LITTER AT Diapos">
    <p:bg>
      <p:bgPr>
        <a:blipFill>
          <a:blip r:embed="rId2">
            <a:alphaModFix/>
          </a:blip>
          <a:stretch>
            <a:fillRect/>
          </a:stretch>
        </a:blipFill>
        <a:effectLst/>
      </p:bgPr>
    </p:bg>
    <p:spTree>
      <p:nvGrpSpPr>
        <p:cNvPr id="1" name="Shape 12"/>
        <p:cNvGrpSpPr/>
        <p:nvPr/>
      </p:nvGrpSpPr>
      <p:grpSpPr>
        <a:xfrm>
          <a:off x="0" y="0"/>
          <a:ext cx="0" cy="0"/>
          <a:chOff x="0" y="0"/>
          <a:chExt cx="0" cy="0"/>
        </a:xfrm>
      </p:grpSpPr>
      <p:pic>
        <p:nvPicPr>
          <p:cNvPr id="13" name="Google Shape;13;p67" descr="FREE-LITTERAT_Logos.png"/>
          <p:cNvPicPr preferRelativeResize="0"/>
          <p:nvPr/>
        </p:nvPicPr>
        <p:blipFill rotWithShape="1">
          <a:blip r:embed="rId3">
            <a:alphaModFix/>
          </a:blip>
          <a:srcRect/>
          <a:stretch/>
        </p:blipFill>
        <p:spPr>
          <a:xfrm>
            <a:off x="2504584" y="4536432"/>
            <a:ext cx="4134832" cy="4946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REE LITTER AT Indice">
  <p:cSld name="FREE LITTER AT Indice">
    <p:bg>
      <p:bgPr>
        <a:blipFill>
          <a:blip r:embed="rId2">
            <a:alphaModFix/>
          </a:blip>
          <a:stretch>
            <a:fillRect/>
          </a:stretch>
        </a:blipFill>
        <a:effectLst/>
      </p:bgPr>
    </p:bg>
    <p:spTree>
      <p:nvGrpSpPr>
        <p:cNvPr id="1" name="Shape 24"/>
        <p:cNvGrpSpPr/>
        <p:nvPr/>
      </p:nvGrpSpPr>
      <p:grpSpPr>
        <a:xfrm>
          <a:off x="0" y="0"/>
          <a:ext cx="0" cy="0"/>
          <a:chOff x="0" y="0"/>
          <a:chExt cx="0" cy="0"/>
        </a:xfrm>
      </p:grpSpPr>
      <p:pic>
        <p:nvPicPr>
          <p:cNvPr id="25" name="Google Shape;25;p52" descr="FREE-LITTERAT_Logos.png"/>
          <p:cNvPicPr preferRelativeResize="0"/>
          <p:nvPr/>
        </p:nvPicPr>
        <p:blipFill rotWithShape="1">
          <a:blip r:embed="rId3">
            <a:alphaModFix/>
          </a:blip>
          <a:srcRect/>
          <a:stretch/>
        </p:blipFill>
        <p:spPr>
          <a:xfrm>
            <a:off x="2504584" y="4536432"/>
            <a:ext cx="4134832" cy="4946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0.svg"/><Relationship Id="rId4" Type="http://schemas.openxmlformats.org/officeDocument/2006/relationships/image" Target="../media/image12.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12.png"/><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14.xml"/><Relationship Id="rId7" Type="http://schemas.openxmlformats.org/officeDocument/2006/relationships/image" Target="../media/image10.sv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9.png"/><Relationship Id="rId11" Type="http://schemas.openxmlformats.org/officeDocument/2006/relationships/image" Target="../media/image31.jpeg"/><Relationship Id="rId5" Type="http://schemas.openxmlformats.org/officeDocument/2006/relationships/image" Target="../media/image7.png"/><Relationship Id="rId10" Type="http://schemas.openxmlformats.org/officeDocument/2006/relationships/image" Target="../media/image30.png"/><Relationship Id="rId4" Type="http://schemas.openxmlformats.org/officeDocument/2006/relationships/image" Target="../media/image1.jpe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hyperlink" Target="https://goodpractices.freelitterat.eu/"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Google Shape;30;p1"/>
          <p:cNvSpPr txBox="1"/>
          <p:nvPr/>
        </p:nvSpPr>
        <p:spPr>
          <a:xfrm>
            <a:off x="2465906" y="2484085"/>
            <a:ext cx="5137172" cy="56771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4C8CC"/>
              </a:buClr>
              <a:buSzPts val="2400"/>
              <a:buFont typeface="Calibri"/>
              <a:buNone/>
            </a:pPr>
            <a:r>
              <a:rPr lang="en-GB" sz="2400" b="1" i="0" u="none" strike="noStrike" cap="none" noProof="0">
                <a:solidFill>
                  <a:srgbClr val="94C8CC"/>
                </a:solidFill>
                <a:latin typeface="Calibri"/>
                <a:ea typeface="Calibri"/>
                <a:cs typeface="Calibri"/>
                <a:sym typeface="Calibri"/>
              </a:rPr>
              <a:t>Webinar</a:t>
            </a:r>
          </a:p>
        </p:txBody>
      </p:sp>
      <p:sp>
        <p:nvSpPr>
          <p:cNvPr id="31" name="Google Shape;31;p1"/>
          <p:cNvSpPr txBox="1"/>
          <p:nvPr/>
        </p:nvSpPr>
        <p:spPr>
          <a:xfrm>
            <a:off x="2465906" y="2911085"/>
            <a:ext cx="2271937"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noProof="0">
                <a:solidFill>
                  <a:schemeClr val="dk1"/>
                </a:solidFill>
                <a:latin typeface="Calibri"/>
                <a:ea typeface="Calibri"/>
                <a:cs typeface="Calibri"/>
                <a:sym typeface="Calibri"/>
              </a:rPr>
              <a:t>13 November 2025</a:t>
            </a:r>
            <a:endParaRPr lang="en-GB" sz="1400" b="0" i="0" u="none" strike="noStrike" cap="none" noProof="0">
              <a:solidFill>
                <a:srgbClr val="000000"/>
              </a:solidFill>
              <a:latin typeface="Arial"/>
              <a:ea typeface="Arial"/>
              <a:cs typeface="Arial"/>
              <a:sym typeface="Arial"/>
            </a:endParaRPr>
          </a:p>
        </p:txBody>
      </p:sp>
      <p:pic>
        <p:nvPicPr>
          <p:cNvPr id="32" name="Google Shape;32;p1" descr="FREE-LITTERAT_Mod1_HL.png"/>
          <p:cNvPicPr preferRelativeResize="0"/>
          <p:nvPr/>
        </p:nvPicPr>
        <p:blipFill rotWithShape="1">
          <a:blip r:embed="rId3">
            <a:alphaModFix/>
          </a:blip>
          <a:srcRect/>
          <a:stretch/>
        </p:blipFill>
        <p:spPr>
          <a:xfrm>
            <a:off x="1413340" y="483722"/>
            <a:ext cx="3182355" cy="1763751"/>
          </a:xfrm>
          <a:prstGeom prst="rect">
            <a:avLst/>
          </a:prstGeom>
          <a:noFill/>
          <a:ln>
            <a:noFill/>
          </a:ln>
        </p:spPr>
      </p:pic>
      <p:sp>
        <p:nvSpPr>
          <p:cNvPr id="33" name="Google Shape;33;p1"/>
          <p:cNvSpPr txBox="1"/>
          <p:nvPr/>
        </p:nvSpPr>
        <p:spPr>
          <a:xfrm>
            <a:off x="2451842" y="3188084"/>
            <a:ext cx="5151235"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noProof="0">
                <a:solidFill>
                  <a:schemeClr val="dk1"/>
                </a:solidFill>
                <a:latin typeface="Calibri"/>
                <a:ea typeface="Calibri"/>
                <a:cs typeface="Calibri"/>
                <a:sym typeface="Calibri"/>
              </a:rPr>
              <a:t>Tackling plastic pollution in the Atlantic Area: Moving forward in the implementation of the EPR for fishing gear</a:t>
            </a:r>
            <a:endParaRPr lang="en-GB" sz="1800" b="0" i="0" u="none" strike="noStrike" cap="none" noProof="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DC8C0D9C-98BD-71D2-AC41-A77AF65829CF}"/>
            </a:ext>
          </a:extLst>
        </p:cNvPr>
        <p:cNvGrpSpPr/>
        <p:nvPr/>
      </p:nvGrpSpPr>
      <p:grpSpPr>
        <a:xfrm>
          <a:off x="0" y="0"/>
          <a:ext cx="0" cy="0"/>
          <a:chOff x="0" y="0"/>
          <a:chExt cx="0" cy="0"/>
        </a:xfrm>
      </p:grpSpPr>
      <p:sp>
        <p:nvSpPr>
          <p:cNvPr id="4" name="Google Shape;83;p3">
            <a:extLst>
              <a:ext uri="{FF2B5EF4-FFF2-40B4-BE49-F238E27FC236}">
                <a16:creationId xmlns:a16="http://schemas.microsoft.com/office/drawing/2014/main" id="{6D55C823-0DED-D07C-C775-2440A01A0D56}"/>
              </a:ext>
            </a:extLst>
          </p:cNvPr>
          <p:cNvSpPr txBox="1"/>
          <p:nvPr/>
        </p:nvSpPr>
        <p:spPr>
          <a:xfrm>
            <a:off x="873149" y="181655"/>
            <a:ext cx="8195224"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Analysis of relevant aspects for SUP </a:t>
            </a:r>
            <a:r>
              <a:rPr lang="en-GB" sz="1300" i="0" u="none" strike="noStrike" cap="none">
                <a:solidFill>
                  <a:schemeClr val="dk1"/>
                </a:solidFill>
                <a:latin typeface="Calibri"/>
                <a:ea typeface="Calibri"/>
                <a:cs typeface="Calibri"/>
                <a:sym typeface="Calibri"/>
              </a:rPr>
              <a:t>and PRF implementation and current practices for waste management in different ports</a:t>
            </a:r>
            <a:endParaRPr sz="1300" i="0" u="none" strike="noStrike" cap="none">
              <a:solidFill>
                <a:schemeClr val="dk1"/>
              </a:solidFill>
              <a:latin typeface="Arial"/>
              <a:ea typeface="Arial"/>
              <a:cs typeface="Arial"/>
              <a:sym typeface="Arial"/>
            </a:endParaRPr>
          </a:p>
        </p:txBody>
      </p:sp>
      <p:graphicFrame>
        <p:nvGraphicFramePr>
          <p:cNvPr id="2" name="Google Shape;114;p4">
            <a:extLst>
              <a:ext uri="{FF2B5EF4-FFF2-40B4-BE49-F238E27FC236}">
                <a16:creationId xmlns:a16="http://schemas.microsoft.com/office/drawing/2014/main" id="{DC7C7275-8D51-9F8E-5B6E-028B4BB842AC}"/>
              </a:ext>
            </a:extLst>
          </p:cNvPr>
          <p:cNvGraphicFramePr/>
          <p:nvPr>
            <p:extLst>
              <p:ext uri="{D42A27DB-BD31-4B8C-83A1-F6EECF244321}">
                <p14:modId xmlns:p14="http://schemas.microsoft.com/office/powerpoint/2010/main" val="334132508"/>
              </p:ext>
            </p:extLst>
          </p:nvPr>
        </p:nvGraphicFramePr>
        <p:xfrm>
          <a:off x="240632" y="1093665"/>
          <a:ext cx="8745238" cy="3868180"/>
        </p:xfrm>
        <a:graphic>
          <a:graphicData uri="http://schemas.openxmlformats.org/drawingml/2006/table">
            <a:tbl>
              <a:tblPr firstRow="1" bandRow="1">
                <a:noFill/>
              </a:tblPr>
              <a:tblGrid>
                <a:gridCol w="685381">
                  <a:extLst>
                    <a:ext uri="{9D8B030D-6E8A-4147-A177-3AD203B41FA5}">
                      <a16:colId xmlns:a16="http://schemas.microsoft.com/office/drawing/2014/main" val="20000"/>
                    </a:ext>
                  </a:extLst>
                </a:gridCol>
                <a:gridCol w="8059857">
                  <a:extLst>
                    <a:ext uri="{9D8B030D-6E8A-4147-A177-3AD203B41FA5}">
                      <a16:colId xmlns:a16="http://schemas.microsoft.com/office/drawing/2014/main" val="20001"/>
                    </a:ext>
                  </a:extLst>
                </a:gridCol>
              </a:tblGrid>
              <a:tr h="1235475">
                <a:tc>
                  <a:txBody>
                    <a:bodyPr/>
                    <a:lstStyle/>
                    <a:p>
                      <a:pPr marL="0" marR="0" lvl="0" indent="0" algn="l" rtl="0">
                        <a:lnSpc>
                          <a:spcPct val="100000"/>
                        </a:lnSpc>
                        <a:spcBef>
                          <a:spcPts val="0"/>
                        </a:spcBef>
                        <a:spcAft>
                          <a:spcPts val="0"/>
                        </a:spcAft>
                        <a:buNone/>
                      </a:pPr>
                      <a:r>
                        <a:rPr lang="es-ES" sz="1200" b="1" u="none" strike="noStrike" cap="none">
                          <a:latin typeface="Calibri" panose="020F0502020204030204" pitchFamily="34" charset="0"/>
                          <a:ea typeface="Calibri" panose="020F0502020204030204" pitchFamily="34" charset="0"/>
                          <a:cs typeface="Calibri" panose="020F0502020204030204" pitchFamily="34" charset="0"/>
                        </a:rPr>
                        <a:t>France</a:t>
                      </a:r>
                      <a:endParaRPr sz="120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solidFill>
                      <a:schemeClr val="bg1"/>
                    </a:solidFill>
                  </a:tcPr>
                </a:tc>
                <a:tc>
                  <a:txBody>
                    <a:bodyPr/>
                    <a:lstStyle/>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The law of 10 February 2020 on the fight against waste and the circular economy (AGEC Act) introduces extended producer responsibility  (EPR) for fishing gear containing plastic into article L. 541-10-1 of the Environment Code, with effect from 1 January 2025.</a:t>
                      </a:r>
                      <a:endPar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Decree No. 2025-775 of 5 August 2025: amendments to the definitions of ‘placing on the market’ and "producers of single-use plastic products‘, as well as the definitions of ’fishing gear‘, ’fishing gear waste‘ and ’fishing gear producers", within the meaning of the SUP Directive. </a:t>
                      </a:r>
                      <a:endPar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The French used fishing Gear EPR scheme is a </a:t>
                      </a:r>
                      <a:r>
                        <a:rPr lang="en-US" sz="12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voluntary scheme</a:t>
                      </a: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There will be an agreement between the French Ministry for Ecological Transition and producer representatives.</a:t>
                      </a:r>
                    </a:p>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There is </a:t>
                      </a:r>
                      <a:r>
                        <a:rPr lang="en-US" sz="12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no collection </a:t>
                      </a: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rate established.</a:t>
                      </a:r>
                    </a:p>
                    <a:p>
                      <a:pPr marL="171450" marR="0" lvl="0" indent="-171450" algn="l" rtl="0">
                        <a:lnSpc>
                          <a:spcPct val="100000"/>
                        </a:lnSpc>
                        <a:spcBef>
                          <a:spcPts val="0"/>
                        </a:spcBef>
                        <a:spcAft>
                          <a:spcPts val="0"/>
                        </a:spcAft>
                        <a:buFont typeface="Wingdings" panose="05000000000000000000" pitchFamily="2" charset="2"/>
                        <a:buChar char="ü"/>
                      </a:pP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11 April 2025 :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creation</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of</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the</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b="1"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Aquapêche</a:t>
                      </a:r>
                      <a:r>
                        <a:rPr lang="es-ES" sz="12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France </a:t>
                      </a:r>
                      <a:r>
                        <a:rPr lang="es-ES" sz="1200" b="1"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association</a:t>
                      </a:r>
                      <a:r>
                        <a:rPr lang="es-ES" sz="12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representing</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5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main</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fishing</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gear</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producers</a:t>
                      </a: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Organisation</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established</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to</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lead and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bring</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together</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all</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initiatives</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to</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meet</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obligations</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to</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collect</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used</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fishing</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 </a:t>
                      </a:r>
                      <a:r>
                        <a:rPr lang="es-ES" sz="1200" u="none" strike="noStrike" cap="none" dirty="0" err="1">
                          <a:latin typeface="Calibri" panose="020F0502020204030204" pitchFamily="34" charset="0"/>
                          <a:ea typeface="Calibri" panose="020F0502020204030204" pitchFamily="34" charset="0"/>
                          <a:cs typeface="Calibri" panose="020F0502020204030204" pitchFamily="34" charset="0"/>
                        </a:rPr>
                        <a:t>gear</a:t>
                      </a: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a:t>
                      </a:r>
                      <a:endParaRPr sz="12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solidFill>
                      <a:srgbClr val="A4D8D4"/>
                    </a:solidFill>
                  </a:tcPr>
                </a:tc>
                <a:extLst>
                  <a:ext uri="{0D108BD9-81ED-4DB2-BD59-A6C34878D82A}">
                    <a16:rowId xmlns:a16="http://schemas.microsoft.com/office/drawing/2014/main" val="10001"/>
                  </a:ext>
                </a:extLst>
              </a:tr>
              <a:tr h="1765050">
                <a:tc>
                  <a:txBody>
                    <a:bodyPr/>
                    <a:lstStyle/>
                    <a:p>
                      <a:pPr marL="0" marR="0" lvl="0" indent="0" algn="l" rtl="0">
                        <a:lnSpc>
                          <a:spcPct val="100000"/>
                        </a:lnSpc>
                        <a:spcBef>
                          <a:spcPts val="0"/>
                        </a:spcBef>
                        <a:spcAft>
                          <a:spcPts val="0"/>
                        </a:spcAft>
                        <a:buNone/>
                      </a:pPr>
                      <a:r>
                        <a:rPr lang="es-ES" sz="1200" b="1" u="none" strike="noStrike" cap="none" err="1">
                          <a:latin typeface="Calibri" panose="020F0502020204030204" pitchFamily="34" charset="0"/>
                          <a:ea typeface="Calibri" panose="020F0502020204030204" pitchFamily="34" charset="0"/>
                          <a:cs typeface="Calibri" panose="020F0502020204030204" pitchFamily="34" charset="0"/>
                        </a:rPr>
                        <a:t>Ireland</a:t>
                      </a:r>
                      <a:endParaRPr sz="120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solidFill>
                      <a:schemeClr val="bg1"/>
                    </a:solidFill>
                  </a:tcPr>
                </a:tc>
                <a:tc>
                  <a:txBody>
                    <a:bodyPr/>
                    <a:lstStyle/>
                    <a:p>
                      <a:pPr marL="171450" lvl="0" indent="-171450" algn="l" rtl="0">
                        <a:lnSpc>
                          <a:spcPct val="115000"/>
                        </a:lnSpc>
                        <a:spcBef>
                          <a:spcPts val="0"/>
                        </a:spcBef>
                        <a:spcAft>
                          <a:spcPts val="0"/>
                        </a:spcAft>
                        <a:buClr>
                          <a:schemeClr val="dk1"/>
                        </a:buClr>
                        <a:buSzPts val="1100"/>
                        <a:buFont typeface="Wingdings" panose="05000000000000000000" pitchFamily="2" charset="2"/>
                        <a:buChar char="ü"/>
                      </a:pPr>
                      <a:r>
                        <a:rPr lang="en-US" sz="1200" b="0" dirty="0">
                          <a:latin typeface="Calibri" panose="020F0502020204030204" pitchFamily="34" charset="0"/>
                          <a:ea typeface="Calibri" panose="020F0502020204030204" pitchFamily="34" charset="0"/>
                          <a:cs typeface="Calibri" panose="020F0502020204030204" pitchFamily="34" charset="0"/>
                        </a:rPr>
                        <a:t>To take legal effect in Ireland, the Directive was transposed into national legislation through SI No. 516 of 2021, as amended by SI No. 136 of 2022.</a:t>
                      </a:r>
                      <a:endParaRPr lang="es-ES" sz="1200" b="0" dirty="0">
                        <a:latin typeface="Calibri" panose="020F0502020204030204" pitchFamily="34" charset="0"/>
                        <a:ea typeface="Calibri" panose="020F0502020204030204" pitchFamily="34" charset="0"/>
                        <a:cs typeface="Calibri" panose="020F0502020204030204" pitchFamily="34" charset="0"/>
                      </a:endParaRPr>
                    </a:p>
                    <a:p>
                      <a:pPr marL="171450" lvl="0" indent="-171450" algn="l" rtl="0">
                        <a:lnSpc>
                          <a:spcPct val="115000"/>
                        </a:lnSpc>
                        <a:spcBef>
                          <a:spcPts val="0"/>
                        </a:spcBef>
                        <a:spcAft>
                          <a:spcPts val="0"/>
                        </a:spcAft>
                        <a:buClr>
                          <a:schemeClr val="dk1"/>
                        </a:buClr>
                        <a:buSzPts val="1100"/>
                        <a:buFont typeface="Wingdings" panose="05000000000000000000" pitchFamily="2" charset="2"/>
                        <a:buChar char="ü"/>
                      </a:pPr>
                      <a:r>
                        <a:rPr lang="es-ES" sz="1200" b="1" dirty="0" err="1">
                          <a:latin typeface="Calibri" panose="020F0502020204030204" pitchFamily="34" charset="0"/>
                          <a:ea typeface="Calibri" panose="020F0502020204030204" pitchFamily="34" charset="0"/>
                          <a:cs typeface="Calibri" panose="020F0502020204030204" pitchFamily="34" charset="0"/>
                        </a:rPr>
                        <a:t>Collection</a:t>
                      </a:r>
                      <a:r>
                        <a:rPr lang="es-ES" sz="1200" b="1" dirty="0">
                          <a:latin typeface="Calibri" panose="020F0502020204030204" pitchFamily="34" charset="0"/>
                          <a:ea typeface="Calibri" panose="020F0502020204030204" pitchFamily="34" charset="0"/>
                          <a:cs typeface="Calibri" panose="020F0502020204030204" pitchFamily="34" charset="0"/>
                        </a:rPr>
                        <a:t> </a:t>
                      </a:r>
                      <a:r>
                        <a:rPr lang="es-ES" sz="1200" b="1" dirty="0" err="1">
                          <a:latin typeface="Calibri" panose="020F0502020204030204" pitchFamily="34" charset="0"/>
                          <a:ea typeface="Calibri" panose="020F0502020204030204" pitchFamily="34" charset="0"/>
                          <a:cs typeface="Calibri" panose="020F0502020204030204" pitchFamily="34" charset="0"/>
                        </a:rPr>
                        <a:t>rate</a:t>
                      </a:r>
                      <a:r>
                        <a:rPr lang="es-ES" sz="1200" b="1"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of</a:t>
                      </a:r>
                      <a:r>
                        <a:rPr lang="es-ES" sz="1200" dirty="0">
                          <a:latin typeface="Calibri" panose="020F0502020204030204" pitchFamily="34" charset="0"/>
                          <a:ea typeface="Calibri" panose="020F0502020204030204" pitchFamily="34" charset="0"/>
                          <a:cs typeface="Calibri" panose="020F0502020204030204" pitchFamily="34" charset="0"/>
                        </a:rPr>
                        <a:t> 400 </a:t>
                      </a:r>
                      <a:r>
                        <a:rPr lang="es-ES" sz="1200" dirty="0" err="1">
                          <a:latin typeface="Calibri" panose="020F0502020204030204" pitchFamily="34" charset="0"/>
                          <a:ea typeface="Calibri" panose="020F0502020204030204" pitchFamily="34" charset="0"/>
                          <a:cs typeface="Calibri" panose="020F0502020204030204" pitchFamily="34" charset="0"/>
                        </a:rPr>
                        <a:t>tonnes</a:t>
                      </a:r>
                      <a:r>
                        <a:rPr lang="es-ES" sz="1200" dirty="0">
                          <a:latin typeface="Calibri" panose="020F0502020204030204" pitchFamily="34" charset="0"/>
                          <a:ea typeface="Calibri" panose="020F0502020204030204" pitchFamily="34" charset="0"/>
                          <a:cs typeface="Calibri" panose="020F0502020204030204" pitchFamily="34" charset="0"/>
                        </a:rPr>
                        <a:t> has </a:t>
                      </a:r>
                      <a:r>
                        <a:rPr lang="es-ES" sz="1200" dirty="0" err="1">
                          <a:latin typeface="Calibri" panose="020F0502020204030204" pitchFamily="34" charset="0"/>
                          <a:ea typeface="Calibri" panose="020F0502020204030204" pitchFamily="34" charset="0"/>
                          <a:cs typeface="Calibri" panose="020F0502020204030204" pitchFamily="34" charset="0"/>
                        </a:rPr>
                        <a:t>been</a:t>
                      </a:r>
                      <a:r>
                        <a:rPr lang="es-ES" sz="1200" dirty="0">
                          <a:latin typeface="Calibri" panose="020F0502020204030204" pitchFamily="34" charset="0"/>
                          <a:ea typeface="Calibri" panose="020F0502020204030204" pitchFamily="34" charset="0"/>
                          <a:cs typeface="Calibri" panose="020F0502020204030204" pitchFamily="34" charset="0"/>
                        </a:rPr>
                        <a:t> set </a:t>
                      </a:r>
                      <a:r>
                        <a:rPr lang="es-ES" sz="1200" dirty="0" err="1">
                          <a:latin typeface="Calibri" panose="020F0502020204030204" pitchFamily="34" charset="0"/>
                          <a:ea typeface="Calibri" panose="020F0502020204030204" pitchFamily="34" charset="0"/>
                          <a:cs typeface="Calibri" panose="020F0502020204030204" pitchFamily="34" charset="0"/>
                        </a:rPr>
                        <a:t>for</a:t>
                      </a:r>
                      <a:r>
                        <a:rPr lang="es-ES" sz="1200" dirty="0">
                          <a:latin typeface="Calibri" panose="020F0502020204030204" pitchFamily="34" charset="0"/>
                          <a:ea typeface="Calibri" panose="020F0502020204030204" pitchFamily="34" charset="0"/>
                          <a:cs typeface="Calibri" panose="020F0502020204030204" pitchFamily="34" charset="0"/>
                        </a:rPr>
                        <a:t> 2025.</a:t>
                      </a:r>
                      <a:endParaRPr sz="1200" dirty="0">
                        <a:latin typeface="Calibri" panose="020F0502020204030204" pitchFamily="34" charset="0"/>
                        <a:ea typeface="Calibri" panose="020F0502020204030204" pitchFamily="34" charset="0"/>
                        <a:cs typeface="Calibri" panose="020F0502020204030204" pitchFamily="34" charset="0"/>
                      </a:endParaRPr>
                    </a:p>
                    <a:p>
                      <a:pPr marL="171450" lvl="0" indent="-171450" algn="l" rtl="0">
                        <a:lnSpc>
                          <a:spcPct val="115000"/>
                        </a:lnSpc>
                        <a:spcBef>
                          <a:spcPts val="0"/>
                        </a:spcBef>
                        <a:spcAft>
                          <a:spcPts val="0"/>
                        </a:spcAft>
                        <a:buClr>
                          <a:schemeClr val="dk1"/>
                        </a:buClr>
                        <a:buSzPts val="1100"/>
                        <a:buFont typeface="Wingdings" panose="05000000000000000000" pitchFamily="2" charset="2"/>
                        <a:buChar char="ü"/>
                      </a:pPr>
                      <a:r>
                        <a:rPr lang="es-ES" sz="1200" b="1" dirty="0">
                          <a:latin typeface="Calibri" panose="020F0502020204030204" pitchFamily="34" charset="0"/>
                          <a:ea typeface="Calibri" panose="020F0502020204030204" pitchFamily="34" charset="0"/>
                          <a:cs typeface="Calibri" panose="020F0502020204030204" pitchFamily="34" charset="0"/>
                        </a:rPr>
                        <a:t>Jan – April 2025</a:t>
                      </a:r>
                      <a:r>
                        <a:rPr lang="es-ES" sz="1200" dirty="0">
                          <a:latin typeface="Calibri" panose="020F0502020204030204" pitchFamily="34" charset="0"/>
                          <a:ea typeface="Calibri" panose="020F0502020204030204" pitchFamily="34" charset="0"/>
                          <a:cs typeface="Calibri" panose="020F0502020204030204" pitchFamily="34" charset="0"/>
                        </a:rPr>
                        <a:t>, DECC </a:t>
                      </a:r>
                      <a:r>
                        <a:rPr lang="es-ES" sz="1200" dirty="0" err="1">
                          <a:latin typeface="Calibri" panose="020F0502020204030204" pitchFamily="34" charset="0"/>
                          <a:ea typeface="Calibri" panose="020F0502020204030204" pitchFamily="34" charset="0"/>
                          <a:cs typeface="Calibri" panose="020F0502020204030204" pitchFamily="34" charset="0"/>
                        </a:rPr>
                        <a:t>appointed</a:t>
                      </a:r>
                      <a:r>
                        <a:rPr lang="es-ES" sz="1200" dirty="0">
                          <a:latin typeface="Calibri" panose="020F0502020204030204" pitchFamily="34" charset="0"/>
                          <a:ea typeface="Calibri" panose="020F0502020204030204" pitchFamily="34" charset="0"/>
                          <a:cs typeface="Calibri" panose="020F0502020204030204" pitchFamily="34" charset="0"/>
                        </a:rPr>
                        <a:t> Foster </a:t>
                      </a:r>
                      <a:r>
                        <a:rPr lang="es-ES" sz="1200" dirty="0" err="1">
                          <a:latin typeface="Calibri" panose="020F0502020204030204" pitchFamily="34" charset="0"/>
                          <a:ea typeface="Calibri" panose="020F0502020204030204" pitchFamily="34" charset="0"/>
                          <a:cs typeface="Calibri" panose="020F0502020204030204" pitchFamily="34" charset="0"/>
                        </a:rPr>
                        <a:t>Environmental</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to</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manage</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scheme</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Reel</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It</a:t>
                      </a:r>
                      <a:r>
                        <a:rPr lang="es-ES" sz="1200" dirty="0">
                          <a:latin typeface="Calibri" panose="020F0502020204030204" pitchFamily="34" charset="0"/>
                          <a:ea typeface="Calibri" panose="020F0502020204030204" pitchFamily="34" charset="0"/>
                          <a:cs typeface="Calibri" panose="020F0502020204030204" pitchFamily="34" charset="0"/>
                        </a:rPr>
                        <a:t> Back’ (</a:t>
                      </a:r>
                      <a:r>
                        <a:rPr lang="es-ES" sz="1200" dirty="0" err="1">
                          <a:latin typeface="Calibri" panose="020F0502020204030204" pitchFamily="34" charset="0"/>
                          <a:ea typeface="Calibri" panose="020F0502020204030204" pitchFamily="34" charset="0"/>
                          <a:cs typeface="Calibri" panose="020F0502020204030204" pitchFamily="34" charset="0"/>
                        </a:rPr>
                        <a:t>approx</a:t>
                      </a:r>
                      <a:r>
                        <a:rPr lang="es-ES" sz="1200" dirty="0">
                          <a:latin typeface="Calibri" panose="020F0502020204030204" pitchFamily="34" charset="0"/>
                          <a:ea typeface="Calibri" panose="020F0502020204030204" pitchFamily="34" charset="0"/>
                          <a:cs typeface="Calibri" panose="020F0502020204030204" pitchFamily="34" charset="0"/>
                        </a:rPr>
                        <a:t>. 20 </a:t>
                      </a:r>
                      <a:r>
                        <a:rPr lang="es-ES" sz="1200" dirty="0" err="1">
                          <a:latin typeface="Calibri" panose="020F0502020204030204" pitchFamily="34" charset="0"/>
                          <a:ea typeface="Calibri" panose="020F0502020204030204" pitchFamily="34" charset="0"/>
                          <a:cs typeface="Calibri" panose="020F0502020204030204" pitchFamily="34" charset="0"/>
                        </a:rPr>
                        <a:t>producers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registered</a:t>
                      </a:r>
                      <a:r>
                        <a:rPr lang="es-ES" sz="1200" dirty="0">
                          <a:latin typeface="Calibri" panose="020F0502020204030204" pitchFamily="34" charset="0"/>
                          <a:ea typeface="Calibri" panose="020F0502020204030204" pitchFamily="34" charset="0"/>
                          <a:cs typeface="Calibri" panose="020F0502020204030204" pitchFamily="34" charset="0"/>
                        </a:rPr>
                        <a:t> and </a:t>
                      </a:r>
                      <a:r>
                        <a:rPr lang="es-ES" sz="1200" dirty="0" err="1">
                          <a:latin typeface="Calibri" panose="020F0502020204030204" pitchFamily="34" charset="0"/>
                          <a:ea typeface="Calibri" panose="020F0502020204030204" pitchFamily="34" charset="0"/>
                          <a:cs typeface="Calibri" panose="020F0502020204030204" pitchFamily="34" charset="0"/>
                        </a:rPr>
                        <a:t>collected</a:t>
                      </a:r>
                      <a:r>
                        <a:rPr lang="es-ES" sz="1200" dirty="0">
                          <a:latin typeface="Calibri" panose="020F0502020204030204" pitchFamily="34" charset="0"/>
                          <a:ea typeface="Calibri" panose="020F0502020204030204" pitchFamily="34" charset="0"/>
                          <a:cs typeface="Calibri" panose="020F0502020204030204" pitchFamily="34" charset="0"/>
                        </a:rPr>
                        <a:t> data </a:t>
                      </a:r>
                      <a:r>
                        <a:rPr lang="es-ES" sz="1200" dirty="0" err="1">
                          <a:latin typeface="Calibri" panose="020F0502020204030204" pitchFamily="34" charset="0"/>
                          <a:ea typeface="Calibri" panose="020F0502020204030204" pitchFamily="34" charset="0"/>
                          <a:cs typeface="Calibri" panose="020F0502020204030204" pitchFamily="34" charset="0"/>
                        </a:rPr>
                        <a:t>on</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fishing</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gear</a:t>
                      </a:r>
                      <a:r>
                        <a:rPr lang="es-ES" sz="1200" dirty="0">
                          <a:latin typeface="Calibri" panose="020F0502020204030204" pitchFamily="34" charset="0"/>
                          <a:ea typeface="Calibri" panose="020F0502020204030204" pitchFamily="34" charset="0"/>
                          <a:cs typeface="Calibri" panose="020F0502020204030204" pitchFamily="34" charset="0"/>
                        </a:rPr>
                        <a:t> placed </a:t>
                      </a:r>
                      <a:r>
                        <a:rPr lang="es-ES" sz="1200" dirty="0" err="1">
                          <a:latin typeface="Calibri" panose="020F0502020204030204" pitchFamily="34" charset="0"/>
                          <a:ea typeface="Calibri" panose="020F0502020204030204" pitchFamily="34" charset="0"/>
                          <a:cs typeface="Calibri" panose="020F0502020204030204" pitchFamily="34" charset="0"/>
                        </a:rPr>
                        <a:t>on</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the</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market</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during</a:t>
                      </a:r>
                      <a:r>
                        <a:rPr lang="es-ES" sz="1200" dirty="0">
                          <a:latin typeface="Calibri" panose="020F0502020204030204" pitchFamily="34" charset="0"/>
                          <a:ea typeface="Calibri" panose="020F0502020204030204" pitchFamily="34" charset="0"/>
                          <a:cs typeface="Calibri" panose="020F0502020204030204" pitchFamily="34" charset="0"/>
                        </a:rPr>
                        <a:t> 2024)</a:t>
                      </a:r>
                      <a:endParaRPr sz="1200" dirty="0">
                        <a:latin typeface="Calibri" panose="020F0502020204030204" pitchFamily="34" charset="0"/>
                        <a:ea typeface="Calibri" panose="020F0502020204030204" pitchFamily="34" charset="0"/>
                        <a:cs typeface="Calibri" panose="020F0502020204030204" pitchFamily="34" charset="0"/>
                      </a:endParaRPr>
                    </a:p>
                    <a:p>
                      <a:pPr marL="171450" lvl="0" indent="-171450" algn="l" rtl="0">
                        <a:lnSpc>
                          <a:spcPct val="115000"/>
                        </a:lnSpc>
                        <a:spcBef>
                          <a:spcPts val="0"/>
                        </a:spcBef>
                        <a:spcAft>
                          <a:spcPts val="0"/>
                        </a:spcAft>
                        <a:buClr>
                          <a:schemeClr val="dk1"/>
                        </a:buClr>
                        <a:buSzPts val="1100"/>
                        <a:buFont typeface="Wingdings" panose="05000000000000000000" pitchFamily="2" charset="2"/>
                        <a:buChar char="ü"/>
                      </a:pPr>
                      <a:r>
                        <a:rPr lang="es-ES" sz="1200" b="1" dirty="0" err="1">
                          <a:latin typeface="Calibri" panose="020F0502020204030204" pitchFamily="34" charset="0"/>
                          <a:ea typeface="Calibri" panose="020F0502020204030204" pitchFamily="34" charset="0"/>
                          <a:cs typeface="Calibri" panose="020F0502020204030204" pitchFamily="34" charset="0"/>
                        </a:rPr>
                        <a:t>Interim</a:t>
                      </a:r>
                      <a:r>
                        <a:rPr lang="es-ES" sz="1200" b="1" dirty="0">
                          <a:latin typeface="Calibri" panose="020F0502020204030204" pitchFamily="34" charset="0"/>
                          <a:ea typeface="Calibri" panose="020F0502020204030204" pitchFamily="34" charset="0"/>
                          <a:cs typeface="Calibri" panose="020F0502020204030204" pitchFamily="34" charset="0"/>
                        </a:rPr>
                        <a:t> PRO</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is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currently</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being</a:t>
                      </a:r>
                      <a:r>
                        <a:rPr lang="es-ES" sz="1200" dirty="0">
                          <a:latin typeface="Calibri" panose="020F0502020204030204" pitchFamily="34" charset="0"/>
                          <a:ea typeface="Calibri" panose="020F0502020204030204" pitchFamily="34" charset="0"/>
                          <a:cs typeface="Calibri" panose="020F0502020204030204" pitchFamily="34" charset="0"/>
                        </a:rPr>
                        <a:t> set up </a:t>
                      </a:r>
                      <a:r>
                        <a:rPr lang="es-ES" sz="1200" dirty="0" err="1">
                          <a:latin typeface="Calibri" panose="020F0502020204030204" pitchFamily="34" charset="0"/>
                          <a:ea typeface="Calibri" panose="020F0502020204030204" pitchFamily="34" charset="0"/>
                          <a:cs typeface="Calibri" panose="020F0502020204030204" pitchFamily="34" charset="0"/>
                        </a:rPr>
                        <a:t>by</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producers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called</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Haul</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It</a:t>
                      </a:r>
                      <a:r>
                        <a:rPr lang="es-ES" sz="1200" dirty="0">
                          <a:latin typeface="Calibri" panose="020F0502020204030204" pitchFamily="34" charset="0"/>
                          <a:ea typeface="Calibri" panose="020F0502020204030204" pitchFamily="34" charset="0"/>
                          <a:cs typeface="Calibri" panose="020F0502020204030204" pitchFamily="34" charset="0"/>
                        </a:rPr>
                        <a:t> Back’ </a:t>
                      </a:r>
                      <a:r>
                        <a:rPr lang="es-ES" sz="1200" dirty="0" err="1">
                          <a:latin typeface="Calibri" panose="020F0502020204030204" pitchFamily="34" charset="0"/>
                          <a:ea typeface="Calibri" panose="020F0502020204030204" pitchFamily="34" charset="0"/>
                          <a:cs typeface="Calibri" panose="020F0502020204030204" pitchFamily="34" charset="0"/>
                        </a:rPr>
                        <a:t>to</a:t>
                      </a:r>
                      <a:r>
                        <a:rPr lang="es-ES" sz="1200" dirty="0">
                          <a:latin typeface="Calibri" panose="020F0502020204030204" pitchFamily="34" charset="0"/>
                          <a:ea typeface="Calibri" panose="020F0502020204030204" pitchFamily="34" charset="0"/>
                          <a:cs typeface="Calibri" panose="020F0502020204030204" pitchFamily="34" charset="0"/>
                        </a:rPr>
                        <a:t> run </a:t>
                      </a:r>
                      <a:r>
                        <a:rPr lang="es-ES" sz="1200" dirty="0" err="1">
                          <a:latin typeface="Calibri" panose="020F0502020204030204" pitchFamily="34" charset="0"/>
                          <a:ea typeface="Calibri" panose="020F0502020204030204" pitchFamily="34" charset="0"/>
                          <a:cs typeface="Calibri" panose="020F0502020204030204" pitchFamily="34" charset="0"/>
                        </a:rPr>
                        <a:t>scheme</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until</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the</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end</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of</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this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year</a:t>
                      </a:r>
                      <a:r>
                        <a:rPr lang="es-ES" sz="1200" dirty="0">
                          <a:latin typeface="Calibri" panose="020F0502020204030204" pitchFamily="34" charset="0"/>
                          <a:ea typeface="Calibri" panose="020F0502020204030204" pitchFamily="34" charset="0"/>
                          <a:cs typeface="Calibri" panose="020F0502020204030204" pitchFamily="34" charset="0"/>
                        </a:rPr>
                        <a:t> and a new </a:t>
                      </a:r>
                      <a:r>
                        <a:rPr lang="es-ES" sz="1200" dirty="0" err="1">
                          <a:latin typeface="Calibri" panose="020F0502020204030204" pitchFamily="34" charset="0"/>
                          <a:ea typeface="Calibri" panose="020F0502020204030204" pitchFamily="34" charset="0"/>
                          <a:cs typeface="Calibri" panose="020F0502020204030204" pitchFamily="34" charset="0"/>
                        </a:rPr>
                        <a:t>application</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to</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operate</a:t>
                      </a:r>
                      <a:r>
                        <a:rPr lang="es-ES" sz="1200" dirty="0">
                          <a:latin typeface="Calibri" panose="020F0502020204030204" pitchFamily="34" charset="0"/>
                          <a:ea typeface="Calibri" panose="020F0502020204030204" pitchFamily="34" charset="0"/>
                          <a:cs typeface="Calibri" panose="020F0502020204030204" pitchFamily="34" charset="0"/>
                        </a:rPr>
                        <a:t> a </a:t>
                      </a:r>
                      <a:r>
                        <a:rPr lang="es-ES" sz="1200" dirty="0" err="1">
                          <a:latin typeface="Calibri" panose="020F0502020204030204" pitchFamily="34" charset="0"/>
                          <a:ea typeface="Calibri" panose="020F0502020204030204" pitchFamily="34" charset="0"/>
                          <a:cs typeface="Calibri" panose="020F0502020204030204" pitchFamily="34" charset="0"/>
                        </a:rPr>
                        <a:t>for</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b="1" dirty="0" err="1">
                          <a:latin typeface="Calibri" panose="020F0502020204030204" pitchFamily="34" charset="0"/>
                          <a:ea typeface="Calibri" panose="020F0502020204030204" pitchFamily="34" charset="0"/>
                          <a:cs typeface="Calibri" panose="020F0502020204030204" pitchFamily="34" charset="0"/>
                        </a:rPr>
                        <a:t>Permanent</a:t>
                      </a:r>
                      <a:r>
                        <a:rPr lang="es-ES" sz="1200" b="1" dirty="0">
                          <a:latin typeface="Calibri" panose="020F0502020204030204" pitchFamily="34" charset="0"/>
                          <a:ea typeface="Calibri" panose="020F0502020204030204" pitchFamily="34" charset="0"/>
                          <a:cs typeface="Calibri" panose="020F0502020204030204" pitchFamily="34" charset="0"/>
                        </a:rPr>
                        <a:t> PRO/EPR </a:t>
                      </a:r>
                      <a:r>
                        <a:rPr lang="es-ES" sz="1200" dirty="0" err="1">
                          <a:latin typeface="Calibri" panose="020F0502020204030204" pitchFamily="34" charset="0"/>
                          <a:ea typeface="Calibri" panose="020F0502020204030204" pitchFamily="34" charset="0"/>
                          <a:cs typeface="Calibri" panose="020F0502020204030204" pitchFamily="34" charset="0"/>
                        </a:rPr>
                        <a:t>scheme</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is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currently</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being</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considered</a:t>
                      </a:r>
                      <a:r>
                        <a:rPr lang="es-ES" sz="1200" dirty="0">
                          <a:latin typeface="Calibri" panose="020F0502020204030204" pitchFamily="34" charset="0"/>
                          <a:ea typeface="Calibri" panose="020F0502020204030204" pitchFamily="34" charset="0"/>
                          <a:cs typeface="Calibri" panose="020F0502020204030204" pitchFamily="34" charset="0"/>
                        </a:rPr>
                        <a:t>.</a:t>
                      </a:r>
                      <a:endParaRPr sz="1200" dirty="0">
                        <a:latin typeface="Calibri" panose="020F0502020204030204" pitchFamily="34" charset="0"/>
                        <a:ea typeface="Calibri" panose="020F0502020204030204" pitchFamily="34" charset="0"/>
                        <a:cs typeface="Calibri" panose="020F0502020204030204" pitchFamily="34" charset="0"/>
                      </a:endParaRPr>
                    </a:p>
                    <a:p>
                      <a:pPr marL="171450" lvl="0" indent="-171450" algn="l" rtl="0">
                        <a:lnSpc>
                          <a:spcPct val="115000"/>
                        </a:lnSpc>
                        <a:spcBef>
                          <a:spcPts val="0"/>
                        </a:spcBef>
                        <a:spcAft>
                          <a:spcPts val="0"/>
                        </a:spcAft>
                        <a:buSzPts val="1100"/>
                        <a:buFont typeface="Wingdings" panose="05000000000000000000" pitchFamily="2" charset="2"/>
                        <a:buChar char="ü"/>
                      </a:pPr>
                      <a:r>
                        <a:rPr lang="es-ES" sz="1200" b="1" dirty="0" err="1">
                          <a:latin typeface="Calibri" panose="020F0502020204030204" pitchFamily="34" charset="0"/>
                          <a:ea typeface="Calibri" panose="020F0502020204030204" pitchFamily="34" charset="0"/>
                          <a:cs typeface="Calibri" panose="020F0502020204030204" pitchFamily="34" charset="0"/>
                        </a:rPr>
                        <a:t>Work</a:t>
                      </a:r>
                      <a:r>
                        <a:rPr lang="es-ES" sz="1200" b="1" dirty="0">
                          <a:latin typeface="Calibri" panose="020F0502020204030204" pitchFamily="34" charset="0"/>
                          <a:ea typeface="Calibri" panose="020F0502020204030204" pitchFamily="34" charset="0"/>
                          <a:cs typeface="Calibri" panose="020F0502020204030204" pitchFamily="34" charset="0"/>
                        </a:rPr>
                        <a:t> Plan </a:t>
                      </a:r>
                      <a:r>
                        <a:rPr lang="es-ES" sz="1200" dirty="0" err="1">
                          <a:latin typeface="Calibri" panose="020F0502020204030204" pitchFamily="34" charset="0"/>
                          <a:ea typeface="Calibri" panose="020F0502020204030204" pitchFamily="34" charset="0"/>
                          <a:cs typeface="Calibri" panose="020F0502020204030204" pitchFamily="34" charset="0"/>
                        </a:rPr>
                        <a:t>includes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trials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to</a:t>
                      </a:r>
                      <a:r>
                        <a:rPr lang="es-ES" sz="1200" dirty="0">
                          <a:latin typeface="Calibri" panose="020F0502020204030204" pitchFamily="34" charset="0"/>
                          <a:ea typeface="Calibri" panose="020F0502020204030204" pitchFamily="34" charset="0"/>
                          <a:cs typeface="Calibri" panose="020F0502020204030204" pitchFamily="34" charset="0"/>
                        </a:rPr>
                        <a:t> determine </a:t>
                      </a:r>
                      <a:r>
                        <a:rPr lang="es-ES" sz="1200" dirty="0" err="1">
                          <a:latin typeface="Calibri" panose="020F0502020204030204" pitchFamily="34" charset="0"/>
                          <a:ea typeface="Calibri" panose="020F0502020204030204" pitchFamily="34" charset="0"/>
                          <a:cs typeface="Calibri" panose="020F0502020204030204" pitchFamily="34" charset="0"/>
                        </a:rPr>
                        <a:t>best</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methods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of</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dealing</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with</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end-of-life</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fishing</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gear</a:t>
                      </a:r>
                      <a:r>
                        <a:rPr lang="es-ES" sz="1200" dirty="0">
                          <a:latin typeface="Calibri" panose="020F0502020204030204" pitchFamily="34" charset="0"/>
                          <a:ea typeface="Calibri" panose="020F0502020204030204" pitchFamily="34" charset="0"/>
                          <a:cs typeface="Calibri" panose="020F0502020204030204" pitchFamily="34" charset="0"/>
                        </a:rPr>
                        <a:t> and </a:t>
                      </a:r>
                      <a:r>
                        <a:rPr lang="es-ES" sz="1200" dirty="0" err="1">
                          <a:latin typeface="Calibri" panose="020F0502020204030204" pitchFamily="34" charset="0"/>
                          <a:ea typeface="Calibri" panose="020F0502020204030204" pitchFamily="34" charset="0"/>
                          <a:cs typeface="Calibri" panose="020F0502020204030204" pitchFamily="34" charset="0"/>
                        </a:rPr>
                        <a:t>costs</a:t>
                      </a:r>
                      <a:r>
                        <a:rPr lang="es-ES" sz="1200" dirty="0">
                          <a:latin typeface="Calibri" panose="020F0502020204030204" pitchFamily="34" charset="0"/>
                          <a:ea typeface="Calibri" panose="020F0502020204030204" pitchFamily="34" charset="0"/>
                          <a:cs typeface="Calibri" panose="020F0502020204030204" pitchFamily="34" charset="0"/>
                        </a:rPr>
                        <a:t> </a:t>
                      </a:r>
                      <a:r>
                        <a:rPr lang="es-ES" sz="1200" dirty="0" err="1">
                          <a:latin typeface="Calibri" panose="020F0502020204030204" pitchFamily="34" charset="0"/>
                          <a:ea typeface="Calibri" panose="020F0502020204030204" pitchFamily="34" charset="0"/>
                          <a:cs typeface="Calibri" panose="020F0502020204030204" pitchFamily="34" charset="0"/>
                        </a:rPr>
                        <a:t>involved</a:t>
                      </a:r>
                      <a:r>
                        <a:rPr lang="es-ES" sz="1200" dirty="0">
                          <a:latin typeface="Calibri" panose="020F0502020204030204" pitchFamily="34" charset="0"/>
                          <a:ea typeface="Calibri" panose="020F0502020204030204" pitchFamily="34" charset="0"/>
                          <a:cs typeface="Calibri" panose="020F0502020204030204" pitchFamily="34" charset="0"/>
                        </a:rPr>
                        <a:t>.</a:t>
                      </a:r>
                      <a:endParaRPr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solidFill>
                      <a:srgbClr val="A4D8D4"/>
                    </a:solidFill>
                  </a:tcPr>
                </a:tc>
                <a:extLst>
                  <a:ext uri="{0D108BD9-81ED-4DB2-BD59-A6C34878D82A}">
                    <a16:rowId xmlns:a16="http://schemas.microsoft.com/office/drawing/2014/main" val="10002"/>
                  </a:ext>
                </a:extLst>
              </a:tr>
            </a:tbl>
          </a:graphicData>
        </a:graphic>
      </p:graphicFrame>
      <p:pic>
        <p:nvPicPr>
          <p:cNvPr id="7" name="Google Shape;91;p3" descr="Balance de la justice contour">
            <a:extLst>
              <a:ext uri="{FF2B5EF4-FFF2-40B4-BE49-F238E27FC236}">
                <a16:creationId xmlns:a16="http://schemas.microsoft.com/office/drawing/2014/main" id="{FBA443A2-51AB-F2A5-2A51-297414725C32}"/>
              </a:ext>
            </a:extLst>
          </p:cNvPr>
          <p:cNvPicPr preferRelativeResize="0"/>
          <p:nvPr/>
        </p:nvPicPr>
        <p:blipFill rotWithShape="1">
          <a:blip r:embed="rId3">
            <a:alphaModFix/>
          </a:blip>
          <a:srcRect/>
          <a:stretch/>
        </p:blipFill>
        <p:spPr>
          <a:xfrm>
            <a:off x="373291" y="253125"/>
            <a:ext cx="374073" cy="374073"/>
          </a:xfrm>
          <a:prstGeom prst="rect">
            <a:avLst/>
          </a:prstGeom>
          <a:noFill/>
          <a:ln>
            <a:noFill/>
          </a:ln>
        </p:spPr>
      </p:pic>
      <p:pic>
        <p:nvPicPr>
          <p:cNvPr id="9" name="Image 8">
            <a:extLst>
              <a:ext uri="{FF2B5EF4-FFF2-40B4-BE49-F238E27FC236}">
                <a16:creationId xmlns:a16="http://schemas.microsoft.com/office/drawing/2014/main" id="{270BBE9B-C12A-0F1C-543F-9D842C34381A}"/>
              </a:ext>
            </a:extLst>
          </p:cNvPr>
          <p:cNvPicPr>
            <a:picLocks noChangeAspect="1"/>
          </p:cNvPicPr>
          <p:nvPr/>
        </p:nvPicPr>
        <p:blipFill>
          <a:blip r:embed="rId4"/>
          <a:stretch>
            <a:fillRect/>
          </a:stretch>
        </p:blipFill>
        <p:spPr>
          <a:xfrm>
            <a:off x="303523" y="1557187"/>
            <a:ext cx="499857" cy="367477"/>
          </a:xfrm>
          <a:prstGeom prst="rect">
            <a:avLst/>
          </a:prstGeom>
        </p:spPr>
      </p:pic>
      <p:pic>
        <p:nvPicPr>
          <p:cNvPr id="11" name="Image 10">
            <a:extLst>
              <a:ext uri="{FF2B5EF4-FFF2-40B4-BE49-F238E27FC236}">
                <a16:creationId xmlns:a16="http://schemas.microsoft.com/office/drawing/2014/main" id="{8A74B1BA-BB0E-3382-D0EA-C43D3101DB99}"/>
              </a:ext>
            </a:extLst>
          </p:cNvPr>
          <p:cNvPicPr>
            <a:picLocks noChangeAspect="1"/>
          </p:cNvPicPr>
          <p:nvPr/>
        </p:nvPicPr>
        <p:blipFill>
          <a:blip r:embed="rId5"/>
          <a:stretch>
            <a:fillRect/>
          </a:stretch>
        </p:blipFill>
        <p:spPr>
          <a:xfrm>
            <a:off x="303324" y="3682357"/>
            <a:ext cx="500056" cy="367478"/>
          </a:xfrm>
          <a:prstGeom prst="rect">
            <a:avLst/>
          </a:prstGeom>
        </p:spPr>
      </p:pic>
      <p:sp>
        <p:nvSpPr>
          <p:cNvPr id="12" name="Rectangle 1">
            <a:extLst>
              <a:ext uri="{FF2B5EF4-FFF2-40B4-BE49-F238E27FC236}">
                <a16:creationId xmlns:a16="http://schemas.microsoft.com/office/drawing/2014/main" id="{9D1F19A8-F1CB-436F-6604-CCAF5FA252A8}"/>
              </a:ext>
            </a:extLst>
          </p:cNvPr>
          <p:cNvSpPr>
            <a:spLocks noChangeArrowheads="1"/>
          </p:cNvSpPr>
          <p:nvPr/>
        </p:nvSpPr>
        <p:spPr bwMode="auto">
          <a:xfrm>
            <a:off x="2007555" y="721932"/>
            <a:ext cx="70608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err="1">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Different</a:t>
            </a:r>
            <a:r>
              <a:rPr kumimoji="0" lang="fr-FR" altLang="fr-FR" sz="1200" b="1" i="0" u="none" strike="noStrike" cap="none" normalizeH="0" baseline="0">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 stages of </a:t>
            </a:r>
            <a:r>
              <a:rPr kumimoji="0" lang="fr-FR" altLang="fr-FR" sz="1200" b="1" i="0" u="none" strike="noStrike" cap="none" normalizeH="0" baseline="0" err="1">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implementation</a:t>
            </a:r>
            <a:r>
              <a:rPr kumimoji="0" lang="fr-FR" altLang="fr-FR" sz="1200" b="1" i="0" u="none" strike="noStrike" cap="none" normalizeH="0" baseline="0">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 of the </a:t>
            </a:r>
            <a:r>
              <a:rPr kumimoji="0" lang="fr-FR" altLang="fr-FR" sz="1200" b="1" i="0" u="none" strike="noStrike" cap="none" normalizeH="0" baseline="0" err="1">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regulations</a:t>
            </a:r>
            <a:r>
              <a:rPr kumimoji="0" lang="fr-FR" altLang="fr-FR" sz="1200" b="1" i="0" u="none" strike="noStrike" cap="none" normalizeH="0" baseline="0">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 in the 4 countries </a:t>
            </a:r>
            <a:r>
              <a:rPr kumimoji="0" lang="fr-FR" altLang="fr-FR" sz="1200" b="1" i="0" u="none" strike="noStrike" cap="none" normalizeH="0" baseline="0" err="1">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involved</a:t>
            </a:r>
            <a:r>
              <a:rPr kumimoji="0" lang="fr-FR" altLang="fr-FR" sz="1200" b="1" i="0" u="none" strike="noStrike" cap="none" normalizeH="0" baseline="0">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 in the </a:t>
            </a:r>
            <a:r>
              <a:rPr kumimoji="0" lang="fr-FR" altLang="fr-FR" sz="1200" b="1" i="0" u="none" strike="noStrike" cap="none" normalizeH="0" baseline="0" err="1">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rPr>
              <a:t>project</a:t>
            </a:r>
            <a:endParaRPr kumimoji="0" lang="fr-FR" altLang="fr-FR" sz="1200" b="1" i="0" u="none" strike="noStrike" cap="none" normalizeH="0" baseline="0">
              <a:ln>
                <a:noFill/>
              </a:ln>
              <a:solidFill>
                <a:srgbClr val="40969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3" name="Graphique 12" descr="Flèche : courbe légère avec un remplissage uni">
            <a:extLst>
              <a:ext uri="{FF2B5EF4-FFF2-40B4-BE49-F238E27FC236}">
                <a16:creationId xmlns:a16="http://schemas.microsoft.com/office/drawing/2014/main" id="{944F1983-0D59-A889-DEF7-F219AA1B15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60195" y="654426"/>
            <a:ext cx="412010" cy="412010"/>
          </a:xfrm>
          <a:prstGeom prst="rect">
            <a:avLst/>
          </a:prstGeom>
        </p:spPr>
      </p:pic>
    </p:spTree>
    <p:extLst>
      <p:ext uri="{BB962C8B-B14F-4D97-AF65-F5344CB8AC3E}">
        <p14:creationId xmlns:p14="http://schemas.microsoft.com/office/powerpoint/2010/main" val="3433772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79E0EFBD-8384-AE03-CEF0-AE91DFD8CF2E}"/>
            </a:ext>
          </a:extLst>
        </p:cNvPr>
        <p:cNvGrpSpPr/>
        <p:nvPr/>
      </p:nvGrpSpPr>
      <p:grpSpPr>
        <a:xfrm>
          <a:off x="0" y="0"/>
          <a:ext cx="0" cy="0"/>
          <a:chOff x="0" y="0"/>
          <a:chExt cx="0" cy="0"/>
        </a:xfrm>
      </p:grpSpPr>
      <p:graphicFrame>
        <p:nvGraphicFramePr>
          <p:cNvPr id="2" name="Google Shape;114;p4">
            <a:extLst>
              <a:ext uri="{FF2B5EF4-FFF2-40B4-BE49-F238E27FC236}">
                <a16:creationId xmlns:a16="http://schemas.microsoft.com/office/drawing/2014/main" id="{5C9E40B6-1CC5-1C9C-09A6-C7ACDD12B483}"/>
              </a:ext>
            </a:extLst>
          </p:cNvPr>
          <p:cNvGraphicFramePr/>
          <p:nvPr>
            <p:extLst>
              <p:ext uri="{D42A27DB-BD31-4B8C-83A1-F6EECF244321}">
                <p14:modId xmlns:p14="http://schemas.microsoft.com/office/powerpoint/2010/main" val="403273564"/>
              </p:ext>
            </p:extLst>
          </p:nvPr>
        </p:nvGraphicFramePr>
        <p:xfrm>
          <a:off x="199381" y="413022"/>
          <a:ext cx="8745238" cy="3254190"/>
        </p:xfrm>
        <a:graphic>
          <a:graphicData uri="http://schemas.openxmlformats.org/drawingml/2006/table">
            <a:tbl>
              <a:tblPr firstRow="1" bandRow="1">
                <a:noFill/>
              </a:tblPr>
              <a:tblGrid>
                <a:gridCol w="797521">
                  <a:extLst>
                    <a:ext uri="{9D8B030D-6E8A-4147-A177-3AD203B41FA5}">
                      <a16:colId xmlns:a16="http://schemas.microsoft.com/office/drawing/2014/main" val="20000"/>
                    </a:ext>
                  </a:extLst>
                </a:gridCol>
                <a:gridCol w="7947717">
                  <a:extLst>
                    <a:ext uri="{9D8B030D-6E8A-4147-A177-3AD203B41FA5}">
                      <a16:colId xmlns:a16="http://schemas.microsoft.com/office/drawing/2014/main" val="20001"/>
                    </a:ext>
                  </a:extLst>
                </a:gridCol>
              </a:tblGrid>
              <a:tr h="1335873">
                <a:tc>
                  <a:txBody>
                    <a:bodyPr/>
                    <a:lstStyle/>
                    <a:p>
                      <a:pPr marL="0" marR="0" lvl="0" indent="0" algn="l" rtl="0">
                        <a:lnSpc>
                          <a:spcPct val="100000"/>
                        </a:lnSpc>
                        <a:spcBef>
                          <a:spcPts val="0"/>
                        </a:spcBef>
                        <a:spcAft>
                          <a:spcPts val="0"/>
                        </a:spcAft>
                        <a:buNone/>
                      </a:pPr>
                      <a:r>
                        <a:rPr lang="es-ES" sz="1200" b="1" u="none" strike="noStrike" cap="none" err="1">
                          <a:latin typeface="Calibri" panose="020F0502020204030204" pitchFamily="34" charset="0"/>
                          <a:ea typeface="Calibri" panose="020F0502020204030204" pitchFamily="34" charset="0"/>
                          <a:cs typeface="Calibri" panose="020F0502020204030204" pitchFamily="34" charset="0"/>
                        </a:rPr>
                        <a:t>Spain</a:t>
                      </a:r>
                      <a:endParaRPr sz="120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solidFill>
                      <a:schemeClr val="bg1"/>
                    </a:solidFill>
                  </a:tcPr>
                </a:tc>
                <a:tc>
                  <a:txBody>
                    <a:bodyPr/>
                    <a:lstStyle/>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The Spanish Law 7/2022 of April 8th, on Waste and Contaminated Soils for a Circular Economy and the Royal Decree 128/2022, of 15th February on port reception facilities intend to fulfil with the new waste objectives set by EU Directives.</a:t>
                      </a:r>
                    </a:p>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The Government of Spain is working on the necessary instruments to implement an EPR scheme and ensure its compliance. </a:t>
                      </a:r>
                    </a:p>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A first draft of the regulation is currently being prepared, with the final publication estimated for mid to late 2026, and information is being gathered on cross-cutting aspects of EPR, the definition of “producer,” the management of waste from foreign or EU vessels, and fishing gear discarded in other countries. </a:t>
                      </a:r>
                    </a:p>
                    <a:p>
                      <a:pPr marL="171450" marR="0" lvl="0" indent="-171450" algn="l" rtl="0">
                        <a:lnSpc>
                          <a:spcPct val="100000"/>
                        </a:lnSpc>
                        <a:spcBef>
                          <a:spcPts val="0"/>
                        </a:spcBef>
                        <a:spcAft>
                          <a:spcPts val="0"/>
                        </a:spcAft>
                        <a:buFont typeface="Wingdings" panose="05000000000000000000" pitchFamily="2" charset="2"/>
                        <a:buChar char="ü"/>
                      </a:pPr>
                      <a:r>
                        <a:rPr lang="en-US" sz="1200" b="0"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Additionally, relevant aspects such as the tracing of fishing gear, the collection and management of waste, and improvements in materials and design, promoting eco-design and sustainability, are being evaluated.</a:t>
                      </a:r>
                    </a:p>
                  </a:txBody>
                  <a:tcPr marL="91450" marR="91450" marT="45725" marB="45725">
                    <a:solidFill>
                      <a:srgbClr val="A4D8D4"/>
                    </a:solidFill>
                  </a:tcPr>
                </a:tc>
                <a:extLst>
                  <a:ext uri="{0D108BD9-81ED-4DB2-BD59-A6C34878D82A}">
                    <a16:rowId xmlns:a16="http://schemas.microsoft.com/office/drawing/2014/main" val="10001"/>
                  </a:ext>
                </a:extLst>
              </a:tr>
              <a:tr h="1516820">
                <a:tc>
                  <a:txBody>
                    <a:bodyPr/>
                    <a:lstStyle/>
                    <a:p>
                      <a:pPr marL="0" marR="0" lvl="0" indent="0" algn="l" rtl="0">
                        <a:lnSpc>
                          <a:spcPct val="100000"/>
                        </a:lnSpc>
                        <a:spcBef>
                          <a:spcPts val="0"/>
                        </a:spcBef>
                        <a:spcAft>
                          <a:spcPts val="0"/>
                        </a:spcAft>
                        <a:buNone/>
                      </a:pPr>
                      <a:r>
                        <a:rPr lang="es-ES" sz="1200" b="1" u="none" strike="noStrike" cap="none">
                          <a:latin typeface="Calibri" panose="020F0502020204030204" pitchFamily="34" charset="0"/>
                          <a:ea typeface="Calibri" panose="020F0502020204030204" pitchFamily="34" charset="0"/>
                          <a:cs typeface="Calibri" panose="020F0502020204030204" pitchFamily="34" charset="0"/>
                        </a:rPr>
                        <a:t>Portugal</a:t>
                      </a:r>
                      <a:endParaRPr sz="120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solidFill>
                      <a:schemeClr val="bg1"/>
                    </a:solidFill>
                  </a:tcPr>
                </a:tc>
                <a:tc>
                  <a:txBody>
                    <a:bodyPr/>
                    <a:lstStyle/>
                    <a:p>
                      <a:pPr marL="171450" lvl="0" indent="-171450" algn="l" rtl="0">
                        <a:lnSpc>
                          <a:spcPct val="115000"/>
                        </a:lnSpc>
                        <a:spcBef>
                          <a:spcPts val="0"/>
                        </a:spcBef>
                        <a:spcAft>
                          <a:spcPts val="0"/>
                        </a:spcAft>
                        <a:buClr>
                          <a:schemeClr val="dk1"/>
                        </a:buClr>
                        <a:buSzPts val="1100"/>
                        <a:buFont typeface="Wingdings" panose="05000000000000000000" pitchFamily="2" charset="2"/>
                        <a:buChar char="ü"/>
                      </a:pP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Transposed by decree law n.º 78/2021 of 24 September  - Transposes Directive (EU) 2019/904, on reducing the impact of certain plastic products on the environment. </a:t>
                      </a:r>
                    </a:p>
                    <a:p>
                      <a:pPr marL="171450" lvl="0" indent="-171450" algn="l" rtl="0">
                        <a:lnSpc>
                          <a:spcPct val="115000"/>
                        </a:lnSpc>
                        <a:spcBef>
                          <a:spcPts val="0"/>
                        </a:spcBef>
                        <a:spcAft>
                          <a:spcPts val="0"/>
                        </a:spcAft>
                        <a:buClr>
                          <a:schemeClr val="dk1"/>
                        </a:buClr>
                        <a:buSzPts val="1100"/>
                        <a:buFont typeface="Wingdings" panose="05000000000000000000" pitchFamily="2" charset="2"/>
                        <a:buChar char="ü"/>
                      </a:pP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Law nº 83/2022 of 09 December - Transposition of Directive (EU) 2019/904, defining the extended producer responsibility regimes for certain single-use plastic products.</a:t>
                      </a:r>
                    </a:p>
                    <a:p>
                      <a:pPr marL="171450" lvl="0" indent="-171450" algn="l" rtl="0">
                        <a:lnSpc>
                          <a:spcPct val="115000"/>
                        </a:lnSpc>
                        <a:spcBef>
                          <a:spcPts val="0"/>
                        </a:spcBef>
                        <a:spcAft>
                          <a:spcPts val="0"/>
                        </a:spcAft>
                        <a:buClr>
                          <a:schemeClr val="dk1"/>
                        </a:buClr>
                        <a:buSzPts val="1100"/>
                        <a:buFont typeface="Wingdings" panose="05000000000000000000" pitchFamily="2" charset="2"/>
                        <a:buChar char="ü"/>
                      </a:pPr>
                      <a:r>
                        <a:rPr lang="en-U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Portugal is establishing EPR through a collective management system involving producers, fishers, and authorities</a:t>
                      </a:r>
                      <a:endParaRPr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solidFill>
                      <a:srgbClr val="A4D8D4"/>
                    </a:solidFill>
                  </a:tcPr>
                </a:tc>
                <a:extLst>
                  <a:ext uri="{0D108BD9-81ED-4DB2-BD59-A6C34878D82A}">
                    <a16:rowId xmlns:a16="http://schemas.microsoft.com/office/drawing/2014/main" val="10002"/>
                  </a:ext>
                </a:extLst>
              </a:tr>
            </a:tbl>
          </a:graphicData>
        </a:graphic>
      </p:graphicFrame>
      <p:sp>
        <p:nvSpPr>
          <p:cNvPr id="6" name="Google Shape;96;g38acaf3086f_0_6">
            <a:extLst>
              <a:ext uri="{FF2B5EF4-FFF2-40B4-BE49-F238E27FC236}">
                <a16:creationId xmlns:a16="http://schemas.microsoft.com/office/drawing/2014/main" id="{452B6E11-3D4C-7F7E-ABDA-C0A9422213C1}"/>
              </a:ext>
            </a:extLst>
          </p:cNvPr>
          <p:cNvSpPr/>
          <p:nvPr/>
        </p:nvSpPr>
        <p:spPr>
          <a:xfrm>
            <a:off x="830246" y="3767156"/>
            <a:ext cx="5692655" cy="478363"/>
          </a:xfrm>
          <a:prstGeom prst="roundRect">
            <a:avLst>
              <a:gd name="adj" fmla="val 16667"/>
            </a:avLst>
          </a:prstGeom>
          <a:noFill/>
          <a:ln w="25400" cap="flat" cmpd="sng">
            <a:solidFill>
              <a:srgbClr val="5BB8B2"/>
            </a:solidFill>
            <a:prstDash val="solid"/>
            <a:round/>
            <a:headEnd type="none" w="sm" len="sm"/>
            <a:tailEnd type="none" w="sm" len="sm"/>
          </a:ln>
        </p:spPr>
        <p:txBody>
          <a:bodyPr spcFirstLastPara="1" wrap="square" lIns="45700" tIns="22850" rIns="45700"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lang="en-GB" sz="900" b="1" i="0" u="none" strike="noStrike" cap="none" noProof="0">
              <a:solidFill>
                <a:schemeClr val="dk1"/>
              </a:solidFill>
              <a:latin typeface="Calibri"/>
              <a:ea typeface="Calibri"/>
              <a:cs typeface="Calibri"/>
              <a:sym typeface="Calibri"/>
            </a:endParaRPr>
          </a:p>
        </p:txBody>
      </p:sp>
      <p:sp>
        <p:nvSpPr>
          <p:cNvPr id="7" name="ZoneTexte 6">
            <a:extLst>
              <a:ext uri="{FF2B5EF4-FFF2-40B4-BE49-F238E27FC236}">
                <a16:creationId xmlns:a16="http://schemas.microsoft.com/office/drawing/2014/main" id="{9C2D4C06-CD10-1694-B63F-16591729F4EB}"/>
              </a:ext>
            </a:extLst>
          </p:cNvPr>
          <p:cNvSpPr txBox="1"/>
          <p:nvPr/>
        </p:nvSpPr>
        <p:spPr>
          <a:xfrm>
            <a:off x="878372" y="3839436"/>
            <a:ext cx="5338392" cy="322524"/>
          </a:xfrm>
          <a:prstGeom prst="rect">
            <a:avLst/>
          </a:prstGeom>
          <a:noFill/>
        </p:spPr>
        <p:txBody>
          <a:bodyPr wrap="square">
            <a:spAutoFit/>
          </a:bodyPr>
          <a:lstStyle/>
          <a:p>
            <a:pPr marL="0" marR="0" lvl="0" indent="0" algn="just" rtl="0">
              <a:lnSpc>
                <a:spcPct val="114000"/>
              </a:lnSpc>
              <a:spcBef>
                <a:spcPts val="0"/>
              </a:spcBef>
              <a:spcAft>
                <a:spcPts val="0"/>
              </a:spcAft>
              <a:buClr>
                <a:srgbClr val="000000"/>
              </a:buClr>
              <a:buSzPts val="1100"/>
              <a:buFont typeface="Arial"/>
              <a:buNone/>
            </a:pPr>
            <a:r>
              <a:rPr lang="en-US" sz="1400" b="1" i="0" u="none" strike="noStrike" cap="none">
                <a:solidFill>
                  <a:schemeClr val="dk1"/>
                </a:solidFill>
                <a:latin typeface="Calibri"/>
                <a:ea typeface="Calibri"/>
                <a:cs typeface="Calibri"/>
                <a:sym typeface="Calibri"/>
              </a:rPr>
              <a:t>Guidelines </a:t>
            </a:r>
            <a:r>
              <a:rPr lang="en-US" sz="1200" b="1" i="0" u="none" strike="noStrike" cap="none">
                <a:solidFill>
                  <a:schemeClr val="dk1"/>
                </a:solidFill>
                <a:latin typeface="Calibri"/>
                <a:ea typeface="Calibri"/>
                <a:cs typeface="Calibri"/>
                <a:sym typeface="Calibri"/>
              </a:rPr>
              <a:t>to</a:t>
            </a:r>
            <a:r>
              <a:rPr lang="en-US" sz="1400" b="1" i="0" u="none" strike="noStrike" cap="none">
                <a:solidFill>
                  <a:schemeClr val="dk1"/>
                </a:solidFill>
                <a:latin typeface="Calibri"/>
                <a:ea typeface="Calibri"/>
                <a:cs typeface="Calibri"/>
                <a:sym typeface="Calibri"/>
              </a:rPr>
              <a:t> implement SUP and PRF directives in the Atlantic Area.</a:t>
            </a:r>
            <a:endParaRPr lang="en-US" sz="1400" b="1" i="0" u="none" strike="noStrike" cap="none">
              <a:solidFill>
                <a:srgbClr val="000000"/>
              </a:solidFill>
              <a:latin typeface="Arial"/>
              <a:ea typeface="Arial"/>
              <a:cs typeface="Arial"/>
              <a:sym typeface="Arial"/>
            </a:endParaRPr>
          </a:p>
        </p:txBody>
      </p:sp>
      <p:pic>
        <p:nvPicPr>
          <p:cNvPr id="9" name="Image 8" descr="Une image contenant Graphique, graphisme, dessin humoristique, illustration&#10;&#10;Le contenu généré par l’IA peut être incorrect.">
            <a:extLst>
              <a:ext uri="{FF2B5EF4-FFF2-40B4-BE49-F238E27FC236}">
                <a16:creationId xmlns:a16="http://schemas.microsoft.com/office/drawing/2014/main" id="{ACF1D15D-43A4-C7EE-E020-60C1CBF7B61F}"/>
              </a:ext>
            </a:extLst>
          </p:cNvPr>
          <p:cNvPicPr>
            <a:picLocks noChangeAspect="1"/>
          </p:cNvPicPr>
          <p:nvPr/>
        </p:nvPicPr>
        <p:blipFill>
          <a:blip r:embed="rId3"/>
          <a:stretch>
            <a:fillRect/>
          </a:stretch>
        </p:blipFill>
        <p:spPr>
          <a:xfrm>
            <a:off x="356763" y="2336994"/>
            <a:ext cx="473483" cy="347950"/>
          </a:xfrm>
          <a:prstGeom prst="rect">
            <a:avLst/>
          </a:prstGeom>
        </p:spPr>
      </p:pic>
      <p:pic>
        <p:nvPicPr>
          <p:cNvPr id="11" name="Image 10">
            <a:extLst>
              <a:ext uri="{FF2B5EF4-FFF2-40B4-BE49-F238E27FC236}">
                <a16:creationId xmlns:a16="http://schemas.microsoft.com/office/drawing/2014/main" id="{CFAA3659-2259-6148-1B4D-A9FA1069BED5}"/>
              </a:ext>
            </a:extLst>
          </p:cNvPr>
          <p:cNvPicPr>
            <a:picLocks noChangeAspect="1"/>
          </p:cNvPicPr>
          <p:nvPr/>
        </p:nvPicPr>
        <p:blipFill>
          <a:blip r:embed="rId4"/>
          <a:stretch>
            <a:fillRect/>
          </a:stretch>
        </p:blipFill>
        <p:spPr>
          <a:xfrm>
            <a:off x="356951" y="808240"/>
            <a:ext cx="473295" cy="347950"/>
          </a:xfrm>
          <a:prstGeom prst="rect">
            <a:avLst/>
          </a:prstGeom>
        </p:spPr>
      </p:pic>
      <p:pic>
        <p:nvPicPr>
          <p:cNvPr id="13" name="Graphique 12" descr="Flèche : courbe légère avec un remplissage uni">
            <a:extLst>
              <a:ext uri="{FF2B5EF4-FFF2-40B4-BE49-F238E27FC236}">
                <a16:creationId xmlns:a16="http://schemas.microsoft.com/office/drawing/2014/main" id="{39BDB924-2F71-FD8D-3FA0-BB46AFA8B9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252" y="3767156"/>
            <a:ext cx="547022" cy="547022"/>
          </a:xfrm>
          <a:prstGeom prst="rect">
            <a:avLst/>
          </a:prstGeom>
        </p:spPr>
      </p:pic>
    </p:spTree>
    <p:extLst>
      <p:ext uri="{BB962C8B-B14F-4D97-AF65-F5344CB8AC3E}">
        <p14:creationId xmlns:p14="http://schemas.microsoft.com/office/powerpoint/2010/main" val="1160696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3FE1900C-7504-66F4-A0DE-B5AD911C83D6}"/>
            </a:ext>
          </a:extLst>
        </p:cNvPr>
        <p:cNvGrpSpPr/>
        <p:nvPr/>
      </p:nvGrpSpPr>
      <p:grpSpPr>
        <a:xfrm>
          <a:off x="0" y="0"/>
          <a:ext cx="0" cy="0"/>
          <a:chOff x="0" y="0"/>
          <a:chExt cx="0" cy="0"/>
        </a:xfrm>
      </p:grpSpPr>
      <p:sp>
        <p:nvSpPr>
          <p:cNvPr id="4" name="Google Shape;83;p3">
            <a:extLst>
              <a:ext uri="{FF2B5EF4-FFF2-40B4-BE49-F238E27FC236}">
                <a16:creationId xmlns:a16="http://schemas.microsoft.com/office/drawing/2014/main" id="{676A7CD1-3140-34E4-E666-3B3FCEECA7D1}"/>
              </a:ext>
            </a:extLst>
          </p:cNvPr>
          <p:cNvSpPr txBox="1"/>
          <p:nvPr/>
        </p:nvSpPr>
        <p:spPr>
          <a:xfrm>
            <a:off x="222453" y="243004"/>
            <a:ext cx="8898965"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GB" sz="1300" i="0" u="none" strike="noStrike" cap="none">
                <a:solidFill>
                  <a:schemeClr val="dk1"/>
                </a:solidFill>
                <a:latin typeface="Calibri"/>
                <a:ea typeface="Calibri"/>
                <a:cs typeface="Calibri"/>
                <a:sym typeface="Calibri"/>
              </a:rPr>
              <a:t>Analysis of relevant aspects for SUP and PRF implementation and </a:t>
            </a:r>
            <a:r>
              <a:rPr lang="en-GB" sz="1300" b="1" i="0" u="none" strike="noStrike" cap="none">
                <a:solidFill>
                  <a:schemeClr val="dk1"/>
                </a:solidFill>
                <a:latin typeface="Calibri"/>
                <a:ea typeface="Calibri"/>
                <a:cs typeface="Calibri"/>
                <a:sym typeface="Calibri"/>
              </a:rPr>
              <a:t>current practices for waste management in different ports</a:t>
            </a:r>
            <a:endParaRPr sz="1300" b="1" i="0" u="none" strike="noStrike" cap="none">
              <a:solidFill>
                <a:schemeClr val="dk1"/>
              </a:solidFill>
              <a:latin typeface="Arial"/>
              <a:ea typeface="Arial"/>
              <a:cs typeface="Arial"/>
              <a:sym typeface="Arial"/>
            </a:endParaRPr>
          </a:p>
        </p:txBody>
      </p:sp>
      <p:sp>
        <p:nvSpPr>
          <p:cNvPr id="3" name="Google Shape;103;p4">
            <a:extLst>
              <a:ext uri="{FF2B5EF4-FFF2-40B4-BE49-F238E27FC236}">
                <a16:creationId xmlns:a16="http://schemas.microsoft.com/office/drawing/2014/main" id="{00D1A895-D673-6171-647A-8D5623DE9955}"/>
              </a:ext>
            </a:extLst>
          </p:cNvPr>
          <p:cNvSpPr txBox="1"/>
          <p:nvPr/>
        </p:nvSpPr>
        <p:spPr>
          <a:xfrm>
            <a:off x="1771531" y="732893"/>
            <a:ext cx="653692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200" b="0" i="1" u="none" strike="noStrike" cap="none">
                <a:solidFill>
                  <a:srgbClr val="5BB8B2"/>
                </a:solidFill>
                <a:latin typeface="Calibri"/>
                <a:ea typeface="Calibri"/>
                <a:cs typeface="Calibri"/>
                <a:sym typeface="Calibri"/>
              </a:rPr>
              <a:t>The project partners established a questionnaire and </a:t>
            </a:r>
            <a:r>
              <a:rPr lang="en-GB" sz="1200" i="1">
                <a:solidFill>
                  <a:srgbClr val="5BB8B2"/>
                </a:solidFill>
                <a:latin typeface="Calibri"/>
                <a:ea typeface="Calibri"/>
                <a:cs typeface="Calibri"/>
                <a:sym typeface="Calibri"/>
              </a:rPr>
              <a:t>made a series</a:t>
            </a:r>
            <a:r>
              <a:rPr lang="en-GB" sz="1200" b="0" i="1" u="none" strike="noStrike" cap="none">
                <a:solidFill>
                  <a:srgbClr val="5BB8B2"/>
                </a:solidFill>
                <a:latin typeface="Calibri"/>
                <a:ea typeface="Calibri"/>
                <a:cs typeface="Calibri"/>
                <a:sym typeface="Calibri"/>
              </a:rPr>
              <a:t> of visits to fishing ports.</a:t>
            </a:r>
            <a:endParaRPr sz="1200" b="0" i="1" u="none" strike="noStrike" cap="none">
              <a:solidFill>
                <a:srgbClr val="5BB8B2"/>
              </a:solidFill>
              <a:latin typeface="Calibri"/>
              <a:ea typeface="Calibri"/>
              <a:cs typeface="Calibri"/>
              <a:sym typeface="Calibri"/>
            </a:endParaRPr>
          </a:p>
        </p:txBody>
      </p:sp>
      <p:graphicFrame>
        <p:nvGraphicFramePr>
          <p:cNvPr id="8" name="Google Shape;106;p4">
            <a:extLst>
              <a:ext uri="{FF2B5EF4-FFF2-40B4-BE49-F238E27FC236}">
                <a16:creationId xmlns:a16="http://schemas.microsoft.com/office/drawing/2014/main" id="{F5854EE2-CBF4-A8B8-4192-FFF4A39622B4}"/>
              </a:ext>
            </a:extLst>
          </p:cNvPr>
          <p:cNvGraphicFramePr/>
          <p:nvPr>
            <p:extLst>
              <p:ext uri="{D42A27DB-BD31-4B8C-83A1-F6EECF244321}">
                <p14:modId xmlns:p14="http://schemas.microsoft.com/office/powerpoint/2010/main" val="1034741143"/>
              </p:ext>
            </p:extLst>
          </p:nvPr>
        </p:nvGraphicFramePr>
        <p:xfrm>
          <a:off x="222453" y="1615376"/>
          <a:ext cx="1825000" cy="1801815"/>
        </p:xfrm>
        <a:graphic>
          <a:graphicData uri="http://schemas.openxmlformats.org/drawingml/2006/table">
            <a:tbl>
              <a:tblPr>
                <a:noFill/>
              </a:tblPr>
              <a:tblGrid>
                <a:gridCol w="809150">
                  <a:extLst>
                    <a:ext uri="{9D8B030D-6E8A-4147-A177-3AD203B41FA5}">
                      <a16:colId xmlns:a16="http://schemas.microsoft.com/office/drawing/2014/main" val="20000"/>
                    </a:ext>
                  </a:extLst>
                </a:gridCol>
                <a:gridCol w="1015850">
                  <a:extLst>
                    <a:ext uri="{9D8B030D-6E8A-4147-A177-3AD203B41FA5}">
                      <a16:colId xmlns:a16="http://schemas.microsoft.com/office/drawing/2014/main" val="20001"/>
                    </a:ext>
                  </a:extLst>
                </a:gridCol>
              </a:tblGrid>
              <a:tr h="164100">
                <a:tc>
                  <a:txBody>
                    <a:bodyPr/>
                    <a:lstStyle/>
                    <a:p>
                      <a:pPr marL="0" marR="0" lvl="0" indent="0" algn="ctr" rtl="0">
                        <a:lnSpc>
                          <a:spcPct val="100000"/>
                        </a:lnSpc>
                        <a:spcBef>
                          <a:spcPts val="0"/>
                        </a:spcBef>
                        <a:spcAft>
                          <a:spcPts val="0"/>
                        </a:spcAft>
                        <a:buClr>
                          <a:srgbClr val="000000"/>
                        </a:buClr>
                        <a:buSzPts val="900"/>
                        <a:buFont typeface="Arial"/>
                        <a:buNone/>
                      </a:pPr>
                      <a:r>
                        <a:rPr lang="en-GB" sz="900" b="1" u="none" strike="noStrike" cap="none">
                          <a:latin typeface="Calibri"/>
                          <a:ea typeface="Calibri"/>
                          <a:cs typeface="Calibri"/>
                          <a:sym typeface="Calibri"/>
                        </a:rPr>
                        <a:t>PORTS VISITED</a:t>
                      </a:r>
                      <a:endParaRPr sz="900" b="1" i="0" u="none" strike="noStrike" cap="none">
                        <a:solidFill>
                          <a:srgbClr val="FFFFFF"/>
                        </a:solidFill>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1" u="none" strike="noStrike" cap="none">
                          <a:latin typeface="Calibri"/>
                          <a:ea typeface="Calibri"/>
                          <a:cs typeface="Calibri"/>
                          <a:sym typeface="Calibri"/>
                        </a:rPr>
                        <a:t>DATE OF VISIT</a:t>
                      </a:r>
                      <a:endParaRPr sz="900" b="1" i="0" u="none" strike="noStrike" cap="none">
                        <a:solidFill>
                          <a:srgbClr val="FFFFFF"/>
                        </a:solidFill>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0"/>
                  </a:ext>
                </a:extLst>
              </a:tr>
              <a:tr h="164100">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GRANVILLE</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Calibri"/>
                          <a:ea typeface="Calibri"/>
                          <a:cs typeface="Calibri"/>
                          <a:sym typeface="Calibri"/>
                        </a:rPr>
                        <a:t>03/07/2024</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1"/>
                  </a:ext>
                </a:extLst>
              </a:tr>
              <a:tr h="164100">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PORT-EN-BESSIN</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Calibri"/>
                          <a:ea typeface="Calibri"/>
                          <a:cs typeface="Calibri"/>
                          <a:sym typeface="Calibri"/>
                        </a:rPr>
                        <a:t>03/07/2024</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2"/>
                  </a:ext>
                </a:extLst>
              </a:tr>
              <a:tr h="235850">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ROSCOFF</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Calibri"/>
                          <a:ea typeface="Calibri"/>
                          <a:cs typeface="Calibri"/>
                          <a:sym typeface="Calibri"/>
                        </a:rPr>
                        <a:t>10/07/2024</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3"/>
                  </a:ext>
                </a:extLst>
              </a:tr>
              <a:tr h="164100">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LE GUILVINEC</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Calibri"/>
                          <a:ea typeface="Calibri"/>
                          <a:cs typeface="Calibri"/>
                          <a:sym typeface="Calibri"/>
                        </a:rPr>
                        <a:t>18/07/2024</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4"/>
                  </a:ext>
                </a:extLst>
              </a:tr>
              <a:tr h="173625">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LE CONQUET</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Calibri"/>
                          <a:ea typeface="Calibri"/>
                          <a:cs typeface="Calibri"/>
                          <a:sym typeface="Calibri"/>
                        </a:rPr>
                        <a:t>27/08/2024</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5"/>
                  </a:ext>
                </a:extLst>
              </a:tr>
              <a:tr h="214750">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CAMARET-SUR-MER</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Calibri"/>
                          <a:ea typeface="Calibri"/>
                          <a:cs typeface="Calibri"/>
                          <a:sym typeface="Calibri"/>
                        </a:rPr>
                        <a:t>28/08/2024</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6"/>
                  </a:ext>
                </a:extLst>
              </a:tr>
              <a:tr h="178950">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LA COTINIERE (OLERON)</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000000"/>
                          </a:solidFill>
                          <a:latin typeface="Calibri"/>
                          <a:ea typeface="Calibri"/>
                          <a:cs typeface="Calibri"/>
                          <a:sym typeface="Calibri"/>
                        </a:rPr>
                        <a:t>03/10/2024</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7"/>
                  </a:ext>
                </a:extLst>
              </a:tr>
              <a:tr h="178950">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GB" sz="900" b="0" i="0" u="none" strike="noStrike" cap="none">
                          <a:solidFill>
                            <a:srgbClr val="FFFFFF"/>
                          </a:solidFill>
                          <a:latin typeface="Calibri"/>
                          <a:ea typeface="Calibri"/>
                          <a:cs typeface="Calibri"/>
                          <a:sym typeface="Calibri"/>
                        </a:rPr>
                        <a:t>AUDIERNE</a:t>
                      </a:r>
                      <a:endParaRPr sz="900" u="none" strike="noStrike" cap="none">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fr-FR" sz="900" u="none" strike="noStrike" cap="none">
                          <a:latin typeface="Calibri"/>
                          <a:ea typeface="Calibri"/>
                          <a:cs typeface="Calibri"/>
                          <a:sym typeface="Calibri"/>
                        </a:rPr>
                        <a:t>03/05/2025</a:t>
                      </a:r>
                      <a:endParaRPr sz="900" u="none" strike="noStrike" cap="none">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3493321144"/>
                  </a:ext>
                </a:extLst>
              </a:tr>
            </a:tbl>
          </a:graphicData>
        </a:graphic>
      </p:graphicFrame>
      <p:graphicFrame>
        <p:nvGraphicFramePr>
          <p:cNvPr id="12" name="Google Shape;108;p4">
            <a:extLst>
              <a:ext uri="{FF2B5EF4-FFF2-40B4-BE49-F238E27FC236}">
                <a16:creationId xmlns:a16="http://schemas.microsoft.com/office/drawing/2014/main" id="{B0723219-09CC-9326-DDF5-DBFD33365822}"/>
              </a:ext>
            </a:extLst>
          </p:cNvPr>
          <p:cNvGraphicFramePr/>
          <p:nvPr>
            <p:extLst>
              <p:ext uri="{D42A27DB-BD31-4B8C-83A1-F6EECF244321}">
                <p14:modId xmlns:p14="http://schemas.microsoft.com/office/powerpoint/2010/main" val="527342453"/>
              </p:ext>
            </p:extLst>
          </p:nvPr>
        </p:nvGraphicFramePr>
        <p:xfrm>
          <a:off x="2358805" y="1657726"/>
          <a:ext cx="2415409" cy="1958260"/>
        </p:xfrm>
        <a:graphic>
          <a:graphicData uri="http://schemas.openxmlformats.org/drawingml/2006/table">
            <a:tbl>
              <a:tblPr>
                <a:noFill/>
              </a:tblPr>
              <a:tblGrid>
                <a:gridCol w="1176697">
                  <a:extLst>
                    <a:ext uri="{9D8B030D-6E8A-4147-A177-3AD203B41FA5}">
                      <a16:colId xmlns:a16="http://schemas.microsoft.com/office/drawing/2014/main" val="20000"/>
                    </a:ext>
                  </a:extLst>
                </a:gridCol>
                <a:gridCol w="1238712">
                  <a:extLst>
                    <a:ext uri="{9D8B030D-6E8A-4147-A177-3AD203B41FA5}">
                      <a16:colId xmlns:a16="http://schemas.microsoft.com/office/drawing/2014/main" val="20001"/>
                    </a:ext>
                  </a:extLst>
                </a:gridCol>
              </a:tblGrid>
              <a:tr h="215884">
                <a:tc>
                  <a:txBody>
                    <a:bodyPr/>
                    <a:lstStyle/>
                    <a:p>
                      <a:pPr marL="0" marR="0" lvl="0" indent="0" algn="ctr" rtl="0">
                        <a:lnSpc>
                          <a:spcPct val="100000"/>
                        </a:lnSpc>
                        <a:spcBef>
                          <a:spcPts val="0"/>
                        </a:spcBef>
                        <a:spcAft>
                          <a:spcPts val="0"/>
                        </a:spcAft>
                        <a:buClr>
                          <a:srgbClr val="000000"/>
                        </a:buClr>
                        <a:buSzPts val="900"/>
                        <a:buFont typeface="Arial"/>
                        <a:buNone/>
                      </a:pPr>
                      <a:r>
                        <a:rPr lang="en-GB" sz="900" b="1" u="none" strike="noStrike" cap="none">
                          <a:solidFill>
                            <a:schemeClr val="dk1"/>
                          </a:solidFill>
                          <a:latin typeface="Calibri"/>
                          <a:ea typeface="Calibri"/>
                          <a:cs typeface="Calibri"/>
                          <a:sym typeface="Calibri"/>
                        </a:rPr>
                        <a:t>Ports visited</a:t>
                      </a:r>
                      <a:endParaRPr sz="900" b="1" i="0" u="none" strike="noStrike" cap="none">
                        <a:solidFill>
                          <a:srgbClr val="FFFFFF"/>
                        </a:solidFill>
                        <a:latin typeface="Calibri"/>
                        <a:ea typeface="Calibri"/>
                        <a:cs typeface="Calibri"/>
                        <a:sym typeface="Calibri"/>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1" u="none" strike="noStrike" cap="none">
                          <a:latin typeface="Calibri"/>
                          <a:ea typeface="Calibri"/>
                          <a:cs typeface="Calibri"/>
                          <a:sym typeface="Calibri"/>
                        </a:rPr>
                        <a:t>DATE OF VISIT</a:t>
                      </a:r>
                      <a:endParaRPr sz="900" b="1" i="0" u="none" strike="noStrike" cap="none">
                        <a:solidFill>
                          <a:srgbClr val="FFFFFF"/>
                        </a:solidFill>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0"/>
                  </a:ext>
                </a:extLst>
              </a:tr>
              <a:tr h="260444">
                <a:tc>
                  <a:txBody>
                    <a:bodyPr/>
                    <a:lstStyle/>
                    <a:p>
                      <a:pPr marL="0" marR="0" lvl="0" indent="0" algn="ctr" rtl="0">
                        <a:lnSpc>
                          <a:spcPct val="100000"/>
                        </a:lnSpc>
                        <a:spcBef>
                          <a:spcPts val="0"/>
                        </a:spcBef>
                        <a:spcAft>
                          <a:spcPts val="0"/>
                        </a:spcAft>
                        <a:buClr>
                          <a:srgbClr val="000000"/>
                        </a:buClr>
                        <a:buSzPts val="900"/>
                        <a:buFont typeface="Arial"/>
                        <a:buNone/>
                      </a:pPr>
                      <a:r>
                        <a:rPr lang="en-GB" sz="900">
                          <a:solidFill>
                            <a:srgbClr val="FFFFFF"/>
                          </a:solidFill>
                        </a:rPr>
                        <a:t>MARÍN</a:t>
                      </a:r>
                      <a:endParaRPr sz="900" u="none" strike="noStrike" cap="none"/>
                    </a:p>
                  </a:txBody>
                  <a:tcPr marL="4175" marR="4175" marT="4175" marB="0" anchor="ctr">
                    <a:solidFill>
                      <a:srgbClr val="94C8CC"/>
                    </a:solidFill>
                  </a:tcPr>
                </a:tc>
                <a:tc>
                  <a:txBody>
                    <a:bodyPr/>
                    <a:lstStyle/>
                    <a:p>
                      <a:pPr marL="0" lvl="0" indent="0" algn="l" rtl="0">
                        <a:spcBef>
                          <a:spcPts val="0"/>
                        </a:spcBef>
                        <a:spcAft>
                          <a:spcPts val="0"/>
                        </a:spcAft>
                        <a:buNone/>
                      </a:pPr>
                      <a:r>
                        <a:rPr lang="en-GB" sz="900"/>
                        <a:t>     07/11/24</a:t>
                      </a:r>
                      <a:endParaRPr sz="900"/>
                    </a:p>
                  </a:txBody>
                  <a:tcPr marL="4175" marR="4175" marT="4175" marB="0" anchor="ctr">
                    <a:solidFill>
                      <a:srgbClr val="94C8CC"/>
                    </a:solidFill>
                  </a:tcPr>
                </a:tc>
                <a:extLst>
                  <a:ext uri="{0D108BD9-81ED-4DB2-BD59-A6C34878D82A}">
                    <a16:rowId xmlns:a16="http://schemas.microsoft.com/office/drawing/2014/main" val="10001"/>
                  </a:ext>
                </a:extLst>
              </a:tr>
              <a:tr h="279703">
                <a:tc>
                  <a:txBody>
                    <a:bodyPr/>
                    <a:lstStyle/>
                    <a:p>
                      <a:pPr marL="0" marR="0" lvl="0" indent="0" algn="ctr" rtl="0">
                        <a:lnSpc>
                          <a:spcPct val="100000"/>
                        </a:lnSpc>
                        <a:spcBef>
                          <a:spcPts val="0"/>
                        </a:spcBef>
                        <a:spcAft>
                          <a:spcPts val="0"/>
                        </a:spcAft>
                        <a:buClr>
                          <a:srgbClr val="000000"/>
                        </a:buClr>
                        <a:buSzPts val="900"/>
                        <a:buFont typeface="Arial"/>
                        <a:buNone/>
                      </a:pPr>
                      <a:r>
                        <a:rPr lang="en-GB" sz="900">
                          <a:solidFill>
                            <a:srgbClr val="FFFFFF"/>
                          </a:solidFill>
                        </a:rPr>
                        <a:t>VIGO</a:t>
                      </a:r>
                      <a:endParaRPr sz="900" u="none" strike="noStrike" cap="none"/>
                    </a:p>
                  </a:txBody>
                  <a:tcPr marL="4175" marR="4175" marT="4175" marB="0" anchor="ctr">
                    <a:solidFill>
                      <a:srgbClr val="94C8CC"/>
                    </a:solidFill>
                  </a:tcPr>
                </a:tc>
                <a:tc>
                  <a:txBody>
                    <a:bodyPr/>
                    <a:lstStyle/>
                    <a:p>
                      <a:pPr marL="0" lvl="0" indent="0" algn="l" rtl="0">
                        <a:spcBef>
                          <a:spcPts val="0"/>
                        </a:spcBef>
                        <a:spcAft>
                          <a:spcPts val="0"/>
                        </a:spcAft>
                        <a:buNone/>
                      </a:pPr>
                      <a:r>
                        <a:rPr lang="en-GB" sz="900"/>
                        <a:t>   07/11/24</a:t>
                      </a:r>
                      <a:endParaRPr sz="900"/>
                    </a:p>
                  </a:txBody>
                  <a:tcPr marL="4175" marR="4175" marT="4175" marB="0" anchor="ctr">
                    <a:solidFill>
                      <a:srgbClr val="94C8CC"/>
                    </a:solidFill>
                  </a:tcPr>
                </a:tc>
                <a:extLst>
                  <a:ext uri="{0D108BD9-81ED-4DB2-BD59-A6C34878D82A}">
                    <a16:rowId xmlns:a16="http://schemas.microsoft.com/office/drawing/2014/main" val="10002"/>
                  </a:ext>
                </a:extLst>
              </a:tr>
              <a:tr h="293824">
                <a:tc>
                  <a:txBody>
                    <a:bodyPr/>
                    <a:lstStyle/>
                    <a:p>
                      <a:pPr marL="0" marR="0" lvl="0" indent="0" algn="ctr" rtl="0">
                        <a:lnSpc>
                          <a:spcPct val="100000"/>
                        </a:lnSpc>
                        <a:spcBef>
                          <a:spcPts val="0"/>
                        </a:spcBef>
                        <a:spcAft>
                          <a:spcPts val="0"/>
                        </a:spcAft>
                        <a:buClr>
                          <a:srgbClr val="000000"/>
                        </a:buClr>
                        <a:buSzPts val="900"/>
                        <a:buFont typeface="Arial"/>
                        <a:buNone/>
                      </a:pPr>
                      <a:r>
                        <a:rPr lang="en-GB" sz="900" b="0" i="0" u="none" strike="noStrike" cap="none">
                          <a:solidFill>
                            <a:srgbClr val="FFFFFF"/>
                          </a:solidFill>
                          <a:latin typeface="Calibri"/>
                          <a:ea typeface="Calibri"/>
                          <a:cs typeface="Calibri"/>
                          <a:sym typeface="Calibri"/>
                        </a:rPr>
                        <a:t>A CORUÑA  </a:t>
                      </a:r>
                      <a:endParaRPr sz="900"/>
                    </a:p>
                  </a:txBody>
                  <a:tcPr marL="4175" marR="4175" marT="4175" marB="0" anchor="ctr">
                    <a:solidFill>
                      <a:srgbClr val="94C8CC"/>
                    </a:solidFill>
                  </a:tcPr>
                </a:tc>
                <a:tc>
                  <a:txBody>
                    <a:bodyPr/>
                    <a:lstStyle/>
                    <a:p>
                      <a:pPr marL="0" lvl="0" indent="0" algn="l" rtl="0">
                        <a:spcBef>
                          <a:spcPts val="0"/>
                        </a:spcBef>
                        <a:spcAft>
                          <a:spcPts val="0"/>
                        </a:spcAft>
                        <a:buNone/>
                      </a:pPr>
                      <a:r>
                        <a:rPr lang="en-GB" sz="900"/>
                        <a:t>   18/12/24</a:t>
                      </a:r>
                      <a:endParaRPr sz="900"/>
                    </a:p>
                  </a:txBody>
                  <a:tcPr marL="4175" marR="4175" marT="4175" marB="0" anchor="ctr">
                    <a:solidFill>
                      <a:srgbClr val="94C8CC"/>
                    </a:solidFill>
                  </a:tcPr>
                </a:tc>
                <a:extLst>
                  <a:ext uri="{0D108BD9-81ED-4DB2-BD59-A6C34878D82A}">
                    <a16:rowId xmlns:a16="http://schemas.microsoft.com/office/drawing/2014/main" val="10003"/>
                  </a:ext>
                </a:extLst>
              </a:tr>
              <a:tr h="295095">
                <a:tc>
                  <a:txBody>
                    <a:bodyPr/>
                    <a:lstStyle/>
                    <a:p>
                      <a:pPr marL="0" marR="0" lvl="0" indent="0" algn="ctr" rtl="0">
                        <a:lnSpc>
                          <a:spcPct val="100000"/>
                        </a:lnSpc>
                        <a:spcBef>
                          <a:spcPts val="0"/>
                        </a:spcBef>
                        <a:spcAft>
                          <a:spcPts val="0"/>
                        </a:spcAft>
                        <a:buNone/>
                      </a:pPr>
                      <a:r>
                        <a:rPr lang="en-GB" sz="900">
                          <a:solidFill>
                            <a:srgbClr val="FFFFFF"/>
                          </a:solidFill>
                        </a:rPr>
                        <a:t>BUEU</a:t>
                      </a:r>
                      <a:endParaRPr sz="900" b="0" i="0" u="none" strike="noStrike" cap="none">
                        <a:solidFill>
                          <a:srgbClr val="FFFFFF"/>
                        </a:solidFill>
                        <a:latin typeface="Calibri"/>
                        <a:ea typeface="Calibri"/>
                        <a:cs typeface="Calibri"/>
                        <a:sym typeface="Calibri"/>
                      </a:endParaRPr>
                    </a:p>
                  </a:txBody>
                  <a:tcPr marL="4175" marR="4175" marT="4175" marB="0" anchor="ctr">
                    <a:solidFill>
                      <a:srgbClr val="94C8CC"/>
                    </a:solidFill>
                  </a:tcPr>
                </a:tc>
                <a:tc>
                  <a:txBody>
                    <a:bodyPr/>
                    <a:lstStyle/>
                    <a:p>
                      <a:pPr marL="0" lvl="0" indent="0" algn="l" rtl="0">
                        <a:lnSpc>
                          <a:spcPct val="115000"/>
                        </a:lnSpc>
                        <a:spcBef>
                          <a:spcPts val="0"/>
                        </a:spcBef>
                        <a:spcAft>
                          <a:spcPts val="0"/>
                        </a:spcAft>
                        <a:buNone/>
                      </a:pPr>
                      <a:r>
                        <a:rPr lang="en-GB" sz="900"/>
                        <a:t>    04/12/24</a:t>
                      </a:r>
                      <a:endParaRPr sz="900">
                        <a:solidFill>
                          <a:srgbClr val="000000"/>
                        </a:solidFill>
                      </a:endParaRPr>
                    </a:p>
                  </a:txBody>
                  <a:tcPr marL="4175" marR="4175" marT="4175" marB="0" anchor="ctr">
                    <a:solidFill>
                      <a:srgbClr val="94C8CC"/>
                    </a:solidFill>
                  </a:tcPr>
                </a:tc>
                <a:extLst>
                  <a:ext uri="{0D108BD9-81ED-4DB2-BD59-A6C34878D82A}">
                    <a16:rowId xmlns:a16="http://schemas.microsoft.com/office/drawing/2014/main" val="10004"/>
                  </a:ext>
                </a:extLst>
              </a:tr>
              <a:tr h="249582">
                <a:tc>
                  <a:txBody>
                    <a:bodyPr/>
                    <a:lstStyle/>
                    <a:p>
                      <a:pPr marL="0" lvl="0" indent="0" algn="ctr" rtl="0">
                        <a:lnSpc>
                          <a:spcPct val="115000"/>
                        </a:lnSpc>
                        <a:spcBef>
                          <a:spcPts val="0"/>
                        </a:spcBef>
                        <a:spcAft>
                          <a:spcPts val="0"/>
                        </a:spcAft>
                        <a:buNone/>
                      </a:pPr>
                      <a:r>
                        <a:rPr lang="en-GB" sz="900">
                          <a:solidFill>
                            <a:srgbClr val="FFFFFF"/>
                          </a:solidFill>
                        </a:rPr>
                        <a:t>RIBEIRA</a:t>
                      </a:r>
                      <a:endParaRPr sz="900">
                        <a:solidFill>
                          <a:srgbClr val="FFFFFF"/>
                        </a:solidFill>
                      </a:endParaRPr>
                    </a:p>
                  </a:txBody>
                  <a:tcPr marL="4175" marR="4175" marT="4175" marB="0" anchor="ctr">
                    <a:solidFill>
                      <a:srgbClr val="94C8CC"/>
                    </a:solidFill>
                  </a:tcPr>
                </a:tc>
                <a:tc>
                  <a:txBody>
                    <a:bodyPr/>
                    <a:lstStyle/>
                    <a:p>
                      <a:pPr marL="0" lvl="0" indent="0" algn="l" rtl="0">
                        <a:lnSpc>
                          <a:spcPct val="115000"/>
                        </a:lnSpc>
                        <a:spcBef>
                          <a:spcPts val="0"/>
                        </a:spcBef>
                        <a:spcAft>
                          <a:spcPts val="0"/>
                        </a:spcAft>
                        <a:buClr>
                          <a:schemeClr val="dk1"/>
                        </a:buClr>
                        <a:buSzPts val="1100"/>
                        <a:buFont typeface="Arial"/>
                        <a:buNone/>
                      </a:pPr>
                      <a:r>
                        <a:rPr lang="en-GB" sz="900"/>
                        <a:t>    12/02/25</a:t>
                      </a:r>
                      <a:endParaRPr sz="900" b="0" i="0" u="none" strike="noStrike" cap="none">
                        <a:solidFill>
                          <a:srgbClr val="000000"/>
                        </a:solidFill>
                        <a:latin typeface="Calibri"/>
                        <a:ea typeface="Calibri"/>
                        <a:cs typeface="Calibri"/>
                        <a:sym typeface="Calibri"/>
                      </a:endParaRPr>
                    </a:p>
                  </a:txBody>
                  <a:tcPr marL="4175" marR="4175" marT="4175" marB="0" anchor="ctr">
                    <a:solidFill>
                      <a:srgbClr val="94C8CC"/>
                    </a:solidFill>
                  </a:tcPr>
                </a:tc>
                <a:extLst>
                  <a:ext uri="{0D108BD9-81ED-4DB2-BD59-A6C34878D82A}">
                    <a16:rowId xmlns:a16="http://schemas.microsoft.com/office/drawing/2014/main" val="10005"/>
                  </a:ext>
                </a:extLst>
              </a:tr>
              <a:tr h="200857">
                <a:tc>
                  <a:txBody>
                    <a:bodyPr/>
                    <a:lstStyle/>
                    <a:p>
                      <a:pPr marL="0" lvl="0" indent="0" algn="ctr" rtl="0">
                        <a:lnSpc>
                          <a:spcPct val="115000"/>
                        </a:lnSpc>
                        <a:spcBef>
                          <a:spcPts val="0"/>
                        </a:spcBef>
                        <a:spcAft>
                          <a:spcPts val="0"/>
                        </a:spcAft>
                        <a:buClr>
                          <a:schemeClr val="dk1"/>
                        </a:buClr>
                        <a:buSzPts val="1100"/>
                        <a:buFont typeface="Arial"/>
                        <a:buNone/>
                      </a:pPr>
                      <a:r>
                        <a:rPr lang="en-GB" sz="900">
                          <a:solidFill>
                            <a:srgbClr val="FFFFFF"/>
                          </a:solidFill>
                        </a:rPr>
                        <a:t>Ports of Galicia</a:t>
                      </a:r>
                      <a:endParaRPr sz="900">
                        <a:solidFill>
                          <a:srgbClr val="FFFFFF"/>
                        </a:solidFill>
                      </a:endParaRPr>
                    </a:p>
                  </a:txBody>
                  <a:tcPr marL="4175" marR="4175" marT="4175" marB="0" anchor="ctr">
                    <a:solidFill>
                      <a:srgbClr val="94C8CC"/>
                    </a:solidFill>
                  </a:tcPr>
                </a:tc>
                <a:tc>
                  <a:txBody>
                    <a:bodyPr/>
                    <a:lstStyle/>
                    <a:p>
                      <a:pPr marL="0" lvl="0" indent="0" algn="l" rtl="0">
                        <a:lnSpc>
                          <a:spcPct val="115000"/>
                        </a:lnSpc>
                        <a:spcBef>
                          <a:spcPts val="0"/>
                        </a:spcBef>
                        <a:spcAft>
                          <a:spcPts val="0"/>
                        </a:spcAft>
                        <a:buNone/>
                      </a:pPr>
                      <a:r>
                        <a:rPr lang="en-GB" sz="900"/>
                        <a:t>    On line interview</a:t>
                      </a:r>
                      <a:endParaRPr sz="900">
                        <a:solidFill>
                          <a:srgbClr val="000000"/>
                        </a:solidFill>
                      </a:endParaRPr>
                    </a:p>
                  </a:txBody>
                  <a:tcPr marL="4175" marR="4175" marT="4175" marB="0" anchor="ctr">
                    <a:solidFill>
                      <a:srgbClr val="94C8CC"/>
                    </a:solidFill>
                  </a:tcPr>
                </a:tc>
                <a:extLst>
                  <a:ext uri="{0D108BD9-81ED-4DB2-BD59-A6C34878D82A}">
                    <a16:rowId xmlns:a16="http://schemas.microsoft.com/office/drawing/2014/main" val="10006"/>
                  </a:ext>
                </a:extLst>
              </a:tr>
              <a:tr h="162871">
                <a:tc>
                  <a:txBody>
                    <a:bodyPr/>
                    <a:lstStyle/>
                    <a:p>
                      <a:pPr marL="0" lvl="0" indent="0" algn="ctr" rtl="0">
                        <a:lnSpc>
                          <a:spcPct val="115000"/>
                        </a:lnSpc>
                        <a:spcBef>
                          <a:spcPts val="0"/>
                        </a:spcBef>
                        <a:spcAft>
                          <a:spcPts val="0"/>
                        </a:spcAft>
                        <a:buNone/>
                      </a:pPr>
                      <a:r>
                        <a:rPr lang="en-GB" sz="900">
                          <a:solidFill>
                            <a:srgbClr val="FFFFFF"/>
                          </a:solidFill>
                        </a:rPr>
                        <a:t>Ports of the State</a:t>
                      </a:r>
                      <a:endParaRPr sz="900">
                        <a:solidFill>
                          <a:srgbClr val="FFFFFF"/>
                        </a:solidFill>
                      </a:endParaRPr>
                    </a:p>
                  </a:txBody>
                  <a:tcPr marL="4175" marR="4175" marT="4175" marB="0" anchor="ctr">
                    <a:solidFill>
                      <a:srgbClr val="94C8CC"/>
                    </a:solidFill>
                  </a:tcPr>
                </a:tc>
                <a:tc>
                  <a:txBody>
                    <a:bodyPr/>
                    <a:lstStyle/>
                    <a:p>
                      <a:pPr marL="0" lvl="0" indent="0" algn="l" rtl="0">
                        <a:lnSpc>
                          <a:spcPct val="115000"/>
                        </a:lnSpc>
                        <a:spcBef>
                          <a:spcPts val="0"/>
                        </a:spcBef>
                        <a:spcAft>
                          <a:spcPts val="0"/>
                        </a:spcAft>
                        <a:buClr>
                          <a:schemeClr val="dk1"/>
                        </a:buClr>
                        <a:buSzPts val="1100"/>
                        <a:buFont typeface="Arial"/>
                        <a:buNone/>
                      </a:pPr>
                      <a:r>
                        <a:rPr lang="en-GB" sz="900"/>
                        <a:t>   On line interview</a:t>
                      </a:r>
                      <a:endParaRPr sz="900"/>
                    </a:p>
                  </a:txBody>
                  <a:tcPr marL="4175" marR="4175" marT="4175" marB="0" anchor="ctr">
                    <a:solidFill>
                      <a:srgbClr val="94C8CC"/>
                    </a:solidFill>
                  </a:tcPr>
                </a:tc>
                <a:extLst>
                  <a:ext uri="{0D108BD9-81ED-4DB2-BD59-A6C34878D82A}">
                    <a16:rowId xmlns:a16="http://schemas.microsoft.com/office/drawing/2014/main" val="10007"/>
                  </a:ext>
                </a:extLst>
              </a:tr>
            </a:tbl>
          </a:graphicData>
        </a:graphic>
      </p:graphicFrame>
      <p:graphicFrame>
        <p:nvGraphicFramePr>
          <p:cNvPr id="14" name="Google Shape;110;p4">
            <a:extLst>
              <a:ext uri="{FF2B5EF4-FFF2-40B4-BE49-F238E27FC236}">
                <a16:creationId xmlns:a16="http://schemas.microsoft.com/office/drawing/2014/main" id="{5B8155F0-28B6-8A1A-CF5C-875A1C52D35C}"/>
              </a:ext>
            </a:extLst>
          </p:cNvPr>
          <p:cNvGraphicFramePr/>
          <p:nvPr>
            <p:extLst>
              <p:ext uri="{D42A27DB-BD31-4B8C-83A1-F6EECF244321}">
                <p14:modId xmlns:p14="http://schemas.microsoft.com/office/powerpoint/2010/main" val="4244640840"/>
              </p:ext>
            </p:extLst>
          </p:nvPr>
        </p:nvGraphicFramePr>
        <p:xfrm>
          <a:off x="5474730" y="1657726"/>
          <a:ext cx="2170642" cy="1211675"/>
        </p:xfrm>
        <a:graphic>
          <a:graphicData uri="http://schemas.openxmlformats.org/drawingml/2006/table">
            <a:tbl>
              <a:tblPr>
                <a:noFill/>
              </a:tblPr>
              <a:tblGrid>
                <a:gridCol w="1196024">
                  <a:extLst>
                    <a:ext uri="{9D8B030D-6E8A-4147-A177-3AD203B41FA5}">
                      <a16:colId xmlns:a16="http://schemas.microsoft.com/office/drawing/2014/main" val="20000"/>
                    </a:ext>
                  </a:extLst>
                </a:gridCol>
                <a:gridCol w="974618">
                  <a:extLst>
                    <a:ext uri="{9D8B030D-6E8A-4147-A177-3AD203B41FA5}">
                      <a16:colId xmlns:a16="http://schemas.microsoft.com/office/drawing/2014/main" val="20001"/>
                    </a:ext>
                  </a:extLst>
                </a:gridCol>
              </a:tblGrid>
              <a:tr h="186550">
                <a:tc>
                  <a:txBody>
                    <a:bodyPr/>
                    <a:lstStyle/>
                    <a:p>
                      <a:pPr marL="0" marR="0" lvl="0" indent="0" algn="ctr" rtl="0">
                        <a:lnSpc>
                          <a:spcPct val="100000"/>
                        </a:lnSpc>
                        <a:spcBef>
                          <a:spcPts val="0"/>
                        </a:spcBef>
                        <a:spcAft>
                          <a:spcPts val="0"/>
                        </a:spcAft>
                        <a:buClr>
                          <a:srgbClr val="000000"/>
                        </a:buClr>
                        <a:buSzPts val="900"/>
                        <a:buFont typeface="Arial"/>
                        <a:buNone/>
                      </a:pPr>
                      <a:r>
                        <a:rPr lang="en-GB" sz="900" b="1" u="none" strike="noStrike" cap="none"/>
                        <a:t>PORTS VISITED</a:t>
                      </a:r>
                      <a:endParaRPr sz="900" b="1" i="0" u="none" strike="noStrike" cap="none">
                        <a:solidFill>
                          <a:srgbClr val="FFFFFF"/>
                        </a:solidFill>
                        <a:latin typeface="Arial"/>
                        <a:ea typeface="Arial"/>
                        <a:cs typeface="Arial"/>
                        <a:sym typeface="Arial"/>
                      </a:endParaRPr>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b="1" u="none" strike="noStrike" cap="none"/>
                        <a:t>DATE OF VISIT</a:t>
                      </a:r>
                      <a:endParaRPr sz="900" b="1" i="0" u="none" strike="noStrike" cap="none">
                        <a:solidFill>
                          <a:srgbClr val="FFFFFF"/>
                        </a:solidFill>
                        <a:latin typeface="Arial"/>
                        <a:ea typeface="Arial"/>
                        <a:cs typeface="Arial"/>
                        <a:sym typeface="Arial"/>
                      </a:endParaRPr>
                    </a:p>
                  </a:txBody>
                  <a:tcPr marL="4175" marR="4175" marT="4175" marB="0" anchor="ctr">
                    <a:solidFill>
                      <a:srgbClr val="94C8CC"/>
                    </a:solidFill>
                  </a:tcPr>
                </a:tc>
                <a:extLst>
                  <a:ext uri="{0D108BD9-81ED-4DB2-BD59-A6C34878D82A}">
                    <a16:rowId xmlns:a16="http://schemas.microsoft.com/office/drawing/2014/main" val="10000"/>
                  </a:ext>
                </a:extLst>
              </a:tr>
              <a:tr h="186550">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FFFFFF"/>
                          </a:solidFill>
                        </a:rPr>
                        <a:t>HOWTH</a:t>
                      </a:r>
                      <a:endParaRPr sz="900" u="none" strike="noStrike" cap="none"/>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000000"/>
                          </a:solidFill>
                        </a:rPr>
                        <a:t>10/09/2024</a:t>
                      </a:r>
                      <a:endParaRPr sz="900" u="none" strike="noStrike" cap="none"/>
                    </a:p>
                  </a:txBody>
                  <a:tcPr marL="4175" marR="4175" marT="4175" marB="0" anchor="ctr">
                    <a:solidFill>
                      <a:srgbClr val="94C8CC"/>
                    </a:solidFill>
                  </a:tcPr>
                </a:tc>
                <a:extLst>
                  <a:ext uri="{0D108BD9-81ED-4DB2-BD59-A6C34878D82A}">
                    <a16:rowId xmlns:a16="http://schemas.microsoft.com/office/drawing/2014/main" val="10001"/>
                  </a:ext>
                </a:extLst>
              </a:tr>
              <a:tr h="186550">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FFFFFF"/>
                          </a:solidFill>
                        </a:rPr>
                        <a:t>KILMORE QUAY</a:t>
                      </a:r>
                      <a:endParaRPr sz="900" u="none" strike="noStrike" cap="none"/>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000000"/>
                          </a:solidFill>
                        </a:rPr>
                        <a:t>11/09/2024</a:t>
                      </a:r>
                      <a:endParaRPr sz="900" u="none" strike="noStrike" cap="none"/>
                    </a:p>
                  </a:txBody>
                  <a:tcPr marL="4175" marR="4175" marT="4175" marB="0" anchor="ctr">
                    <a:solidFill>
                      <a:srgbClr val="94C8CC"/>
                    </a:solidFill>
                  </a:tcPr>
                </a:tc>
                <a:extLst>
                  <a:ext uri="{0D108BD9-81ED-4DB2-BD59-A6C34878D82A}">
                    <a16:rowId xmlns:a16="http://schemas.microsoft.com/office/drawing/2014/main" val="10002"/>
                  </a:ext>
                </a:extLst>
              </a:tr>
              <a:tr h="268100">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FFFFFF"/>
                          </a:solidFill>
                        </a:rPr>
                        <a:t>DUNMORE EAST</a:t>
                      </a:r>
                      <a:endParaRPr sz="900" u="none" strike="noStrike" cap="none"/>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000000"/>
                          </a:solidFill>
                        </a:rPr>
                        <a:t>11/09/2024</a:t>
                      </a:r>
                      <a:endParaRPr sz="900" u="none" strike="noStrike" cap="none"/>
                    </a:p>
                  </a:txBody>
                  <a:tcPr marL="4175" marR="4175" marT="4175" marB="0" anchor="ctr">
                    <a:solidFill>
                      <a:srgbClr val="94C8CC"/>
                    </a:solidFill>
                  </a:tcPr>
                </a:tc>
                <a:extLst>
                  <a:ext uri="{0D108BD9-81ED-4DB2-BD59-A6C34878D82A}">
                    <a16:rowId xmlns:a16="http://schemas.microsoft.com/office/drawing/2014/main" val="10003"/>
                  </a:ext>
                </a:extLst>
              </a:tr>
              <a:tr h="186550">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FFFFFF"/>
                          </a:solidFill>
                        </a:rPr>
                        <a:t>UNION HALL</a:t>
                      </a:r>
                      <a:endParaRPr sz="900" u="none" strike="noStrike" cap="none"/>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000000"/>
                          </a:solidFill>
                        </a:rPr>
                        <a:t>29/10/2024</a:t>
                      </a:r>
                      <a:endParaRPr sz="900" u="none" strike="noStrike" cap="none"/>
                    </a:p>
                  </a:txBody>
                  <a:tcPr marL="4175" marR="4175" marT="4175" marB="0" anchor="ctr">
                    <a:solidFill>
                      <a:srgbClr val="94C8CC"/>
                    </a:solidFill>
                  </a:tcPr>
                </a:tc>
                <a:extLst>
                  <a:ext uri="{0D108BD9-81ED-4DB2-BD59-A6C34878D82A}">
                    <a16:rowId xmlns:a16="http://schemas.microsoft.com/office/drawing/2014/main" val="10004"/>
                  </a:ext>
                </a:extLst>
              </a:tr>
              <a:tr h="197375">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FFFFFF"/>
                          </a:solidFill>
                        </a:rPr>
                        <a:t>CASTLETOWNBERE</a:t>
                      </a:r>
                      <a:endParaRPr sz="900" u="none" strike="noStrike" cap="none"/>
                    </a:p>
                  </a:txBody>
                  <a:tcPr marL="4175" marR="4175" marT="4175" marB="0" anchor="ctr">
                    <a:solidFill>
                      <a:srgbClr val="94C8CC"/>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GB" sz="900" i="0" u="none" strike="noStrike" cap="none">
                          <a:solidFill>
                            <a:srgbClr val="000000"/>
                          </a:solidFill>
                        </a:rPr>
                        <a:t>30/10/2024</a:t>
                      </a:r>
                      <a:endParaRPr sz="900" u="none" strike="noStrike" cap="none"/>
                    </a:p>
                  </a:txBody>
                  <a:tcPr marL="4175" marR="4175" marT="4175" marB="0" anchor="ctr">
                    <a:solidFill>
                      <a:srgbClr val="94C8CC"/>
                    </a:solidFill>
                  </a:tcPr>
                </a:tc>
                <a:extLst>
                  <a:ext uri="{0D108BD9-81ED-4DB2-BD59-A6C34878D82A}">
                    <a16:rowId xmlns:a16="http://schemas.microsoft.com/office/drawing/2014/main" val="10005"/>
                  </a:ext>
                </a:extLst>
              </a:tr>
            </a:tbl>
          </a:graphicData>
        </a:graphic>
      </p:graphicFrame>
      <p:pic>
        <p:nvPicPr>
          <p:cNvPr id="22" name="Image 21">
            <a:extLst>
              <a:ext uri="{FF2B5EF4-FFF2-40B4-BE49-F238E27FC236}">
                <a16:creationId xmlns:a16="http://schemas.microsoft.com/office/drawing/2014/main" id="{01E06F9A-DC08-0B91-8B8F-71FFDE52BAF1}"/>
              </a:ext>
            </a:extLst>
          </p:cNvPr>
          <p:cNvPicPr>
            <a:picLocks noChangeAspect="1"/>
          </p:cNvPicPr>
          <p:nvPr/>
        </p:nvPicPr>
        <p:blipFill>
          <a:blip r:embed="rId3"/>
          <a:stretch>
            <a:fillRect/>
          </a:stretch>
        </p:blipFill>
        <p:spPr>
          <a:xfrm>
            <a:off x="271074" y="1067790"/>
            <a:ext cx="499857" cy="367477"/>
          </a:xfrm>
          <a:prstGeom prst="rect">
            <a:avLst/>
          </a:prstGeom>
        </p:spPr>
      </p:pic>
      <p:pic>
        <p:nvPicPr>
          <p:cNvPr id="23" name="Image 22">
            <a:extLst>
              <a:ext uri="{FF2B5EF4-FFF2-40B4-BE49-F238E27FC236}">
                <a16:creationId xmlns:a16="http://schemas.microsoft.com/office/drawing/2014/main" id="{0FFD7410-94A4-64F8-3A30-DECF70D81342}"/>
              </a:ext>
            </a:extLst>
          </p:cNvPr>
          <p:cNvPicPr>
            <a:picLocks noChangeAspect="1"/>
          </p:cNvPicPr>
          <p:nvPr/>
        </p:nvPicPr>
        <p:blipFill>
          <a:blip r:embed="rId4"/>
          <a:stretch>
            <a:fillRect/>
          </a:stretch>
        </p:blipFill>
        <p:spPr>
          <a:xfrm>
            <a:off x="2497070" y="1154567"/>
            <a:ext cx="473295" cy="347950"/>
          </a:xfrm>
          <a:prstGeom prst="rect">
            <a:avLst/>
          </a:prstGeom>
        </p:spPr>
      </p:pic>
      <p:pic>
        <p:nvPicPr>
          <p:cNvPr id="24" name="Image 23">
            <a:extLst>
              <a:ext uri="{FF2B5EF4-FFF2-40B4-BE49-F238E27FC236}">
                <a16:creationId xmlns:a16="http://schemas.microsoft.com/office/drawing/2014/main" id="{069D4592-6B19-B3BB-2115-ABB03121CC5D}"/>
              </a:ext>
            </a:extLst>
          </p:cNvPr>
          <p:cNvPicPr>
            <a:picLocks noChangeAspect="1"/>
          </p:cNvPicPr>
          <p:nvPr/>
        </p:nvPicPr>
        <p:blipFill>
          <a:blip r:embed="rId5"/>
          <a:stretch>
            <a:fillRect/>
          </a:stretch>
        </p:blipFill>
        <p:spPr>
          <a:xfrm>
            <a:off x="5673581" y="1111621"/>
            <a:ext cx="500056" cy="367478"/>
          </a:xfrm>
          <a:prstGeom prst="rect">
            <a:avLst/>
          </a:prstGeom>
        </p:spPr>
      </p:pic>
      <p:pic>
        <p:nvPicPr>
          <p:cNvPr id="5" name="Image 4">
            <a:extLst>
              <a:ext uri="{FF2B5EF4-FFF2-40B4-BE49-F238E27FC236}">
                <a16:creationId xmlns:a16="http://schemas.microsoft.com/office/drawing/2014/main" id="{C62171E8-F982-F7C0-470C-27043A3A932A}"/>
              </a:ext>
            </a:extLst>
          </p:cNvPr>
          <p:cNvPicPr>
            <a:picLocks noChangeAspect="1"/>
          </p:cNvPicPr>
          <p:nvPr/>
        </p:nvPicPr>
        <p:blipFill>
          <a:blip r:embed="rId6"/>
          <a:stretch>
            <a:fillRect/>
          </a:stretch>
        </p:blipFill>
        <p:spPr>
          <a:xfrm>
            <a:off x="323080" y="3553506"/>
            <a:ext cx="1175548" cy="1166608"/>
          </a:xfrm>
          <a:prstGeom prst="rect">
            <a:avLst/>
          </a:prstGeom>
        </p:spPr>
      </p:pic>
      <p:pic>
        <p:nvPicPr>
          <p:cNvPr id="7" name="Image 6">
            <a:extLst>
              <a:ext uri="{FF2B5EF4-FFF2-40B4-BE49-F238E27FC236}">
                <a16:creationId xmlns:a16="http://schemas.microsoft.com/office/drawing/2014/main" id="{5F80F374-9ED8-1D0A-2DDD-D680C2823011}"/>
              </a:ext>
            </a:extLst>
          </p:cNvPr>
          <p:cNvPicPr>
            <a:picLocks noChangeAspect="1"/>
          </p:cNvPicPr>
          <p:nvPr/>
        </p:nvPicPr>
        <p:blipFill>
          <a:blip r:embed="rId7"/>
          <a:stretch>
            <a:fillRect/>
          </a:stretch>
        </p:blipFill>
        <p:spPr>
          <a:xfrm>
            <a:off x="4938767" y="3172384"/>
            <a:ext cx="1269044" cy="1162869"/>
          </a:xfrm>
          <a:prstGeom prst="rect">
            <a:avLst/>
          </a:prstGeom>
        </p:spPr>
      </p:pic>
      <p:pic>
        <p:nvPicPr>
          <p:cNvPr id="10" name="Image 9">
            <a:extLst>
              <a:ext uri="{FF2B5EF4-FFF2-40B4-BE49-F238E27FC236}">
                <a16:creationId xmlns:a16="http://schemas.microsoft.com/office/drawing/2014/main" id="{B66B9265-F7D4-174A-0F8B-5B86AF893795}"/>
              </a:ext>
            </a:extLst>
          </p:cNvPr>
          <p:cNvPicPr>
            <a:picLocks noChangeAspect="1"/>
          </p:cNvPicPr>
          <p:nvPr/>
        </p:nvPicPr>
        <p:blipFill>
          <a:blip r:embed="rId8"/>
          <a:stretch>
            <a:fillRect/>
          </a:stretch>
        </p:blipFill>
        <p:spPr>
          <a:xfrm>
            <a:off x="7846451" y="2835756"/>
            <a:ext cx="1091088" cy="1162870"/>
          </a:xfrm>
          <a:prstGeom prst="rect">
            <a:avLst/>
          </a:prstGeom>
        </p:spPr>
      </p:pic>
      <p:sp>
        <p:nvSpPr>
          <p:cNvPr id="11" name="ZoneTexte 10">
            <a:extLst>
              <a:ext uri="{FF2B5EF4-FFF2-40B4-BE49-F238E27FC236}">
                <a16:creationId xmlns:a16="http://schemas.microsoft.com/office/drawing/2014/main" id="{DA39E9E0-6FEE-92EB-2723-E7E5C2A90BD2}"/>
              </a:ext>
            </a:extLst>
          </p:cNvPr>
          <p:cNvSpPr txBox="1"/>
          <p:nvPr/>
        </p:nvSpPr>
        <p:spPr>
          <a:xfrm>
            <a:off x="4156256" y="4136810"/>
            <a:ext cx="1235916" cy="246221"/>
          </a:xfrm>
          <a:prstGeom prst="rect">
            <a:avLst/>
          </a:prstGeom>
          <a:noFill/>
        </p:spPr>
        <p:txBody>
          <a:bodyPr wrap="square" rtlCol="0">
            <a:spAutoFit/>
          </a:bodyPr>
          <a:lstStyle/>
          <a:p>
            <a:r>
              <a:rPr lang="fr-FR" sz="1000" b="1"/>
              <a:t>A </a:t>
            </a:r>
            <a:r>
              <a:rPr lang="fr-FR" sz="1000" b="1" err="1"/>
              <a:t>Coruña</a:t>
            </a:r>
            <a:endParaRPr lang="fr-FR" sz="1000" b="1"/>
          </a:p>
        </p:txBody>
      </p:sp>
      <p:sp>
        <p:nvSpPr>
          <p:cNvPr id="13" name="ZoneTexte 12">
            <a:extLst>
              <a:ext uri="{FF2B5EF4-FFF2-40B4-BE49-F238E27FC236}">
                <a16:creationId xmlns:a16="http://schemas.microsoft.com/office/drawing/2014/main" id="{B0E48A49-1221-7782-5572-46B73C2BFEAD}"/>
              </a:ext>
            </a:extLst>
          </p:cNvPr>
          <p:cNvSpPr txBox="1"/>
          <p:nvPr/>
        </p:nvSpPr>
        <p:spPr>
          <a:xfrm>
            <a:off x="7846451" y="4013699"/>
            <a:ext cx="1235916" cy="246221"/>
          </a:xfrm>
          <a:prstGeom prst="rect">
            <a:avLst/>
          </a:prstGeom>
          <a:noFill/>
        </p:spPr>
        <p:txBody>
          <a:bodyPr wrap="square" rtlCol="0">
            <a:spAutoFit/>
          </a:bodyPr>
          <a:lstStyle/>
          <a:p>
            <a:r>
              <a:rPr lang="fr-FR" sz="1000" b="1"/>
              <a:t>Union Hall</a:t>
            </a:r>
          </a:p>
        </p:txBody>
      </p:sp>
      <p:sp>
        <p:nvSpPr>
          <p:cNvPr id="15" name="ZoneTexte 14">
            <a:extLst>
              <a:ext uri="{FF2B5EF4-FFF2-40B4-BE49-F238E27FC236}">
                <a16:creationId xmlns:a16="http://schemas.microsoft.com/office/drawing/2014/main" id="{25E3DFFD-D65A-ECC4-1202-C24D13165C63}"/>
              </a:ext>
            </a:extLst>
          </p:cNvPr>
          <p:cNvSpPr txBox="1"/>
          <p:nvPr/>
        </p:nvSpPr>
        <p:spPr>
          <a:xfrm>
            <a:off x="1498628" y="4335253"/>
            <a:ext cx="1235916" cy="246221"/>
          </a:xfrm>
          <a:prstGeom prst="rect">
            <a:avLst/>
          </a:prstGeom>
          <a:noFill/>
        </p:spPr>
        <p:txBody>
          <a:bodyPr wrap="square" rtlCol="0">
            <a:spAutoFit/>
          </a:bodyPr>
          <a:lstStyle/>
          <a:p>
            <a:r>
              <a:rPr lang="fr-FR" sz="1000" b="1"/>
              <a:t>La </a:t>
            </a:r>
            <a:r>
              <a:rPr lang="fr-FR" sz="1000" b="1" err="1"/>
              <a:t>Côtinière</a:t>
            </a:r>
            <a:endParaRPr lang="fr-FR" sz="1000" b="1"/>
          </a:p>
        </p:txBody>
      </p:sp>
      <p:sp>
        <p:nvSpPr>
          <p:cNvPr id="19" name="Google Shape;144;p6">
            <a:extLst>
              <a:ext uri="{FF2B5EF4-FFF2-40B4-BE49-F238E27FC236}">
                <a16:creationId xmlns:a16="http://schemas.microsoft.com/office/drawing/2014/main" id="{5D83B4C3-0736-1D3B-F14A-6A4CA2C87BE6}"/>
              </a:ext>
            </a:extLst>
          </p:cNvPr>
          <p:cNvSpPr txBox="1"/>
          <p:nvPr/>
        </p:nvSpPr>
        <p:spPr>
          <a:xfrm>
            <a:off x="7762909" y="1123784"/>
            <a:ext cx="1091088" cy="523180"/>
          </a:xfrm>
          <a:prstGeom prst="rect">
            <a:avLst/>
          </a:prstGeom>
          <a:solidFill>
            <a:srgbClr val="CCDADB"/>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s-ES" b="1" i="1" u="none" strike="noStrike" cap="none">
                <a:solidFill>
                  <a:schemeClr val="dk1"/>
                </a:solidFill>
                <a:latin typeface="Calibri"/>
                <a:ea typeface="Calibri"/>
                <a:cs typeface="Calibri"/>
                <a:sym typeface="Calibri"/>
              </a:rPr>
              <a:t>20 </a:t>
            </a:r>
            <a:r>
              <a:rPr lang="es-ES" b="1" i="1" u="none" strike="noStrike" cap="none" err="1">
                <a:solidFill>
                  <a:schemeClr val="dk1"/>
                </a:solidFill>
                <a:latin typeface="Calibri"/>
                <a:ea typeface="Calibri"/>
                <a:cs typeface="Calibri"/>
                <a:sym typeface="Calibri"/>
              </a:rPr>
              <a:t>fishing</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ports</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visited</a:t>
            </a:r>
            <a:endParaRPr b="0" i="1" u="none" strike="noStrike" cap="none">
              <a:solidFill>
                <a:schemeClr val="dk1"/>
              </a:solidFill>
              <a:latin typeface="Calibri"/>
              <a:ea typeface="Calibri"/>
              <a:cs typeface="Calibri"/>
              <a:sym typeface="Calibri"/>
            </a:endParaRPr>
          </a:p>
        </p:txBody>
      </p:sp>
      <p:pic>
        <p:nvPicPr>
          <p:cNvPr id="25" name="Graphique 24" descr="Flèche : courbe légère avec un remplissage uni">
            <a:extLst>
              <a:ext uri="{FF2B5EF4-FFF2-40B4-BE49-F238E27FC236}">
                <a16:creationId xmlns:a16="http://schemas.microsoft.com/office/drawing/2014/main" id="{6264E436-7FD1-DCE9-6751-0FEFA394F7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74582" y="1055031"/>
            <a:ext cx="547022" cy="547022"/>
          </a:xfrm>
          <a:prstGeom prst="rect">
            <a:avLst/>
          </a:prstGeom>
        </p:spPr>
      </p:pic>
    </p:spTree>
    <p:extLst>
      <p:ext uri="{BB962C8B-B14F-4D97-AF65-F5344CB8AC3E}">
        <p14:creationId xmlns:p14="http://schemas.microsoft.com/office/powerpoint/2010/main" val="3434424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E9B0E7FC-F17C-551A-22FE-7A3EF3294F3C}"/>
            </a:ext>
          </a:extLst>
        </p:cNvPr>
        <p:cNvGrpSpPr/>
        <p:nvPr/>
      </p:nvGrpSpPr>
      <p:grpSpPr>
        <a:xfrm>
          <a:off x="0" y="0"/>
          <a:ext cx="0" cy="0"/>
          <a:chOff x="0" y="0"/>
          <a:chExt cx="0" cy="0"/>
        </a:xfrm>
      </p:grpSpPr>
      <p:sp>
        <p:nvSpPr>
          <p:cNvPr id="4" name="Google Shape;83;p3">
            <a:extLst>
              <a:ext uri="{FF2B5EF4-FFF2-40B4-BE49-F238E27FC236}">
                <a16:creationId xmlns:a16="http://schemas.microsoft.com/office/drawing/2014/main" id="{A7F31138-10B3-5045-9091-E4FBFAF7708D}"/>
              </a:ext>
            </a:extLst>
          </p:cNvPr>
          <p:cNvSpPr txBox="1"/>
          <p:nvPr/>
        </p:nvSpPr>
        <p:spPr>
          <a:xfrm>
            <a:off x="162533" y="423386"/>
            <a:ext cx="8898965"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GB" sz="1300" i="0" u="none" strike="noStrike" cap="none">
                <a:solidFill>
                  <a:schemeClr val="dk1"/>
                </a:solidFill>
                <a:latin typeface="Calibri"/>
                <a:ea typeface="Calibri"/>
                <a:cs typeface="Calibri"/>
                <a:sym typeface="Calibri"/>
              </a:rPr>
              <a:t>Analysis of relevant aspects for SUP and PRF implementation and </a:t>
            </a:r>
            <a:r>
              <a:rPr lang="en-GB" sz="1300" b="1" i="0" u="none" strike="noStrike" cap="none">
                <a:solidFill>
                  <a:schemeClr val="dk1"/>
                </a:solidFill>
                <a:latin typeface="Calibri"/>
                <a:ea typeface="Calibri"/>
                <a:cs typeface="Calibri"/>
                <a:sym typeface="Calibri"/>
              </a:rPr>
              <a:t>current practices for waste management in different ports</a:t>
            </a:r>
            <a:endParaRPr sz="1300" b="1" i="0" u="none" strike="noStrike" cap="none">
              <a:solidFill>
                <a:schemeClr val="dk1"/>
              </a:solidFill>
              <a:latin typeface="Arial"/>
              <a:ea typeface="Arial"/>
              <a:cs typeface="Arial"/>
              <a:sym typeface="Arial"/>
            </a:endParaRPr>
          </a:p>
        </p:txBody>
      </p:sp>
      <p:pic>
        <p:nvPicPr>
          <p:cNvPr id="22" name="Image 21">
            <a:extLst>
              <a:ext uri="{FF2B5EF4-FFF2-40B4-BE49-F238E27FC236}">
                <a16:creationId xmlns:a16="http://schemas.microsoft.com/office/drawing/2014/main" id="{748EF208-CA3F-7F00-B826-BB12C0BC47EF}"/>
              </a:ext>
            </a:extLst>
          </p:cNvPr>
          <p:cNvPicPr>
            <a:picLocks noChangeAspect="1"/>
          </p:cNvPicPr>
          <p:nvPr/>
        </p:nvPicPr>
        <p:blipFill>
          <a:blip r:embed="rId3"/>
          <a:stretch>
            <a:fillRect/>
          </a:stretch>
        </p:blipFill>
        <p:spPr>
          <a:xfrm>
            <a:off x="460637" y="1111622"/>
            <a:ext cx="499857" cy="367477"/>
          </a:xfrm>
          <a:prstGeom prst="rect">
            <a:avLst/>
          </a:prstGeom>
        </p:spPr>
      </p:pic>
      <p:sp>
        <p:nvSpPr>
          <p:cNvPr id="9" name="Rectangle 8">
            <a:extLst>
              <a:ext uri="{FF2B5EF4-FFF2-40B4-BE49-F238E27FC236}">
                <a16:creationId xmlns:a16="http://schemas.microsoft.com/office/drawing/2014/main" id="{A4FDC188-3377-8EAD-ADA2-CF99F5A8F7C6}"/>
              </a:ext>
            </a:extLst>
          </p:cNvPr>
          <p:cNvSpPr/>
          <p:nvPr/>
        </p:nvSpPr>
        <p:spPr>
          <a:xfrm>
            <a:off x="262876" y="1711922"/>
            <a:ext cx="8482364" cy="2784451"/>
          </a:xfrm>
          <a:prstGeom prst="rect">
            <a:avLst/>
          </a:prstGeom>
          <a:solidFill>
            <a:srgbClr val="D6EE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Approximately half of fishing ports are sorting used fishing gear. Practices depend very much on the involvement of port managers and the presence of dedicated staff.</a:t>
            </a:r>
          </a:p>
          <a:p>
            <a:pPr marL="28575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Ports waste collection </a:t>
            </a:r>
            <a:r>
              <a:rPr lang="en-US" dirty="0" err="1">
                <a:solidFill>
                  <a:schemeClr val="dk1"/>
                </a:solidFill>
                <a:latin typeface="Calibri"/>
                <a:ea typeface="Calibri"/>
                <a:cs typeface="Calibri"/>
                <a:sym typeface="Calibri"/>
              </a:rPr>
              <a:t>centres</a:t>
            </a:r>
            <a:r>
              <a:rPr lang="en-US" dirty="0">
                <a:solidFill>
                  <a:schemeClr val="dk1"/>
                </a:solidFill>
                <a:latin typeface="Calibri"/>
                <a:ea typeface="Calibri"/>
                <a:cs typeface="Calibri"/>
                <a:sym typeface="Calibri"/>
              </a:rPr>
              <a:t> may be open or closed.</a:t>
            </a:r>
          </a:p>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Existence of storage or dismantling areas in certain ports. Nets are often stored in 1 m³ big bags and transported by forklift trucks.</a:t>
            </a:r>
          </a:p>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Some ports apply fines for illegal or </a:t>
            </a:r>
            <a:r>
              <a:rPr lang="en-US" dirty="0" err="1">
                <a:solidFill>
                  <a:schemeClr val="dk1"/>
                </a:solidFill>
                <a:latin typeface="Calibri"/>
                <a:ea typeface="Calibri"/>
                <a:cs typeface="Calibri"/>
                <a:sym typeface="Calibri"/>
              </a:rPr>
              <a:t>unauthorised</a:t>
            </a:r>
            <a:r>
              <a:rPr lang="en-US" dirty="0">
                <a:solidFill>
                  <a:schemeClr val="dk1"/>
                </a:solidFill>
                <a:latin typeface="Calibri"/>
                <a:ea typeface="Calibri"/>
                <a:cs typeface="Calibri"/>
                <a:sym typeface="Calibri"/>
              </a:rPr>
              <a:t> dumping.</a:t>
            </a:r>
            <a:endParaRPr lang="en-US" dirty="0"/>
          </a:p>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There may or may not be specific staff to manage waste and prepare nets for recycling.</a:t>
            </a:r>
            <a:endParaRPr lang="en-US" dirty="0"/>
          </a:p>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Some ports are involved in initiatives with recycling companies (</a:t>
            </a:r>
            <a:r>
              <a:rPr lang="en-US" dirty="0" err="1">
                <a:solidFill>
                  <a:schemeClr val="dk1"/>
                </a:solidFill>
                <a:latin typeface="Calibri"/>
                <a:ea typeface="Calibri"/>
                <a:cs typeface="Calibri"/>
                <a:sym typeface="Calibri"/>
              </a:rPr>
              <a:t>fil&amp;fab</a:t>
            </a:r>
            <a:r>
              <a:rPr lang="en-US" dirty="0">
                <a:solidFill>
                  <a:schemeClr val="dk1"/>
                </a:solidFill>
                <a:latin typeface="Calibri"/>
                <a:ea typeface="Calibri"/>
                <a:cs typeface="Calibri"/>
                <a:sym typeface="Calibri"/>
              </a:rPr>
              <a:t> for PA)</a:t>
            </a:r>
          </a:p>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The involvement of fishermen varies from port to port. Sorting is perceived as a constraint, but communication and proactive action by port managers can foster engagement.</a:t>
            </a:r>
          </a:p>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A lot of used fishing gear goes to landfill or is stored until it can be recycled.</a:t>
            </a:r>
          </a:p>
          <a:p>
            <a:pPr algn="ctr"/>
            <a:endParaRPr lang="fr-FR" dirty="0"/>
          </a:p>
        </p:txBody>
      </p:sp>
      <p:sp>
        <p:nvSpPr>
          <p:cNvPr id="5" name="Google Shape;144;p6">
            <a:extLst>
              <a:ext uri="{FF2B5EF4-FFF2-40B4-BE49-F238E27FC236}">
                <a16:creationId xmlns:a16="http://schemas.microsoft.com/office/drawing/2014/main" id="{15EF2AFB-A189-0871-41D4-1701BD783F76}"/>
              </a:ext>
            </a:extLst>
          </p:cNvPr>
          <p:cNvSpPr txBox="1"/>
          <p:nvPr/>
        </p:nvSpPr>
        <p:spPr>
          <a:xfrm>
            <a:off x="2579016" y="971829"/>
            <a:ext cx="3574277" cy="461624"/>
          </a:xfrm>
          <a:prstGeom prst="rect">
            <a:avLst/>
          </a:prstGeom>
          <a:solidFill>
            <a:srgbClr val="CCDADB"/>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200" b="1" i="1" u="none" strike="noStrike" cap="none">
                <a:solidFill>
                  <a:schemeClr val="dk1"/>
                </a:solidFill>
                <a:latin typeface="Calibri"/>
                <a:ea typeface="Calibri"/>
                <a:cs typeface="Calibri"/>
                <a:sym typeface="Calibri"/>
              </a:rPr>
              <a:t>Local initiatives. Differences in how used fishing gear is handled from one port to another.</a:t>
            </a:r>
          </a:p>
        </p:txBody>
      </p:sp>
      <p:pic>
        <p:nvPicPr>
          <p:cNvPr id="6" name="Graphique 5" descr="Flèche : courbe légère avec un remplissage uni">
            <a:extLst>
              <a:ext uri="{FF2B5EF4-FFF2-40B4-BE49-F238E27FC236}">
                <a16:creationId xmlns:a16="http://schemas.microsoft.com/office/drawing/2014/main" id="{9A4D78E9-54D8-2BE6-549D-AD12EA6261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90690" y="903076"/>
            <a:ext cx="547022" cy="547022"/>
          </a:xfrm>
          <a:prstGeom prst="rect">
            <a:avLst/>
          </a:prstGeom>
        </p:spPr>
      </p:pic>
    </p:spTree>
    <p:extLst>
      <p:ext uri="{BB962C8B-B14F-4D97-AF65-F5344CB8AC3E}">
        <p14:creationId xmlns:p14="http://schemas.microsoft.com/office/powerpoint/2010/main" val="1122588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86A422EE-7353-4649-6210-7A2306ACECBF}"/>
            </a:ext>
          </a:extLst>
        </p:cNvPr>
        <p:cNvGrpSpPr/>
        <p:nvPr/>
      </p:nvGrpSpPr>
      <p:grpSpPr>
        <a:xfrm>
          <a:off x="0" y="0"/>
          <a:ext cx="0" cy="0"/>
          <a:chOff x="0" y="0"/>
          <a:chExt cx="0" cy="0"/>
        </a:xfrm>
      </p:grpSpPr>
      <p:sp>
        <p:nvSpPr>
          <p:cNvPr id="4" name="Google Shape;83;p3">
            <a:extLst>
              <a:ext uri="{FF2B5EF4-FFF2-40B4-BE49-F238E27FC236}">
                <a16:creationId xmlns:a16="http://schemas.microsoft.com/office/drawing/2014/main" id="{B8EF122B-FED9-42E6-BD8A-B33523D29981}"/>
              </a:ext>
            </a:extLst>
          </p:cNvPr>
          <p:cNvSpPr txBox="1"/>
          <p:nvPr/>
        </p:nvSpPr>
        <p:spPr>
          <a:xfrm>
            <a:off x="162533" y="423386"/>
            <a:ext cx="8898965"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GB" sz="1300" i="0" u="none" strike="noStrike" cap="none">
                <a:solidFill>
                  <a:schemeClr val="dk1"/>
                </a:solidFill>
                <a:latin typeface="Calibri"/>
                <a:ea typeface="Calibri"/>
                <a:cs typeface="Calibri"/>
                <a:sym typeface="Calibri"/>
              </a:rPr>
              <a:t>Analysis of relevant aspects for SUP and PRF implementation and </a:t>
            </a:r>
            <a:r>
              <a:rPr lang="en-GB" sz="1300" b="1" i="0" u="none" strike="noStrike" cap="none">
                <a:solidFill>
                  <a:schemeClr val="dk1"/>
                </a:solidFill>
                <a:latin typeface="Calibri"/>
                <a:ea typeface="Calibri"/>
                <a:cs typeface="Calibri"/>
                <a:sym typeface="Calibri"/>
              </a:rPr>
              <a:t>current practices for waste management in different ports</a:t>
            </a:r>
            <a:endParaRPr sz="1300" b="1" i="0" u="none" strike="noStrike" cap="none">
              <a:solidFill>
                <a:schemeClr val="dk1"/>
              </a:solidFill>
              <a:latin typeface="Arial"/>
              <a:ea typeface="Arial"/>
              <a:cs typeface="Arial"/>
              <a:sym typeface="Arial"/>
            </a:endParaRPr>
          </a:p>
        </p:txBody>
      </p:sp>
      <p:sp>
        <p:nvSpPr>
          <p:cNvPr id="9" name="Rectangle 8">
            <a:extLst>
              <a:ext uri="{FF2B5EF4-FFF2-40B4-BE49-F238E27FC236}">
                <a16:creationId xmlns:a16="http://schemas.microsoft.com/office/drawing/2014/main" id="{A8A324D8-67B5-53B3-948D-BB414DCC6A5A}"/>
              </a:ext>
            </a:extLst>
          </p:cNvPr>
          <p:cNvSpPr/>
          <p:nvPr/>
        </p:nvSpPr>
        <p:spPr>
          <a:xfrm>
            <a:off x="455380" y="1822713"/>
            <a:ext cx="8117979" cy="2348958"/>
          </a:xfrm>
          <a:prstGeom prst="rect">
            <a:avLst/>
          </a:prstGeom>
          <a:solidFill>
            <a:srgbClr val="D6EE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nSpc>
                <a:spcPct val="107000"/>
              </a:lnSpc>
              <a:buFont typeface="Wingdings" panose="05000000000000000000" pitchFamily="2" charset="2"/>
              <a:buChar char="ü"/>
            </a:pPr>
            <a:r>
              <a:rPr lang="en-US">
                <a:solidFill>
                  <a:schemeClr val="dk1"/>
                </a:solidFill>
                <a:latin typeface="Calibri"/>
                <a:ea typeface="Calibri"/>
                <a:cs typeface="Calibri"/>
                <a:sym typeface="Calibri"/>
              </a:rPr>
              <a:t>Large ports are well equipped (supervised PRFs, handling equipment available). However, small ports, managed by local authorities, suffer from a lack of resources.</a:t>
            </a:r>
          </a:p>
          <a:p>
            <a:pPr marL="285750" lvl="0" indent="-285750">
              <a:lnSpc>
                <a:spcPct val="107000"/>
              </a:lnSpc>
              <a:buFont typeface="Wingdings" panose="05000000000000000000" pitchFamily="2" charset="2"/>
              <a:buChar char="ü"/>
            </a:pPr>
            <a:r>
              <a:rPr lang="en-US">
                <a:solidFill>
                  <a:schemeClr val="dk1"/>
                </a:solidFill>
                <a:latin typeface="Calibri"/>
                <a:ea typeface="Calibri"/>
                <a:cs typeface="Calibri"/>
              </a:rPr>
              <a:t>In large ports, fishermen deposit sorted waste at collection points. In small ports, self-disposal leads to sorting errors and inappropriate deposits.</a:t>
            </a:r>
          </a:p>
          <a:p>
            <a:pPr marL="285750" lvl="0" indent="-285750">
              <a:lnSpc>
                <a:spcPct val="107000"/>
              </a:lnSpc>
              <a:buFont typeface="Wingdings" panose="05000000000000000000" pitchFamily="2" charset="2"/>
              <a:buChar char="ü"/>
            </a:pPr>
            <a:r>
              <a:rPr lang="en-US">
                <a:solidFill>
                  <a:schemeClr val="dk1"/>
                </a:solidFill>
                <a:latin typeface="Calibri"/>
                <a:ea typeface="Calibri"/>
                <a:cs typeface="Calibri"/>
              </a:rPr>
              <a:t>To communicate, some ports use WhatsApp, signs or pictograms to inform fishermen, but there is no national </a:t>
            </a:r>
            <a:r>
              <a:rPr lang="en-US" err="1">
                <a:solidFill>
                  <a:schemeClr val="dk1"/>
                </a:solidFill>
                <a:latin typeface="Calibri"/>
                <a:ea typeface="Calibri"/>
                <a:cs typeface="Calibri"/>
              </a:rPr>
              <a:t>standardisation</a:t>
            </a:r>
            <a:r>
              <a:rPr lang="en-US">
                <a:solidFill>
                  <a:schemeClr val="dk1"/>
                </a:solidFill>
                <a:latin typeface="Calibri"/>
                <a:ea typeface="Calibri"/>
                <a:cs typeface="Calibri"/>
              </a:rPr>
              <a:t>.</a:t>
            </a:r>
          </a:p>
          <a:p>
            <a:pPr marL="285750" lvl="0" indent="-285750">
              <a:lnSpc>
                <a:spcPct val="107000"/>
              </a:lnSpc>
              <a:buFont typeface="Wingdings" panose="05000000000000000000" pitchFamily="2" charset="2"/>
              <a:buChar char="ü"/>
            </a:pPr>
            <a:r>
              <a:rPr lang="en-US">
                <a:solidFill>
                  <a:schemeClr val="dk1"/>
                </a:solidFill>
                <a:latin typeface="Calibri"/>
                <a:ea typeface="Calibri"/>
                <a:cs typeface="Calibri"/>
              </a:rPr>
              <a:t>End of Life (EOL) nets are either stored on site for spare parts or end up in general waste, as there is currently little or no value stream for materials such PE and PP.</a:t>
            </a:r>
          </a:p>
          <a:p>
            <a:pPr marL="285750" lvl="0" indent="-285750">
              <a:lnSpc>
                <a:spcPct val="107000"/>
              </a:lnSpc>
              <a:buFont typeface="Wingdings" panose="05000000000000000000" pitchFamily="2" charset="2"/>
              <a:buChar char="ü"/>
            </a:pPr>
            <a:r>
              <a:rPr lang="en-US">
                <a:solidFill>
                  <a:schemeClr val="dk1"/>
                </a:solidFill>
                <a:latin typeface="Calibri"/>
                <a:ea typeface="Calibri"/>
                <a:cs typeface="Calibri"/>
              </a:rPr>
              <a:t>Nylon is sent abroad for recycling.</a:t>
            </a:r>
          </a:p>
          <a:p>
            <a:pPr marL="285750" lvl="0" indent="-285750">
              <a:lnSpc>
                <a:spcPct val="107000"/>
              </a:lnSpc>
              <a:buFont typeface="Wingdings" panose="05000000000000000000" pitchFamily="2" charset="2"/>
              <a:buChar char="ü"/>
            </a:pPr>
            <a:endParaRPr lang="fr-FR">
              <a:solidFill>
                <a:schemeClr val="dk1"/>
              </a:solidFill>
              <a:latin typeface="Calibri"/>
              <a:ea typeface="Calibri"/>
              <a:cs typeface="Calibri"/>
            </a:endParaRPr>
          </a:p>
        </p:txBody>
      </p:sp>
      <p:sp>
        <p:nvSpPr>
          <p:cNvPr id="5" name="Google Shape;144;p6">
            <a:extLst>
              <a:ext uri="{FF2B5EF4-FFF2-40B4-BE49-F238E27FC236}">
                <a16:creationId xmlns:a16="http://schemas.microsoft.com/office/drawing/2014/main" id="{E8D96EAF-FD1E-8F73-A9FF-FC438FAD76F0}"/>
              </a:ext>
            </a:extLst>
          </p:cNvPr>
          <p:cNvSpPr txBox="1"/>
          <p:nvPr/>
        </p:nvSpPr>
        <p:spPr>
          <a:xfrm>
            <a:off x="2579016" y="971829"/>
            <a:ext cx="3574277" cy="646290"/>
          </a:xfrm>
          <a:prstGeom prst="rect">
            <a:avLst/>
          </a:prstGeom>
          <a:solidFill>
            <a:srgbClr val="CCDADB"/>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200" b="1" i="1" u="none" strike="noStrike" cap="none">
                <a:solidFill>
                  <a:schemeClr val="dk1"/>
                </a:solidFill>
                <a:latin typeface="Calibri"/>
                <a:ea typeface="Calibri"/>
                <a:cs typeface="Calibri"/>
                <a:sym typeface="Calibri"/>
              </a:rPr>
              <a:t>Clear regulatory framework, but implementation varies depending on port size, and recycling channels are still limited.</a:t>
            </a:r>
          </a:p>
        </p:txBody>
      </p:sp>
      <p:pic>
        <p:nvPicPr>
          <p:cNvPr id="6" name="Graphique 5" descr="Flèche : courbe légère avec un remplissage uni">
            <a:extLst>
              <a:ext uri="{FF2B5EF4-FFF2-40B4-BE49-F238E27FC236}">
                <a16:creationId xmlns:a16="http://schemas.microsoft.com/office/drawing/2014/main" id="{E9D96B49-3BBE-D924-D8B3-FA76726ED7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90690" y="903076"/>
            <a:ext cx="547022" cy="547022"/>
          </a:xfrm>
          <a:prstGeom prst="rect">
            <a:avLst/>
          </a:prstGeom>
        </p:spPr>
      </p:pic>
      <p:pic>
        <p:nvPicPr>
          <p:cNvPr id="2" name="Image 1">
            <a:extLst>
              <a:ext uri="{FF2B5EF4-FFF2-40B4-BE49-F238E27FC236}">
                <a16:creationId xmlns:a16="http://schemas.microsoft.com/office/drawing/2014/main" id="{2597E277-CE28-28CA-F767-CEFDEFF9DF07}"/>
              </a:ext>
            </a:extLst>
          </p:cNvPr>
          <p:cNvPicPr>
            <a:picLocks noChangeAspect="1"/>
          </p:cNvPicPr>
          <p:nvPr/>
        </p:nvPicPr>
        <p:blipFill>
          <a:blip r:embed="rId5"/>
          <a:stretch>
            <a:fillRect/>
          </a:stretch>
        </p:blipFill>
        <p:spPr>
          <a:xfrm>
            <a:off x="405850" y="1082620"/>
            <a:ext cx="500056" cy="367478"/>
          </a:xfrm>
          <a:prstGeom prst="rect">
            <a:avLst/>
          </a:prstGeom>
        </p:spPr>
      </p:pic>
    </p:spTree>
    <p:extLst>
      <p:ext uri="{BB962C8B-B14F-4D97-AF65-F5344CB8AC3E}">
        <p14:creationId xmlns:p14="http://schemas.microsoft.com/office/powerpoint/2010/main" val="108997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5AE508A1-91D2-A6FF-2C3B-4A63F91395A0}"/>
            </a:ext>
          </a:extLst>
        </p:cNvPr>
        <p:cNvGrpSpPr/>
        <p:nvPr/>
      </p:nvGrpSpPr>
      <p:grpSpPr>
        <a:xfrm>
          <a:off x="0" y="0"/>
          <a:ext cx="0" cy="0"/>
          <a:chOff x="0" y="0"/>
          <a:chExt cx="0" cy="0"/>
        </a:xfrm>
      </p:grpSpPr>
      <p:sp>
        <p:nvSpPr>
          <p:cNvPr id="4" name="Google Shape;83;p3">
            <a:extLst>
              <a:ext uri="{FF2B5EF4-FFF2-40B4-BE49-F238E27FC236}">
                <a16:creationId xmlns:a16="http://schemas.microsoft.com/office/drawing/2014/main" id="{7BDDEC71-734C-9ED8-434D-D244C96A1B5D}"/>
              </a:ext>
            </a:extLst>
          </p:cNvPr>
          <p:cNvSpPr txBox="1"/>
          <p:nvPr/>
        </p:nvSpPr>
        <p:spPr>
          <a:xfrm>
            <a:off x="162533" y="423386"/>
            <a:ext cx="8898965"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GB" sz="1300" i="0" u="none" strike="noStrike" cap="none">
                <a:solidFill>
                  <a:schemeClr val="dk1"/>
                </a:solidFill>
                <a:latin typeface="Calibri"/>
                <a:ea typeface="Calibri"/>
                <a:cs typeface="Calibri"/>
                <a:sym typeface="Calibri"/>
              </a:rPr>
              <a:t>Analysis of relevant aspects for SUP and PRF implementation and </a:t>
            </a:r>
            <a:r>
              <a:rPr lang="en-GB" sz="1300" b="1" i="0" u="none" strike="noStrike" cap="none">
                <a:solidFill>
                  <a:schemeClr val="dk1"/>
                </a:solidFill>
                <a:latin typeface="Calibri"/>
                <a:ea typeface="Calibri"/>
                <a:cs typeface="Calibri"/>
                <a:sym typeface="Calibri"/>
              </a:rPr>
              <a:t>current practices for waste management in different ports</a:t>
            </a:r>
            <a:endParaRPr sz="1300" b="1" i="0" u="none" strike="noStrike" cap="none">
              <a:solidFill>
                <a:schemeClr val="dk1"/>
              </a:solidFill>
              <a:latin typeface="Arial"/>
              <a:ea typeface="Arial"/>
              <a:cs typeface="Arial"/>
              <a:sym typeface="Arial"/>
            </a:endParaRPr>
          </a:p>
        </p:txBody>
      </p:sp>
      <p:sp>
        <p:nvSpPr>
          <p:cNvPr id="9" name="Rectangle 8">
            <a:extLst>
              <a:ext uri="{FF2B5EF4-FFF2-40B4-BE49-F238E27FC236}">
                <a16:creationId xmlns:a16="http://schemas.microsoft.com/office/drawing/2014/main" id="{D7764162-992F-75E8-F59E-77948200128B}"/>
              </a:ext>
            </a:extLst>
          </p:cNvPr>
          <p:cNvSpPr/>
          <p:nvPr/>
        </p:nvSpPr>
        <p:spPr>
          <a:xfrm>
            <a:off x="455380" y="1683278"/>
            <a:ext cx="8139980" cy="2949681"/>
          </a:xfrm>
          <a:prstGeom prst="rect">
            <a:avLst/>
          </a:prstGeom>
          <a:solidFill>
            <a:srgbClr val="D6EE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Spain has long and solid experience in </a:t>
            </a:r>
            <a:r>
              <a:rPr lang="en-US" dirty="0">
                <a:solidFill>
                  <a:schemeClr val="tx1"/>
                </a:solidFill>
                <a:latin typeface="Calibri"/>
                <a:ea typeface="Calibri"/>
                <a:cs typeface="Calibri"/>
                <a:sym typeface="Calibri"/>
              </a:rPr>
              <a:t>waste incidentally fished </a:t>
            </a:r>
            <a:r>
              <a:rPr lang="en-US" dirty="0">
                <a:solidFill>
                  <a:schemeClr val="dk1"/>
                </a:solidFill>
                <a:latin typeface="Calibri"/>
                <a:ea typeface="Calibri"/>
                <a:cs typeface="Calibri"/>
                <a:sym typeface="Calibri"/>
              </a:rPr>
              <a:t>management from Fishing for Litter pilot projects. </a:t>
            </a:r>
            <a:r>
              <a:rPr lang="en-US" dirty="0">
                <a:solidFill>
                  <a:schemeClr val="dk1"/>
                </a:solidFill>
                <a:latin typeface="Calibri"/>
                <a:ea typeface="Calibri"/>
                <a:cs typeface="Calibri"/>
              </a:rPr>
              <a:t>The challenge and current goal is to keep the scheme operational beyond the project lifetime.</a:t>
            </a:r>
          </a:p>
          <a:p>
            <a:pPr marL="285750" indent="-285750">
              <a:lnSpc>
                <a:spcPct val="107000"/>
              </a:lnSpc>
              <a:buFont typeface="Wingdings" panose="05000000000000000000" pitchFamily="2" charset="2"/>
              <a:buChar char="ü"/>
            </a:pPr>
            <a:r>
              <a:rPr lang="en-US" dirty="0">
                <a:solidFill>
                  <a:schemeClr val="dk1"/>
                </a:solidFill>
                <a:latin typeface="Calibri"/>
                <a:ea typeface="Calibri"/>
                <a:cs typeface="Calibri"/>
              </a:rPr>
              <a:t>The Ministry of Ecological Transition (MITERD) has delivered INTEMARES – Cleaning Fishing Grounds, a key document containing common criteria and guidelines for fishing for litter in Spain. </a:t>
            </a:r>
          </a:p>
          <a:p>
            <a:pPr marL="285750" indent="-285750">
              <a:lnSpc>
                <a:spcPct val="107000"/>
              </a:lnSpc>
              <a:buFont typeface="Wingdings" panose="05000000000000000000" pitchFamily="2" charset="2"/>
              <a:buChar char="ü"/>
            </a:pPr>
            <a:r>
              <a:rPr lang="es-ES" dirty="0" err="1">
                <a:solidFill>
                  <a:schemeClr val="dk1"/>
                </a:solidFill>
                <a:latin typeface="Calibri"/>
                <a:ea typeface="Calibri"/>
                <a:cs typeface="Calibri"/>
                <a:sym typeface="Calibri"/>
              </a:rPr>
              <a:t>Waste</a:t>
            </a:r>
            <a:r>
              <a:rPr lang="es-ES" dirty="0">
                <a:solidFill>
                  <a:schemeClr val="dk1"/>
                </a:solidFill>
                <a:latin typeface="Calibri"/>
                <a:ea typeface="Calibri"/>
                <a:cs typeface="Calibri"/>
                <a:sym typeface="Calibri"/>
              </a:rPr>
              <a:t> </a:t>
            </a:r>
            <a:r>
              <a:rPr lang="es-ES" dirty="0" err="1">
                <a:solidFill>
                  <a:schemeClr val="dk1"/>
                </a:solidFill>
                <a:latin typeface="Calibri"/>
                <a:ea typeface="Calibri"/>
                <a:cs typeface="Calibri"/>
                <a:sym typeface="Calibri"/>
              </a:rPr>
              <a:t>reception</a:t>
            </a:r>
            <a:r>
              <a:rPr lang="es-ES" dirty="0">
                <a:solidFill>
                  <a:schemeClr val="dk1"/>
                </a:solidFill>
                <a:latin typeface="Calibri"/>
                <a:ea typeface="Calibri"/>
                <a:cs typeface="Calibri"/>
                <a:sym typeface="Calibri"/>
              </a:rPr>
              <a:t> </a:t>
            </a:r>
            <a:r>
              <a:rPr lang="es-ES" dirty="0" err="1">
                <a:solidFill>
                  <a:schemeClr val="dk1"/>
                </a:solidFill>
                <a:latin typeface="Calibri"/>
                <a:ea typeface="Calibri"/>
                <a:cs typeface="Calibri"/>
                <a:sym typeface="Calibri"/>
              </a:rPr>
              <a:t>plans</a:t>
            </a:r>
            <a:r>
              <a:rPr lang="es-ES" dirty="0">
                <a:solidFill>
                  <a:schemeClr val="dk1"/>
                </a:solidFill>
                <a:latin typeface="Calibri"/>
                <a:ea typeface="Calibri"/>
                <a:cs typeface="Calibri"/>
                <a:sym typeface="Calibri"/>
              </a:rPr>
              <a:t> are in place in </a:t>
            </a:r>
            <a:r>
              <a:rPr lang="es-ES" dirty="0" err="1">
                <a:solidFill>
                  <a:schemeClr val="dk1"/>
                </a:solidFill>
                <a:latin typeface="Calibri"/>
                <a:ea typeface="Calibri"/>
                <a:cs typeface="Calibri"/>
                <a:sym typeface="Calibri"/>
              </a:rPr>
              <a:t>most</a:t>
            </a:r>
            <a:r>
              <a:rPr lang="es-ES" dirty="0">
                <a:solidFill>
                  <a:schemeClr val="dk1"/>
                </a:solidFill>
                <a:latin typeface="Calibri"/>
                <a:ea typeface="Calibri"/>
                <a:cs typeface="Calibri"/>
                <a:sym typeface="Calibri"/>
              </a:rPr>
              <a:t> </a:t>
            </a:r>
            <a:r>
              <a:rPr lang="es-ES" dirty="0" err="1">
                <a:solidFill>
                  <a:schemeClr val="dk1"/>
                </a:solidFill>
                <a:latin typeface="Calibri"/>
                <a:ea typeface="Calibri"/>
                <a:cs typeface="Calibri"/>
                <a:sym typeface="Calibri"/>
              </a:rPr>
              <a:t>ports</a:t>
            </a:r>
            <a:r>
              <a:rPr lang="es-ES" dirty="0">
                <a:solidFill>
                  <a:schemeClr val="dk1"/>
                </a:solidFill>
                <a:latin typeface="Calibri"/>
                <a:ea typeface="Calibri"/>
                <a:cs typeface="Calibri"/>
                <a:sym typeface="Calibri"/>
              </a:rPr>
              <a:t>. </a:t>
            </a:r>
            <a:r>
              <a:rPr lang="en-US" dirty="0">
                <a:solidFill>
                  <a:schemeClr val="dk1"/>
                </a:solidFill>
                <a:latin typeface="Calibri"/>
                <a:ea typeface="Calibri"/>
                <a:cs typeface="Calibri"/>
              </a:rPr>
              <a:t>In Galicia, a single plan for all regional ports has been drawn up and is awaiting approval</a:t>
            </a:r>
            <a:r>
              <a:rPr lang="en-US" dirty="0">
                <a:solidFill>
                  <a:schemeClr val="tx1"/>
                </a:solidFill>
                <a:latin typeface="Calibri"/>
                <a:ea typeface="Calibri"/>
                <a:cs typeface="Calibri"/>
              </a:rPr>
              <a:t>.</a:t>
            </a:r>
            <a:r>
              <a:rPr lang="en-GB" dirty="0">
                <a:solidFill>
                  <a:schemeClr val="tx1"/>
                </a:solidFill>
              </a:rPr>
              <a:t> </a:t>
            </a:r>
            <a:endParaRPr lang="en-US" dirty="0">
              <a:solidFill>
                <a:schemeClr val="dk1"/>
              </a:solidFill>
              <a:latin typeface="Calibri"/>
              <a:ea typeface="Calibri"/>
              <a:cs typeface="Calibri"/>
              <a:sym typeface="Calibri"/>
            </a:endParaRPr>
          </a:p>
          <a:p>
            <a:pPr marL="285750" indent="-285750">
              <a:lnSpc>
                <a:spcPct val="107000"/>
              </a:lnSpc>
              <a:buFont typeface="Wingdings" panose="05000000000000000000" pitchFamily="2" charset="2"/>
              <a:buChar char="ü"/>
            </a:pPr>
            <a:r>
              <a:rPr lang="en-US" dirty="0">
                <a:solidFill>
                  <a:schemeClr val="dk1"/>
                </a:solidFill>
                <a:latin typeface="Calibri"/>
                <a:ea typeface="Calibri"/>
                <a:cs typeface="Calibri"/>
              </a:rPr>
              <a:t>End of Life (</a:t>
            </a:r>
            <a:r>
              <a:rPr lang="en-US" dirty="0" err="1">
                <a:solidFill>
                  <a:schemeClr val="dk1"/>
                </a:solidFill>
                <a:latin typeface="Calibri"/>
                <a:ea typeface="Calibri"/>
                <a:cs typeface="Calibri"/>
              </a:rPr>
              <a:t>EoL</a:t>
            </a:r>
            <a:r>
              <a:rPr lang="en-US" dirty="0">
                <a:solidFill>
                  <a:schemeClr val="dk1"/>
                </a:solidFill>
                <a:latin typeface="Calibri"/>
                <a:ea typeface="Calibri"/>
                <a:cs typeface="Calibri"/>
              </a:rPr>
              <a:t>) management and recycling initiatives are often dependent on one-off projects and need to be better integrated into a coherent national framework.</a:t>
            </a:r>
            <a:r>
              <a:rPr lang="en-US" dirty="0">
                <a:solidFill>
                  <a:schemeClr val="dk1"/>
                </a:solidFill>
                <a:latin typeface="Calibri"/>
                <a:ea typeface="Calibri"/>
                <a:cs typeface="Calibri"/>
                <a:sym typeface="Calibri"/>
              </a:rPr>
              <a:t> </a:t>
            </a:r>
          </a:p>
          <a:p>
            <a:pPr marL="285750" indent="-285750">
              <a:lnSpc>
                <a:spcPct val="107000"/>
              </a:lnSpc>
              <a:buFont typeface="Wingdings" panose="05000000000000000000" pitchFamily="2" charset="2"/>
              <a:buChar char="ü"/>
            </a:pPr>
            <a:r>
              <a:rPr lang="en-US" dirty="0">
                <a:solidFill>
                  <a:schemeClr val="dk1"/>
                </a:solidFill>
                <a:latin typeface="Calibri"/>
                <a:ea typeface="Calibri"/>
                <a:cs typeface="Calibri"/>
                <a:sym typeface="Calibri"/>
              </a:rPr>
              <a:t>Infrastructure exists in some ports, but implementation remains fragmented across regions and </a:t>
            </a:r>
            <a:r>
              <a:rPr lang="en-GB" dirty="0">
                <a:solidFill>
                  <a:schemeClr val="dk1"/>
                </a:solidFill>
                <a:latin typeface="Calibri"/>
                <a:cs typeface="Calibri"/>
              </a:rPr>
              <a:t>data collection systems on </a:t>
            </a:r>
            <a:r>
              <a:rPr lang="en-GB" dirty="0" err="1">
                <a:solidFill>
                  <a:schemeClr val="dk1"/>
                </a:solidFill>
                <a:latin typeface="Calibri"/>
                <a:cs typeface="Calibri"/>
              </a:rPr>
              <a:t>EoL</a:t>
            </a:r>
            <a:r>
              <a:rPr lang="en-GB" dirty="0">
                <a:solidFill>
                  <a:schemeClr val="dk1"/>
                </a:solidFill>
                <a:latin typeface="Calibri"/>
                <a:cs typeface="Calibri"/>
              </a:rPr>
              <a:t> fishing gears vary greatly depending on the port.</a:t>
            </a:r>
            <a:endParaRPr lang="en-US" dirty="0">
              <a:solidFill>
                <a:schemeClr val="dk1"/>
              </a:solidFill>
              <a:latin typeface="Calibri"/>
              <a:cs typeface="Calibri"/>
            </a:endParaRPr>
          </a:p>
          <a:p>
            <a:pPr marL="285750" lvl="0" indent="-285750">
              <a:lnSpc>
                <a:spcPct val="107000"/>
              </a:lnSpc>
              <a:buFont typeface="Wingdings" panose="05000000000000000000" pitchFamily="2" charset="2"/>
              <a:buChar char="ü"/>
            </a:pPr>
            <a:r>
              <a:rPr lang="en-US" dirty="0">
                <a:solidFill>
                  <a:schemeClr val="dk1"/>
                </a:solidFill>
                <a:latin typeface="Calibri"/>
                <a:ea typeface="Calibri"/>
                <a:cs typeface="Calibri"/>
              </a:rPr>
              <a:t>Collection &amp; processing of the majority of used fishing gear is </a:t>
            </a:r>
            <a:r>
              <a:rPr lang="en-US" dirty="0" err="1">
                <a:solidFill>
                  <a:schemeClr val="dk1"/>
                </a:solidFill>
                <a:latin typeface="Calibri"/>
                <a:ea typeface="Calibri"/>
                <a:cs typeface="Calibri"/>
              </a:rPr>
              <a:t>centralised</a:t>
            </a:r>
            <a:r>
              <a:rPr lang="en-US" dirty="0">
                <a:solidFill>
                  <a:schemeClr val="dk1"/>
                </a:solidFill>
                <a:latin typeface="Calibri"/>
                <a:ea typeface="Calibri"/>
                <a:cs typeface="Calibri"/>
              </a:rPr>
              <a:t> in a single company (</a:t>
            </a:r>
            <a:r>
              <a:rPr lang="en-US" dirty="0" err="1">
                <a:solidFill>
                  <a:schemeClr val="dk1"/>
                </a:solidFill>
                <a:latin typeface="Calibri"/>
                <a:ea typeface="Calibri"/>
                <a:cs typeface="Calibri"/>
              </a:rPr>
              <a:t>Chicolino</a:t>
            </a:r>
            <a:r>
              <a:rPr lang="en-US" dirty="0">
                <a:solidFill>
                  <a:schemeClr val="dk1"/>
                </a:solidFill>
                <a:latin typeface="Calibri"/>
                <a:ea typeface="Calibri"/>
                <a:cs typeface="Calibri"/>
              </a:rPr>
              <a:t>). </a:t>
            </a:r>
          </a:p>
        </p:txBody>
      </p:sp>
      <p:sp>
        <p:nvSpPr>
          <p:cNvPr id="5" name="Google Shape;144;p6">
            <a:extLst>
              <a:ext uri="{FF2B5EF4-FFF2-40B4-BE49-F238E27FC236}">
                <a16:creationId xmlns:a16="http://schemas.microsoft.com/office/drawing/2014/main" id="{0E8D765C-0103-4042-A902-382607255610}"/>
              </a:ext>
            </a:extLst>
          </p:cNvPr>
          <p:cNvSpPr txBox="1"/>
          <p:nvPr/>
        </p:nvSpPr>
        <p:spPr>
          <a:xfrm>
            <a:off x="2579016" y="971829"/>
            <a:ext cx="3574277" cy="646290"/>
          </a:xfrm>
          <a:prstGeom prst="rect">
            <a:avLst/>
          </a:prstGeom>
          <a:solidFill>
            <a:srgbClr val="CCDADB"/>
          </a:solidFill>
          <a:ln>
            <a:noFill/>
          </a:ln>
        </p:spPr>
        <p:txBody>
          <a:bodyPr spcFirstLastPara="1" wrap="square" lIns="91425" tIns="45700" rIns="91425" bIns="45700" anchor="t" anchorCtr="0">
            <a:spAutoFit/>
          </a:bodyPr>
          <a:lstStyle/>
          <a:p>
            <a:pPr lvl="0" algn="ctr">
              <a:buSzPts val="1100"/>
            </a:pPr>
            <a:r>
              <a:rPr lang="en-US" sz="1200" b="1" i="1" dirty="0">
                <a:solidFill>
                  <a:schemeClr val="dk1"/>
                </a:solidFill>
                <a:latin typeface="Calibri"/>
                <a:ea typeface="Calibri"/>
                <a:cs typeface="Calibri"/>
                <a:sym typeface="Calibri"/>
              </a:rPr>
              <a:t>Solid experience in </a:t>
            </a:r>
            <a:r>
              <a:rPr lang="en-US" sz="1200" b="1" i="1" dirty="0">
                <a:solidFill>
                  <a:schemeClr val="tx1"/>
                </a:solidFill>
                <a:latin typeface="Calibri"/>
                <a:ea typeface="Calibri"/>
                <a:cs typeface="Calibri"/>
                <a:sym typeface="Calibri"/>
              </a:rPr>
              <a:t>fishing </a:t>
            </a:r>
            <a:r>
              <a:rPr lang="en-US" sz="1200" b="1" i="1" dirty="0">
                <a:solidFill>
                  <a:schemeClr val="dk1"/>
                </a:solidFill>
                <a:latin typeface="Calibri"/>
                <a:ea typeface="Calibri"/>
                <a:cs typeface="Calibri"/>
                <a:sym typeface="Calibri"/>
              </a:rPr>
              <a:t>waste management. Long tradition of fishing for litter. Recycling of used gear still dependent on projects.</a:t>
            </a:r>
            <a:endParaRPr lang="en-US" sz="1200" b="1" i="1" u="none" strike="noStrike" cap="none" dirty="0">
              <a:solidFill>
                <a:schemeClr val="dk1"/>
              </a:solidFill>
              <a:latin typeface="Calibri"/>
              <a:ea typeface="Calibri"/>
              <a:cs typeface="Calibri"/>
              <a:sym typeface="Calibri"/>
            </a:endParaRPr>
          </a:p>
        </p:txBody>
      </p:sp>
      <p:pic>
        <p:nvPicPr>
          <p:cNvPr id="6" name="Graphique 5" descr="Flèche : courbe légère avec un remplissage uni">
            <a:extLst>
              <a:ext uri="{FF2B5EF4-FFF2-40B4-BE49-F238E27FC236}">
                <a16:creationId xmlns:a16="http://schemas.microsoft.com/office/drawing/2014/main" id="{ADD41F29-3BE8-FC4B-DA70-D148719984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90690" y="903076"/>
            <a:ext cx="547022" cy="547022"/>
          </a:xfrm>
          <a:prstGeom prst="rect">
            <a:avLst/>
          </a:prstGeom>
        </p:spPr>
      </p:pic>
      <p:pic>
        <p:nvPicPr>
          <p:cNvPr id="3" name="Image 2">
            <a:extLst>
              <a:ext uri="{FF2B5EF4-FFF2-40B4-BE49-F238E27FC236}">
                <a16:creationId xmlns:a16="http://schemas.microsoft.com/office/drawing/2014/main" id="{86F9A656-0D16-338C-FE6E-BD60286FD908}"/>
              </a:ext>
            </a:extLst>
          </p:cNvPr>
          <p:cNvPicPr>
            <a:picLocks noChangeAspect="1"/>
          </p:cNvPicPr>
          <p:nvPr/>
        </p:nvPicPr>
        <p:blipFill>
          <a:blip r:embed="rId5"/>
          <a:stretch>
            <a:fillRect/>
          </a:stretch>
        </p:blipFill>
        <p:spPr>
          <a:xfrm>
            <a:off x="743898" y="1036988"/>
            <a:ext cx="473295" cy="347950"/>
          </a:xfrm>
          <a:prstGeom prst="rect">
            <a:avLst/>
          </a:prstGeom>
        </p:spPr>
      </p:pic>
    </p:spTree>
    <p:extLst>
      <p:ext uri="{BB962C8B-B14F-4D97-AF65-F5344CB8AC3E}">
        <p14:creationId xmlns:p14="http://schemas.microsoft.com/office/powerpoint/2010/main" val="755207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858AE44B-2E36-34C8-E5D8-EC8986FCB03E}"/>
            </a:ext>
          </a:extLst>
        </p:cNvPr>
        <p:cNvGrpSpPr/>
        <p:nvPr/>
      </p:nvGrpSpPr>
      <p:grpSpPr>
        <a:xfrm>
          <a:off x="0" y="0"/>
          <a:ext cx="0" cy="0"/>
          <a:chOff x="0" y="0"/>
          <a:chExt cx="0" cy="0"/>
        </a:xfrm>
      </p:grpSpPr>
      <p:sp>
        <p:nvSpPr>
          <p:cNvPr id="2" name="Google Shape;144;p6">
            <a:extLst>
              <a:ext uri="{FF2B5EF4-FFF2-40B4-BE49-F238E27FC236}">
                <a16:creationId xmlns:a16="http://schemas.microsoft.com/office/drawing/2014/main" id="{BE7188F2-C4F2-9951-DCC3-58E9134F04D4}"/>
              </a:ext>
            </a:extLst>
          </p:cNvPr>
          <p:cNvSpPr txBox="1"/>
          <p:nvPr/>
        </p:nvSpPr>
        <p:spPr>
          <a:xfrm>
            <a:off x="5345136" y="690141"/>
            <a:ext cx="3293215" cy="276959"/>
          </a:xfrm>
          <a:prstGeom prst="rect">
            <a:avLst/>
          </a:prstGeom>
          <a:solidFill>
            <a:srgbClr val="CCDADB"/>
          </a:solidFill>
          <a:ln>
            <a:noFill/>
          </a:ln>
        </p:spPr>
        <p:txBody>
          <a:bodyPr spcFirstLastPara="1" wrap="square" lIns="91425" tIns="45700" rIns="91425" bIns="45700" anchor="t" anchorCtr="0">
            <a:spAutoFit/>
          </a:bodyPr>
          <a:lstStyle/>
          <a:p>
            <a:pPr lvl="0" algn="ctr">
              <a:buSzPts val="1100"/>
            </a:pPr>
            <a:r>
              <a:rPr lang="en-US" sz="1200" b="1" i="1">
                <a:solidFill>
                  <a:schemeClr val="dk1"/>
                </a:solidFill>
                <a:latin typeface="Calibri"/>
                <a:ea typeface="Calibri"/>
                <a:cs typeface="Calibri"/>
                <a:sym typeface="Calibri"/>
              </a:rPr>
              <a:t>dissemination of port visits and best practices</a:t>
            </a:r>
            <a:endParaRPr lang="en-US" sz="1200" b="1" i="1" u="none" strike="noStrike" cap="none">
              <a:solidFill>
                <a:schemeClr val="dk1"/>
              </a:solidFill>
              <a:latin typeface="Calibri"/>
              <a:ea typeface="Calibri"/>
              <a:cs typeface="Calibri"/>
              <a:sym typeface="Calibri"/>
            </a:endParaRPr>
          </a:p>
        </p:txBody>
      </p:sp>
      <p:pic>
        <p:nvPicPr>
          <p:cNvPr id="7" name="Graphique 6" descr="Flèche : courbe légère avec un remplissage uni">
            <a:extLst>
              <a:ext uri="{FF2B5EF4-FFF2-40B4-BE49-F238E27FC236}">
                <a16:creationId xmlns:a16="http://schemas.microsoft.com/office/drawing/2014/main" id="{3760244F-37D5-731A-7AA3-F511AD8CC9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0" y="555110"/>
            <a:ext cx="547022" cy="547022"/>
          </a:xfrm>
          <a:prstGeom prst="rect">
            <a:avLst/>
          </a:prstGeom>
        </p:spPr>
      </p:pic>
      <p:sp>
        <p:nvSpPr>
          <p:cNvPr id="8" name="Google Shape;83;p3">
            <a:extLst>
              <a:ext uri="{FF2B5EF4-FFF2-40B4-BE49-F238E27FC236}">
                <a16:creationId xmlns:a16="http://schemas.microsoft.com/office/drawing/2014/main" id="{C32A8069-8A35-EE49-639B-E4024B83B75B}"/>
              </a:ext>
            </a:extLst>
          </p:cNvPr>
          <p:cNvSpPr txBox="1"/>
          <p:nvPr/>
        </p:nvSpPr>
        <p:spPr>
          <a:xfrm>
            <a:off x="122517" y="258382"/>
            <a:ext cx="8898965"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GB" sz="1300" i="0" u="none" strike="noStrike" cap="none">
                <a:solidFill>
                  <a:schemeClr val="dk1"/>
                </a:solidFill>
                <a:latin typeface="Calibri"/>
                <a:ea typeface="Calibri"/>
                <a:cs typeface="Calibri"/>
                <a:sym typeface="Calibri"/>
              </a:rPr>
              <a:t>Analysis of relevant aspects for SUP and PRF implementation and </a:t>
            </a:r>
            <a:r>
              <a:rPr lang="en-GB" sz="1300" b="1" i="0" u="none" strike="noStrike" cap="none">
                <a:solidFill>
                  <a:schemeClr val="dk1"/>
                </a:solidFill>
                <a:latin typeface="Calibri"/>
                <a:ea typeface="Calibri"/>
                <a:cs typeface="Calibri"/>
                <a:sym typeface="Calibri"/>
              </a:rPr>
              <a:t>current practices for waste management in different ports</a:t>
            </a:r>
            <a:endParaRPr sz="1300" b="1" i="0" u="none" strike="noStrike" cap="none">
              <a:solidFill>
                <a:schemeClr val="dk1"/>
              </a:solidFill>
              <a:latin typeface="Arial"/>
              <a:ea typeface="Arial"/>
              <a:cs typeface="Arial"/>
              <a:sym typeface="Arial"/>
            </a:endParaRPr>
          </a:p>
        </p:txBody>
      </p:sp>
      <p:pic>
        <p:nvPicPr>
          <p:cNvPr id="11" name="Image 10">
            <a:extLst>
              <a:ext uri="{FF2B5EF4-FFF2-40B4-BE49-F238E27FC236}">
                <a16:creationId xmlns:a16="http://schemas.microsoft.com/office/drawing/2014/main" id="{CF163683-9539-6031-D104-DA74C774AD99}"/>
              </a:ext>
            </a:extLst>
          </p:cNvPr>
          <p:cNvPicPr>
            <a:picLocks noChangeAspect="1"/>
          </p:cNvPicPr>
          <p:nvPr/>
        </p:nvPicPr>
        <p:blipFill>
          <a:blip r:embed="rId5"/>
          <a:stretch>
            <a:fillRect/>
          </a:stretch>
        </p:blipFill>
        <p:spPr>
          <a:xfrm>
            <a:off x="712442" y="1079078"/>
            <a:ext cx="6602758" cy="4064422"/>
          </a:xfrm>
          <a:prstGeom prst="rect">
            <a:avLst/>
          </a:prstGeom>
          <a:ln>
            <a:solidFill>
              <a:srgbClr val="A4D8D4"/>
            </a:solidFill>
          </a:ln>
        </p:spPr>
      </p:pic>
      <p:pic>
        <p:nvPicPr>
          <p:cNvPr id="13" name="Image 12">
            <a:extLst>
              <a:ext uri="{FF2B5EF4-FFF2-40B4-BE49-F238E27FC236}">
                <a16:creationId xmlns:a16="http://schemas.microsoft.com/office/drawing/2014/main" id="{1C94246B-D344-F511-79DB-E5F68B1F19A1}"/>
              </a:ext>
            </a:extLst>
          </p:cNvPr>
          <p:cNvPicPr>
            <a:picLocks noChangeAspect="1"/>
          </p:cNvPicPr>
          <p:nvPr/>
        </p:nvPicPr>
        <p:blipFill>
          <a:blip r:embed="rId6"/>
          <a:stretch>
            <a:fillRect/>
          </a:stretch>
        </p:blipFill>
        <p:spPr>
          <a:xfrm>
            <a:off x="7536500" y="1760047"/>
            <a:ext cx="1351241" cy="1351241"/>
          </a:xfrm>
          <a:prstGeom prst="rect">
            <a:avLst/>
          </a:prstGeom>
        </p:spPr>
      </p:pic>
      <p:sp>
        <p:nvSpPr>
          <p:cNvPr id="15" name="ZoneTexte 14">
            <a:extLst>
              <a:ext uri="{FF2B5EF4-FFF2-40B4-BE49-F238E27FC236}">
                <a16:creationId xmlns:a16="http://schemas.microsoft.com/office/drawing/2014/main" id="{567C1F44-1044-285D-310B-A7B040BC8471}"/>
              </a:ext>
            </a:extLst>
          </p:cNvPr>
          <p:cNvSpPr txBox="1"/>
          <p:nvPr/>
        </p:nvSpPr>
        <p:spPr>
          <a:xfrm>
            <a:off x="6642563" y="4731229"/>
            <a:ext cx="3139114" cy="307777"/>
          </a:xfrm>
          <a:prstGeom prst="rect">
            <a:avLst/>
          </a:prstGeom>
          <a:noFill/>
        </p:spPr>
        <p:txBody>
          <a:bodyPr wrap="square">
            <a:spAutoFit/>
          </a:bodyPr>
          <a:lstStyle/>
          <a:p>
            <a:r>
              <a:rPr lang="en-GB" sz="1400" b="0" i="0" u="none" strike="noStrike" cap="none" noProof="0">
                <a:solidFill>
                  <a:srgbClr val="000000"/>
                </a:solidFill>
                <a:latin typeface="Arial"/>
                <a:ea typeface="Arial"/>
                <a:cs typeface="Arial"/>
                <a:sym typeface="Arial"/>
              </a:rPr>
              <a:t>https://freelitterat.com/en</a:t>
            </a:r>
            <a:endParaRPr lang="fr-FR"/>
          </a:p>
        </p:txBody>
      </p:sp>
    </p:spTree>
    <p:extLst>
      <p:ext uri="{BB962C8B-B14F-4D97-AF65-F5344CB8AC3E}">
        <p14:creationId xmlns:p14="http://schemas.microsoft.com/office/powerpoint/2010/main" val="778757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0230702A-6F1A-CE85-493F-0FA697E2AA23}"/>
            </a:ext>
          </a:extLst>
        </p:cNvPr>
        <p:cNvGrpSpPr/>
        <p:nvPr/>
      </p:nvGrpSpPr>
      <p:grpSpPr>
        <a:xfrm>
          <a:off x="0" y="0"/>
          <a:ext cx="0" cy="0"/>
          <a:chOff x="0" y="0"/>
          <a:chExt cx="0" cy="0"/>
        </a:xfrm>
      </p:grpSpPr>
      <p:sp>
        <p:nvSpPr>
          <p:cNvPr id="8" name="Google Shape;83;p3">
            <a:extLst>
              <a:ext uri="{FF2B5EF4-FFF2-40B4-BE49-F238E27FC236}">
                <a16:creationId xmlns:a16="http://schemas.microsoft.com/office/drawing/2014/main" id="{58B5FB21-48B9-41EC-FBA0-3368802D60A3}"/>
              </a:ext>
            </a:extLst>
          </p:cNvPr>
          <p:cNvSpPr txBox="1"/>
          <p:nvPr/>
        </p:nvSpPr>
        <p:spPr>
          <a:xfrm>
            <a:off x="122517" y="258382"/>
            <a:ext cx="8898965"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GB" sz="1300" i="0" u="none" strike="noStrike" cap="none">
                <a:solidFill>
                  <a:schemeClr val="dk1"/>
                </a:solidFill>
                <a:latin typeface="Calibri"/>
                <a:ea typeface="Calibri"/>
                <a:cs typeface="Calibri"/>
                <a:sym typeface="Calibri"/>
              </a:rPr>
              <a:t>Analysis of relevant aspects for SUP and PRF implementation and </a:t>
            </a:r>
            <a:r>
              <a:rPr lang="en-GB" sz="1300" b="1" i="0" u="none" strike="noStrike" cap="none">
                <a:solidFill>
                  <a:schemeClr val="dk1"/>
                </a:solidFill>
                <a:latin typeface="Calibri"/>
                <a:ea typeface="Calibri"/>
                <a:cs typeface="Calibri"/>
                <a:sym typeface="Calibri"/>
              </a:rPr>
              <a:t>current practices for waste management in different ports</a:t>
            </a:r>
            <a:endParaRPr sz="1300" b="1" i="0" u="none" strike="noStrike" cap="none">
              <a:solidFill>
                <a:schemeClr val="dk1"/>
              </a:solidFill>
              <a:latin typeface="Arial"/>
              <a:ea typeface="Arial"/>
              <a:cs typeface="Arial"/>
              <a:sym typeface="Arial"/>
            </a:endParaRPr>
          </a:p>
        </p:txBody>
      </p:sp>
      <p:pic>
        <p:nvPicPr>
          <p:cNvPr id="4" name="Image 3">
            <a:extLst>
              <a:ext uri="{FF2B5EF4-FFF2-40B4-BE49-F238E27FC236}">
                <a16:creationId xmlns:a16="http://schemas.microsoft.com/office/drawing/2014/main" id="{0405597A-BE67-F741-17CB-AD5203976250}"/>
              </a:ext>
            </a:extLst>
          </p:cNvPr>
          <p:cNvPicPr>
            <a:picLocks noChangeAspect="1"/>
          </p:cNvPicPr>
          <p:nvPr/>
        </p:nvPicPr>
        <p:blipFill>
          <a:blip r:embed="rId3"/>
          <a:stretch>
            <a:fillRect/>
          </a:stretch>
        </p:blipFill>
        <p:spPr>
          <a:xfrm>
            <a:off x="2048806" y="756227"/>
            <a:ext cx="4553638" cy="4389229"/>
          </a:xfrm>
          <a:prstGeom prst="rect">
            <a:avLst/>
          </a:prstGeom>
          <a:ln>
            <a:solidFill>
              <a:srgbClr val="A4D8D4"/>
            </a:solidFill>
          </a:ln>
        </p:spPr>
      </p:pic>
    </p:spTree>
    <p:extLst>
      <p:ext uri="{BB962C8B-B14F-4D97-AF65-F5344CB8AC3E}">
        <p14:creationId xmlns:p14="http://schemas.microsoft.com/office/powerpoint/2010/main" val="3929560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B03DEC87-66AA-54E4-F2FC-1294551D3AC5}"/>
            </a:ext>
          </a:extLst>
        </p:cNvPr>
        <p:cNvGrpSpPr/>
        <p:nvPr/>
      </p:nvGrpSpPr>
      <p:grpSpPr>
        <a:xfrm>
          <a:off x="0" y="0"/>
          <a:ext cx="0" cy="0"/>
          <a:chOff x="0" y="0"/>
          <a:chExt cx="0" cy="0"/>
        </a:xfrm>
      </p:grpSpPr>
      <p:sp>
        <p:nvSpPr>
          <p:cNvPr id="8" name="Google Shape;83;p3">
            <a:extLst>
              <a:ext uri="{FF2B5EF4-FFF2-40B4-BE49-F238E27FC236}">
                <a16:creationId xmlns:a16="http://schemas.microsoft.com/office/drawing/2014/main" id="{F7A37878-80A3-85C4-5C0C-9F19FB32944F}"/>
              </a:ext>
            </a:extLst>
          </p:cNvPr>
          <p:cNvSpPr txBox="1"/>
          <p:nvPr/>
        </p:nvSpPr>
        <p:spPr>
          <a:xfrm>
            <a:off x="122517" y="258382"/>
            <a:ext cx="8898965" cy="54844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GB" sz="1300" i="0" u="none" strike="noStrike" cap="none">
                <a:solidFill>
                  <a:schemeClr val="dk1"/>
                </a:solidFill>
                <a:latin typeface="Calibri"/>
                <a:ea typeface="Calibri"/>
                <a:cs typeface="Calibri"/>
                <a:sym typeface="Calibri"/>
              </a:rPr>
              <a:t>Analysis of relevant aspects for SUP and PRF implementation and </a:t>
            </a:r>
            <a:r>
              <a:rPr lang="en-GB" sz="1300" b="1" i="0" u="none" strike="noStrike" cap="none">
                <a:solidFill>
                  <a:schemeClr val="dk1"/>
                </a:solidFill>
                <a:latin typeface="Calibri"/>
                <a:ea typeface="Calibri"/>
                <a:cs typeface="Calibri"/>
                <a:sym typeface="Calibri"/>
              </a:rPr>
              <a:t>current practices for waste management in different ports</a:t>
            </a:r>
            <a:endParaRPr sz="1300" b="1" i="0" u="none" strike="noStrike" cap="none">
              <a:solidFill>
                <a:schemeClr val="dk1"/>
              </a:solidFill>
              <a:latin typeface="Arial"/>
              <a:ea typeface="Arial"/>
              <a:cs typeface="Arial"/>
              <a:sym typeface="Arial"/>
            </a:endParaRPr>
          </a:p>
        </p:txBody>
      </p:sp>
      <p:pic>
        <p:nvPicPr>
          <p:cNvPr id="6" name="Image 5">
            <a:extLst>
              <a:ext uri="{FF2B5EF4-FFF2-40B4-BE49-F238E27FC236}">
                <a16:creationId xmlns:a16="http://schemas.microsoft.com/office/drawing/2014/main" id="{5B9F2C7A-F5B7-A662-8EB4-70A9E39AD2C4}"/>
              </a:ext>
            </a:extLst>
          </p:cNvPr>
          <p:cNvPicPr>
            <a:picLocks noChangeAspect="1"/>
          </p:cNvPicPr>
          <p:nvPr/>
        </p:nvPicPr>
        <p:blipFill>
          <a:blip r:embed="rId3"/>
          <a:stretch>
            <a:fillRect/>
          </a:stretch>
        </p:blipFill>
        <p:spPr>
          <a:xfrm>
            <a:off x="6159981" y="662835"/>
            <a:ext cx="2593557" cy="3837214"/>
          </a:xfrm>
          <a:prstGeom prst="rect">
            <a:avLst/>
          </a:prstGeom>
          <a:ln>
            <a:solidFill>
              <a:srgbClr val="A4D8D4"/>
            </a:solidFill>
          </a:ln>
        </p:spPr>
      </p:pic>
      <p:pic>
        <p:nvPicPr>
          <p:cNvPr id="9" name="Image 8">
            <a:extLst>
              <a:ext uri="{FF2B5EF4-FFF2-40B4-BE49-F238E27FC236}">
                <a16:creationId xmlns:a16="http://schemas.microsoft.com/office/drawing/2014/main" id="{5E59F74C-FF57-237E-FDA6-E6D46FEA53A8}"/>
              </a:ext>
            </a:extLst>
          </p:cNvPr>
          <p:cNvPicPr>
            <a:picLocks noChangeAspect="1"/>
          </p:cNvPicPr>
          <p:nvPr/>
        </p:nvPicPr>
        <p:blipFill>
          <a:blip r:embed="rId4"/>
          <a:stretch>
            <a:fillRect/>
          </a:stretch>
        </p:blipFill>
        <p:spPr>
          <a:xfrm>
            <a:off x="1114724" y="806825"/>
            <a:ext cx="4777313" cy="3693224"/>
          </a:xfrm>
          <a:prstGeom prst="rect">
            <a:avLst/>
          </a:prstGeom>
        </p:spPr>
      </p:pic>
      <p:pic>
        <p:nvPicPr>
          <p:cNvPr id="11" name="Image 10">
            <a:extLst>
              <a:ext uri="{FF2B5EF4-FFF2-40B4-BE49-F238E27FC236}">
                <a16:creationId xmlns:a16="http://schemas.microsoft.com/office/drawing/2014/main" id="{09A7110A-6801-43D1-1BC8-2AEA95A6D8B6}"/>
              </a:ext>
            </a:extLst>
          </p:cNvPr>
          <p:cNvPicPr>
            <a:picLocks noChangeAspect="1"/>
          </p:cNvPicPr>
          <p:nvPr/>
        </p:nvPicPr>
        <p:blipFill>
          <a:blip r:embed="rId5"/>
          <a:stretch>
            <a:fillRect/>
          </a:stretch>
        </p:blipFill>
        <p:spPr>
          <a:xfrm>
            <a:off x="223506" y="731994"/>
            <a:ext cx="1083055" cy="1083055"/>
          </a:xfrm>
          <a:prstGeom prst="rect">
            <a:avLst/>
          </a:prstGeom>
        </p:spPr>
      </p:pic>
    </p:spTree>
    <p:extLst>
      <p:ext uri="{BB962C8B-B14F-4D97-AF65-F5344CB8AC3E}">
        <p14:creationId xmlns:p14="http://schemas.microsoft.com/office/powerpoint/2010/main" val="2241243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CE48058D-7EB4-9AC3-E359-5379C519F534}"/>
            </a:ext>
          </a:extLst>
        </p:cNvPr>
        <p:cNvGrpSpPr/>
        <p:nvPr/>
      </p:nvGrpSpPr>
      <p:grpSpPr>
        <a:xfrm>
          <a:off x="0" y="0"/>
          <a:ext cx="0" cy="0"/>
          <a:chOff x="0" y="0"/>
          <a:chExt cx="0" cy="0"/>
        </a:xfrm>
      </p:grpSpPr>
      <p:pic>
        <p:nvPicPr>
          <p:cNvPr id="2" name="Google Shape;269;g38c8babd28e_0_1" descr="Une image contenant texte, capture d’écran, affiche, conception&#10;&#10;Le contenu généré par l’IA peut être incorrect.">
            <a:extLst>
              <a:ext uri="{FF2B5EF4-FFF2-40B4-BE49-F238E27FC236}">
                <a16:creationId xmlns:a16="http://schemas.microsoft.com/office/drawing/2014/main" id="{C5D21835-D8C2-42B6-72BD-6A5A930FF361}"/>
              </a:ext>
            </a:extLst>
          </p:cNvPr>
          <p:cNvPicPr preferRelativeResize="0"/>
          <p:nvPr/>
        </p:nvPicPr>
        <p:blipFill rotWithShape="1">
          <a:blip r:embed="rId3">
            <a:alphaModFix/>
          </a:blip>
          <a:srcRect/>
          <a:stretch/>
        </p:blipFill>
        <p:spPr>
          <a:xfrm>
            <a:off x="1738564" y="-34122"/>
            <a:ext cx="3661826" cy="5177622"/>
          </a:xfrm>
          <a:prstGeom prst="rect">
            <a:avLst/>
          </a:prstGeom>
          <a:noFill/>
          <a:ln>
            <a:noFill/>
          </a:ln>
        </p:spPr>
      </p:pic>
      <p:pic>
        <p:nvPicPr>
          <p:cNvPr id="4" name="Image 3">
            <a:extLst>
              <a:ext uri="{FF2B5EF4-FFF2-40B4-BE49-F238E27FC236}">
                <a16:creationId xmlns:a16="http://schemas.microsoft.com/office/drawing/2014/main" id="{422F711C-C8A4-703A-1604-A0E6D9704BFF}"/>
              </a:ext>
            </a:extLst>
          </p:cNvPr>
          <p:cNvPicPr>
            <a:picLocks noChangeAspect="1"/>
          </p:cNvPicPr>
          <p:nvPr/>
        </p:nvPicPr>
        <p:blipFill>
          <a:blip r:embed="rId4"/>
          <a:stretch>
            <a:fillRect/>
          </a:stretch>
        </p:blipFill>
        <p:spPr>
          <a:xfrm>
            <a:off x="6486670" y="694394"/>
            <a:ext cx="985718" cy="985718"/>
          </a:xfrm>
          <a:prstGeom prst="rect">
            <a:avLst/>
          </a:prstGeom>
        </p:spPr>
      </p:pic>
      <p:sp>
        <p:nvSpPr>
          <p:cNvPr id="5" name="Google Shape;83;p3">
            <a:extLst>
              <a:ext uri="{FF2B5EF4-FFF2-40B4-BE49-F238E27FC236}">
                <a16:creationId xmlns:a16="http://schemas.microsoft.com/office/drawing/2014/main" id="{F35E55B2-A2A7-341F-67EB-0A9833424323}"/>
              </a:ext>
            </a:extLst>
          </p:cNvPr>
          <p:cNvSpPr txBox="1"/>
          <p:nvPr/>
        </p:nvSpPr>
        <p:spPr>
          <a:xfrm>
            <a:off x="6420190" y="1777798"/>
            <a:ext cx="2023724" cy="320368"/>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In French and English</a:t>
            </a:r>
            <a:endParaRPr sz="1300" b="1"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39978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9832FAFA-3F62-8590-07FE-E4D0661EC4E7}"/>
            </a:ext>
          </a:extLst>
        </p:cNvPr>
        <p:cNvGrpSpPr/>
        <p:nvPr/>
      </p:nvGrpSpPr>
      <p:grpSpPr>
        <a:xfrm>
          <a:off x="0" y="0"/>
          <a:ext cx="0" cy="0"/>
          <a:chOff x="0" y="0"/>
          <a:chExt cx="0" cy="0"/>
        </a:xfrm>
      </p:grpSpPr>
      <p:sp>
        <p:nvSpPr>
          <p:cNvPr id="8" name="Google Shape;83;p3">
            <a:extLst>
              <a:ext uri="{FF2B5EF4-FFF2-40B4-BE49-F238E27FC236}">
                <a16:creationId xmlns:a16="http://schemas.microsoft.com/office/drawing/2014/main" id="{B2CD5F45-7BC9-9C33-30D6-D767F3796584}"/>
              </a:ext>
            </a:extLst>
          </p:cNvPr>
          <p:cNvSpPr txBox="1"/>
          <p:nvPr/>
        </p:nvSpPr>
        <p:spPr>
          <a:xfrm>
            <a:off x="122517" y="258382"/>
            <a:ext cx="8898965" cy="320368"/>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US" sz="1300" b="1" i="0" u="none" strike="noStrike" cap="none">
                <a:solidFill>
                  <a:schemeClr val="dk1"/>
                </a:solidFill>
                <a:latin typeface="Calibri"/>
                <a:ea typeface="Calibri"/>
                <a:cs typeface="Calibri"/>
                <a:sym typeface="Calibri"/>
              </a:rPr>
              <a:t>Management and recycling of end-of-life fishing gear </a:t>
            </a:r>
            <a:endParaRPr sz="1300" b="1" i="0" u="none" strike="noStrike" cap="none">
              <a:solidFill>
                <a:schemeClr val="dk1"/>
              </a:solidFill>
              <a:latin typeface="Arial"/>
              <a:ea typeface="Arial"/>
              <a:cs typeface="Arial"/>
              <a:sym typeface="Arial"/>
            </a:endParaRPr>
          </a:p>
        </p:txBody>
      </p:sp>
      <p:sp>
        <p:nvSpPr>
          <p:cNvPr id="3" name="Google Shape;144;p6">
            <a:extLst>
              <a:ext uri="{FF2B5EF4-FFF2-40B4-BE49-F238E27FC236}">
                <a16:creationId xmlns:a16="http://schemas.microsoft.com/office/drawing/2014/main" id="{2B29BF49-AA1F-6A60-8CA1-08A3FCAEF774}"/>
              </a:ext>
            </a:extLst>
          </p:cNvPr>
          <p:cNvSpPr txBox="1"/>
          <p:nvPr/>
        </p:nvSpPr>
        <p:spPr>
          <a:xfrm>
            <a:off x="5745938" y="356984"/>
            <a:ext cx="2157987" cy="738623"/>
          </a:xfrm>
          <a:prstGeom prst="rect">
            <a:avLst/>
          </a:prstGeom>
          <a:solidFill>
            <a:srgbClr val="CCDADB"/>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s-ES" b="1" i="1" u="none" strike="noStrike" cap="none" err="1">
                <a:solidFill>
                  <a:schemeClr val="dk1"/>
                </a:solidFill>
                <a:latin typeface="Calibri"/>
                <a:ea typeface="Calibri"/>
                <a:cs typeface="Calibri"/>
                <a:sym typeface="Calibri"/>
              </a:rPr>
              <a:t>Fishing</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gear</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life</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cycle</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studies</a:t>
            </a:r>
            <a:r>
              <a:rPr lang="es-ES" b="1" i="1" u="none" strike="noStrike" cap="none">
                <a:solidFill>
                  <a:schemeClr val="dk1"/>
                </a:solidFill>
                <a:latin typeface="Calibri"/>
                <a:ea typeface="Calibri"/>
                <a:cs typeface="Calibri"/>
                <a:sym typeface="Calibri"/>
              </a:rPr>
              <a:t> : Galicia, Brittany &amp; </a:t>
            </a:r>
            <a:r>
              <a:rPr lang="es-ES" b="1" i="1" u="none" strike="noStrike" cap="none" err="1">
                <a:solidFill>
                  <a:schemeClr val="dk1"/>
                </a:solidFill>
                <a:latin typeface="Calibri"/>
                <a:ea typeface="Calibri"/>
                <a:cs typeface="Calibri"/>
                <a:sym typeface="Calibri"/>
              </a:rPr>
              <a:t>Ireland</a:t>
            </a:r>
            <a:endParaRPr b="0" i="1" u="none" strike="noStrike" cap="none">
              <a:solidFill>
                <a:schemeClr val="dk1"/>
              </a:solidFill>
              <a:latin typeface="Calibri"/>
              <a:ea typeface="Calibri"/>
              <a:cs typeface="Calibri"/>
              <a:sym typeface="Calibri"/>
            </a:endParaRPr>
          </a:p>
        </p:txBody>
      </p:sp>
      <p:pic>
        <p:nvPicPr>
          <p:cNvPr id="4" name="Graphique 3" descr="Flèche : courbe légère avec un remplissage uni">
            <a:extLst>
              <a:ext uri="{FF2B5EF4-FFF2-40B4-BE49-F238E27FC236}">
                <a16:creationId xmlns:a16="http://schemas.microsoft.com/office/drawing/2014/main" id="{E090C22D-0BBB-35EB-B59E-CC88E08BFE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57612" y="288231"/>
            <a:ext cx="547022" cy="547022"/>
          </a:xfrm>
          <a:prstGeom prst="rect">
            <a:avLst/>
          </a:prstGeom>
        </p:spPr>
      </p:pic>
      <p:sp>
        <p:nvSpPr>
          <p:cNvPr id="5" name="Google Shape;672;g38cac7d17f1_0_272">
            <a:extLst>
              <a:ext uri="{FF2B5EF4-FFF2-40B4-BE49-F238E27FC236}">
                <a16:creationId xmlns:a16="http://schemas.microsoft.com/office/drawing/2014/main" id="{D453CE51-3399-79B2-0F61-02A3038F60E4}"/>
              </a:ext>
            </a:extLst>
          </p:cNvPr>
          <p:cNvSpPr txBox="1"/>
          <p:nvPr/>
        </p:nvSpPr>
        <p:spPr>
          <a:xfrm>
            <a:off x="183060" y="818707"/>
            <a:ext cx="28713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0" u="sng" strike="noStrike" cap="none" noProof="0">
                <a:solidFill>
                  <a:srgbClr val="002060"/>
                </a:solidFill>
                <a:latin typeface="Calibri"/>
                <a:ea typeface="Calibri"/>
                <a:cs typeface="Calibri"/>
                <a:sym typeface="Calibri"/>
              </a:rPr>
              <a:t>Main types of fishing gear and materials:</a:t>
            </a:r>
          </a:p>
        </p:txBody>
      </p:sp>
      <p:graphicFrame>
        <p:nvGraphicFramePr>
          <p:cNvPr id="7" name="Google Shape;673;g38cac7d17f1_0_272">
            <a:extLst>
              <a:ext uri="{FF2B5EF4-FFF2-40B4-BE49-F238E27FC236}">
                <a16:creationId xmlns:a16="http://schemas.microsoft.com/office/drawing/2014/main" id="{8C8492AA-731F-28B8-19EC-19C29A8B8365}"/>
              </a:ext>
            </a:extLst>
          </p:cNvPr>
          <p:cNvGraphicFramePr/>
          <p:nvPr>
            <p:extLst>
              <p:ext uri="{D42A27DB-BD31-4B8C-83A1-F6EECF244321}">
                <p14:modId xmlns:p14="http://schemas.microsoft.com/office/powerpoint/2010/main" val="3092056928"/>
              </p:ext>
            </p:extLst>
          </p:nvPr>
        </p:nvGraphicFramePr>
        <p:xfrm>
          <a:off x="183060" y="1256771"/>
          <a:ext cx="4165200" cy="2255695"/>
        </p:xfrm>
        <a:graphic>
          <a:graphicData uri="http://schemas.openxmlformats.org/drawingml/2006/table">
            <a:tbl>
              <a:tblPr firstRow="1" bandRow="1">
                <a:noFill/>
                <a:tableStyleId>{15DADC8D-4733-41AB-99B0-E39AB552A76E}</a:tableStyleId>
              </a:tblPr>
              <a:tblGrid>
                <a:gridCol w="899500">
                  <a:extLst>
                    <a:ext uri="{9D8B030D-6E8A-4147-A177-3AD203B41FA5}">
                      <a16:colId xmlns:a16="http://schemas.microsoft.com/office/drawing/2014/main" val="20000"/>
                    </a:ext>
                  </a:extLst>
                </a:gridCol>
                <a:gridCol w="2138175">
                  <a:extLst>
                    <a:ext uri="{9D8B030D-6E8A-4147-A177-3AD203B41FA5}">
                      <a16:colId xmlns:a16="http://schemas.microsoft.com/office/drawing/2014/main" val="20001"/>
                    </a:ext>
                  </a:extLst>
                </a:gridCol>
                <a:gridCol w="1127525">
                  <a:extLst>
                    <a:ext uri="{9D8B030D-6E8A-4147-A177-3AD203B41FA5}">
                      <a16:colId xmlns:a16="http://schemas.microsoft.com/office/drawing/2014/main" val="20002"/>
                    </a:ext>
                  </a:extLst>
                </a:gridCol>
              </a:tblGrid>
              <a:tr h="238771">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latin typeface="Calibri"/>
                          <a:ea typeface="Calibri"/>
                          <a:cs typeface="Calibri"/>
                          <a:sym typeface="Calibri"/>
                        </a:rPr>
                        <a:t>Type of gear</a:t>
                      </a:r>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latin typeface="Calibri"/>
                          <a:ea typeface="Calibri"/>
                          <a:cs typeface="Calibri"/>
                          <a:sym typeface="Calibri"/>
                        </a:rPr>
                        <a:t>Materials</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latin typeface="Calibri"/>
                          <a:ea typeface="Calibri"/>
                          <a:cs typeface="Calibri"/>
                          <a:sym typeface="Calibri"/>
                        </a:rPr>
                        <a:t>End-of-life (EOL) plastics</a:t>
                      </a:r>
                      <a:endParaRPr lang="en-GB" noProof="0"/>
                    </a:p>
                  </a:txBody>
                  <a:tcPr marL="77675" marR="77675" marT="38825" marB="38825" anchor="ctr"/>
                </a:tc>
                <a:extLst>
                  <a:ext uri="{0D108BD9-81ED-4DB2-BD59-A6C34878D82A}">
                    <a16:rowId xmlns:a16="http://schemas.microsoft.com/office/drawing/2014/main" val="10000"/>
                  </a:ext>
                </a:extLst>
              </a:tr>
              <a:tr h="370700">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Purse seine</a:t>
                      </a:r>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Polyamide (PA6, PA66), Polyester (PES), Nylon, Polyethylene (PE), Steel</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PA6, PA66, PE</a:t>
                      </a:r>
                      <a:endParaRPr lang="en-GB" noProof="0"/>
                    </a:p>
                  </a:txBody>
                  <a:tcPr marL="77675" marR="77675" marT="38825" marB="38825" anchor="ctr"/>
                </a:tc>
                <a:extLst>
                  <a:ext uri="{0D108BD9-81ED-4DB2-BD59-A6C34878D82A}">
                    <a16:rowId xmlns:a16="http://schemas.microsoft.com/office/drawing/2014/main" val="10001"/>
                  </a:ext>
                </a:extLst>
              </a:tr>
              <a:tr h="249500">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Gillnet</a:t>
                      </a:r>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Polyamide (PA), Nylon, PE, Steel</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PA6, PA66, PE</a:t>
                      </a:r>
                      <a:endParaRPr lang="en-GB" noProof="0"/>
                    </a:p>
                  </a:txBody>
                  <a:tcPr marL="77675" marR="77675" marT="38825" marB="38825" anchor="ctr"/>
                </a:tc>
                <a:extLst>
                  <a:ext uri="{0D108BD9-81ED-4DB2-BD59-A6C34878D82A}">
                    <a16:rowId xmlns:a16="http://schemas.microsoft.com/office/drawing/2014/main" val="10002"/>
                  </a:ext>
                </a:extLst>
              </a:tr>
              <a:tr h="378125">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Longline</a:t>
                      </a:r>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PA monofilament, Nylon, Plastic-rubber buoys, Stainless steel</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PA6</a:t>
                      </a:r>
                      <a:endParaRPr lang="en-GB" noProof="0"/>
                    </a:p>
                  </a:txBody>
                  <a:tcPr marL="77675" marR="77675" marT="38825" marB="38825" anchor="ctr"/>
                </a:tc>
                <a:extLst>
                  <a:ext uri="{0D108BD9-81ED-4DB2-BD59-A6C34878D82A}">
                    <a16:rowId xmlns:a16="http://schemas.microsoft.com/office/drawing/2014/main" val="10003"/>
                  </a:ext>
                </a:extLst>
              </a:tr>
              <a:tr h="387550">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Bottom trawl</a:t>
                      </a:r>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PE, PA, PES, </a:t>
                      </a:r>
                      <a:r>
                        <a:rPr lang="en-GB" sz="900" u="none" strike="noStrike" cap="none" noProof="0" err="1">
                          <a:solidFill>
                            <a:srgbClr val="002060"/>
                          </a:solidFill>
                          <a:latin typeface="Calibri"/>
                          <a:ea typeface="Calibri"/>
                          <a:cs typeface="Calibri"/>
                          <a:sym typeface="Calibri"/>
                        </a:rPr>
                        <a:t>Polysteel</a:t>
                      </a:r>
                      <a:r>
                        <a:rPr lang="en-GB" sz="900" u="none" strike="noStrike" cap="none" noProof="0">
                          <a:solidFill>
                            <a:srgbClr val="002060"/>
                          </a:solidFill>
                          <a:latin typeface="Calibri"/>
                          <a:ea typeface="Calibri"/>
                          <a:cs typeface="Calibri"/>
                          <a:sym typeface="Calibri"/>
                        </a:rPr>
                        <a:t>, Steel-covered rope, PP, HMWPE, UHMWPE</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HDPE</a:t>
                      </a:r>
                      <a:endParaRPr lang="en-GB" noProof="0"/>
                    </a:p>
                  </a:txBody>
                  <a:tcPr marL="77675" marR="77675" marT="38825" marB="38825" anchor="ctr"/>
                </a:tc>
                <a:extLst>
                  <a:ext uri="{0D108BD9-81ED-4DB2-BD59-A6C34878D82A}">
                    <a16:rowId xmlns:a16="http://schemas.microsoft.com/office/drawing/2014/main" val="10004"/>
                  </a:ext>
                </a:extLst>
              </a:tr>
              <a:tr h="258925">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Buoys</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PE, PUR, EPS</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Same</a:t>
                      </a:r>
                    </a:p>
                  </a:txBody>
                  <a:tcPr marL="77675" marR="77675" marT="38825" marB="38825" anchor="ctr"/>
                </a:tc>
                <a:extLst>
                  <a:ext uri="{0D108BD9-81ED-4DB2-BD59-A6C34878D82A}">
                    <a16:rowId xmlns:a16="http://schemas.microsoft.com/office/drawing/2014/main" val="10005"/>
                  </a:ext>
                </a:extLst>
              </a:tr>
              <a:tr h="258925">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Pots / Traps</a:t>
                      </a:r>
                      <a:endParaRPr lang="en-GB" noProof="0"/>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HDPE ropes, PA6 net body</a:t>
                      </a:r>
                    </a:p>
                  </a:txBody>
                  <a:tcPr marL="77675" marR="77675" marT="38825" marB="38825" anchor="ctr"/>
                </a:tc>
                <a:tc>
                  <a:txBody>
                    <a:bodyPr/>
                    <a:lstStyle/>
                    <a:p>
                      <a:pPr marL="0" marR="0" lvl="0" indent="0" algn="ctr" rtl="0">
                        <a:lnSpc>
                          <a:spcPct val="100000"/>
                        </a:lnSpc>
                        <a:spcBef>
                          <a:spcPts val="0"/>
                        </a:spcBef>
                        <a:spcAft>
                          <a:spcPts val="0"/>
                        </a:spcAft>
                        <a:buClr>
                          <a:srgbClr val="000000"/>
                        </a:buClr>
                        <a:buSzPts val="900"/>
                        <a:buFont typeface="Arial"/>
                        <a:buNone/>
                      </a:pPr>
                      <a:r>
                        <a:rPr lang="en-GB" sz="900" u="none" strike="noStrike" cap="none" noProof="0">
                          <a:solidFill>
                            <a:srgbClr val="002060"/>
                          </a:solidFill>
                          <a:latin typeface="Calibri"/>
                          <a:ea typeface="Calibri"/>
                          <a:cs typeface="Calibri"/>
                          <a:sym typeface="Calibri"/>
                        </a:rPr>
                        <a:t>HDPE, PA6</a:t>
                      </a:r>
                      <a:endParaRPr lang="en-GB" noProof="0"/>
                    </a:p>
                  </a:txBody>
                  <a:tcPr marL="77675" marR="77675" marT="38825" marB="38825" anchor="ctr"/>
                </a:tc>
                <a:extLst>
                  <a:ext uri="{0D108BD9-81ED-4DB2-BD59-A6C34878D82A}">
                    <a16:rowId xmlns:a16="http://schemas.microsoft.com/office/drawing/2014/main" val="10006"/>
                  </a:ext>
                </a:extLst>
              </a:tr>
            </a:tbl>
          </a:graphicData>
        </a:graphic>
      </p:graphicFrame>
      <p:grpSp>
        <p:nvGrpSpPr>
          <p:cNvPr id="10" name="Google Shape;674;g38cac7d17f1_0_272">
            <a:extLst>
              <a:ext uri="{FF2B5EF4-FFF2-40B4-BE49-F238E27FC236}">
                <a16:creationId xmlns:a16="http://schemas.microsoft.com/office/drawing/2014/main" id="{FAE9E7B5-7B4F-B444-8ECB-E6AEC4A7E20D}"/>
              </a:ext>
            </a:extLst>
          </p:cNvPr>
          <p:cNvGrpSpPr/>
          <p:nvPr/>
        </p:nvGrpSpPr>
        <p:grpSpPr>
          <a:xfrm>
            <a:off x="4865111" y="1850713"/>
            <a:ext cx="4361250" cy="1517100"/>
            <a:chOff x="4865111" y="1850713"/>
            <a:chExt cx="4361250" cy="1517100"/>
          </a:xfrm>
        </p:grpSpPr>
        <p:sp>
          <p:nvSpPr>
            <p:cNvPr id="12" name="Google Shape;675;g38cac7d17f1_0_272">
              <a:extLst>
                <a:ext uri="{FF2B5EF4-FFF2-40B4-BE49-F238E27FC236}">
                  <a16:creationId xmlns:a16="http://schemas.microsoft.com/office/drawing/2014/main" id="{472EEA50-3214-7FCD-0D34-6E0EB43D222F}"/>
                </a:ext>
              </a:extLst>
            </p:cNvPr>
            <p:cNvSpPr/>
            <p:nvPr/>
          </p:nvSpPr>
          <p:spPr>
            <a:xfrm>
              <a:off x="4865111" y="1850713"/>
              <a:ext cx="4165200" cy="1517100"/>
            </a:xfrm>
            <a:prstGeom prst="rect">
              <a:avLst/>
            </a:prstGeom>
            <a:solidFill>
              <a:srgbClr val="EDF2F9"/>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en-GB" sz="1400" b="0" i="0" u="none" strike="noStrike" cap="none" noProof="0">
                <a:solidFill>
                  <a:schemeClr val="lt1"/>
                </a:solidFill>
                <a:latin typeface="Arial"/>
                <a:ea typeface="Arial"/>
                <a:cs typeface="Arial"/>
                <a:sym typeface="Arial"/>
              </a:endParaRPr>
            </a:p>
          </p:txBody>
        </p:sp>
        <p:sp>
          <p:nvSpPr>
            <p:cNvPr id="13" name="Google Shape;676;g38cac7d17f1_0_272">
              <a:extLst>
                <a:ext uri="{FF2B5EF4-FFF2-40B4-BE49-F238E27FC236}">
                  <a16:creationId xmlns:a16="http://schemas.microsoft.com/office/drawing/2014/main" id="{1AD0541A-502B-74F2-429E-0B6C399D6C1D}"/>
                </a:ext>
              </a:extLst>
            </p:cNvPr>
            <p:cNvSpPr txBox="1"/>
            <p:nvPr/>
          </p:nvSpPr>
          <p:spPr>
            <a:xfrm>
              <a:off x="4883290" y="1864463"/>
              <a:ext cx="28713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0" u="sng" strike="noStrike" cap="none" noProof="0">
                  <a:solidFill>
                    <a:srgbClr val="002060"/>
                  </a:solidFill>
                  <a:latin typeface="Calibri"/>
                  <a:ea typeface="Calibri"/>
                  <a:cs typeface="Calibri"/>
                  <a:sym typeface="Calibri"/>
                </a:rPr>
                <a:t>Life cycle observations:</a:t>
              </a:r>
            </a:p>
          </p:txBody>
        </p:sp>
        <p:sp>
          <p:nvSpPr>
            <p:cNvPr id="14" name="Google Shape;677;g38cac7d17f1_0_272">
              <a:extLst>
                <a:ext uri="{FF2B5EF4-FFF2-40B4-BE49-F238E27FC236}">
                  <a16:creationId xmlns:a16="http://schemas.microsoft.com/office/drawing/2014/main" id="{01C6DB52-E047-8CCD-B6D4-C5D255B3CAFE}"/>
                </a:ext>
              </a:extLst>
            </p:cNvPr>
            <p:cNvSpPr txBox="1"/>
            <p:nvPr/>
          </p:nvSpPr>
          <p:spPr>
            <a:xfrm>
              <a:off x="4906361" y="2155302"/>
              <a:ext cx="4320000" cy="1169700"/>
            </a:xfrm>
            <a:prstGeom prst="rect">
              <a:avLst/>
            </a:prstGeom>
            <a:no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rgbClr val="000000"/>
                </a:buClr>
                <a:buSzPts val="1000"/>
                <a:buFont typeface="Noto Sans Symbols"/>
                <a:buChar char="✔"/>
              </a:pPr>
              <a:r>
                <a:rPr lang="en-GB" sz="1000" b="0" i="0" u="none" strike="noStrike" cap="none" noProof="0">
                  <a:solidFill>
                    <a:srgbClr val="002060"/>
                  </a:solidFill>
                  <a:latin typeface="Calibri"/>
                  <a:ea typeface="Calibri"/>
                  <a:cs typeface="Calibri"/>
                  <a:sym typeface="Calibri"/>
                </a:rPr>
                <a:t>Estimated nets used in Galicia: 441,253 </a:t>
              </a:r>
              <a:r>
                <a:rPr lang="en-GB" sz="1000" b="0" i="0" u="none" strike="noStrike" cap="none" noProof="0">
                  <a:solidFill>
                    <a:schemeClr val="dk1"/>
                  </a:solidFill>
                  <a:latin typeface="Calibri"/>
                  <a:ea typeface="Calibri"/>
                  <a:cs typeface="Calibri"/>
                  <a:sym typeface="Calibri"/>
                </a:rPr>
                <a:t>nets</a:t>
              </a:r>
              <a:r>
                <a:rPr lang="en-GB" sz="1000" b="0" i="0" u="none" strike="noStrike" cap="none" noProof="0">
                  <a:solidFill>
                    <a:srgbClr val="FF0000"/>
                  </a:solidFill>
                  <a:latin typeface="Calibri"/>
                  <a:ea typeface="Calibri"/>
                  <a:cs typeface="Calibri"/>
                  <a:sym typeface="Calibri"/>
                </a:rPr>
                <a:t> </a:t>
              </a:r>
              <a:r>
                <a:rPr lang="en-GB" sz="1000" b="0" i="0" u="none" strike="noStrike" cap="none" noProof="0">
                  <a:solidFill>
                    <a:srgbClr val="002060"/>
                  </a:solidFill>
                  <a:latin typeface="Calibri"/>
                  <a:ea typeface="Calibri"/>
                  <a:cs typeface="Calibri"/>
                  <a:sym typeface="Calibri"/>
                </a:rPr>
                <a:t>/year</a:t>
              </a:r>
            </a:p>
            <a:p>
              <a:pPr marL="171450" marR="0" lvl="0" indent="-171450" algn="l" rtl="0">
                <a:lnSpc>
                  <a:spcPct val="100000"/>
                </a:lnSpc>
                <a:spcBef>
                  <a:spcPts val="0"/>
                </a:spcBef>
                <a:spcAft>
                  <a:spcPts val="0"/>
                </a:spcAft>
                <a:buClr>
                  <a:srgbClr val="000000"/>
                </a:buClr>
                <a:buSzPts val="1000"/>
                <a:buFont typeface="Noto Sans Symbols"/>
                <a:buChar char="✔"/>
              </a:pPr>
              <a:r>
                <a:rPr lang="en-GB" sz="1000" b="0" i="0" u="none" strike="noStrike" cap="none" noProof="0">
                  <a:solidFill>
                    <a:srgbClr val="002060"/>
                  </a:solidFill>
                  <a:latin typeface="Calibri"/>
                  <a:ea typeface="Calibri"/>
                  <a:cs typeface="Calibri"/>
                  <a:sym typeface="Calibri"/>
                </a:rPr>
                <a:t>EOLFG discarded: 1643 t/year</a:t>
              </a:r>
            </a:p>
            <a:p>
              <a:pPr marL="742950" marR="0" lvl="1" indent="-285750" algn="l" rtl="0">
                <a:lnSpc>
                  <a:spcPct val="100000"/>
                </a:lnSpc>
                <a:spcBef>
                  <a:spcPts val="0"/>
                </a:spcBef>
                <a:spcAft>
                  <a:spcPts val="0"/>
                </a:spcAft>
                <a:buClr>
                  <a:srgbClr val="000000"/>
                </a:buClr>
                <a:buSzPts val="1000"/>
                <a:buFont typeface="Arial"/>
                <a:buChar char="•"/>
              </a:pPr>
              <a:r>
                <a:rPr lang="en-GB" sz="1000" b="0" i="0" u="none" strike="noStrike" cap="none" noProof="0">
                  <a:solidFill>
                    <a:srgbClr val="002060"/>
                  </a:solidFill>
                  <a:latin typeface="Calibri"/>
                  <a:ea typeface="Calibri"/>
                  <a:cs typeface="Calibri"/>
                  <a:sym typeface="Calibri"/>
                </a:rPr>
                <a:t>HDPE: 1602 t (97.5%)</a:t>
              </a:r>
              <a:endParaRPr lang="en-GB" noProof="0"/>
            </a:p>
            <a:p>
              <a:pPr marL="742950" marR="0" lvl="1" indent="-285750" algn="l" rtl="0">
                <a:lnSpc>
                  <a:spcPct val="100000"/>
                </a:lnSpc>
                <a:spcBef>
                  <a:spcPts val="0"/>
                </a:spcBef>
                <a:spcAft>
                  <a:spcPts val="0"/>
                </a:spcAft>
                <a:buClr>
                  <a:srgbClr val="000000"/>
                </a:buClr>
                <a:buSzPts val="1000"/>
                <a:buFont typeface="Arial"/>
                <a:buChar char="•"/>
              </a:pPr>
              <a:r>
                <a:rPr lang="en-GB" sz="1000" b="0" i="0" u="none" strike="noStrike" cap="none" noProof="0">
                  <a:solidFill>
                    <a:srgbClr val="002060"/>
                  </a:solidFill>
                  <a:latin typeface="Calibri"/>
                  <a:ea typeface="Calibri"/>
                  <a:cs typeface="Calibri"/>
                  <a:sym typeface="Calibri"/>
                </a:rPr>
                <a:t>PA: 41 t (2.5%)</a:t>
              </a:r>
              <a:endParaRPr lang="en-GB" noProof="0"/>
            </a:p>
            <a:p>
              <a:pPr marL="171450" marR="0" lvl="0" indent="-171450" algn="l" rtl="0">
                <a:lnSpc>
                  <a:spcPct val="100000"/>
                </a:lnSpc>
                <a:spcBef>
                  <a:spcPts val="0"/>
                </a:spcBef>
                <a:spcAft>
                  <a:spcPts val="0"/>
                </a:spcAft>
                <a:buClr>
                  <a:srgbClr val="000000"/>
                </a:buClr>
                <a:buSzPts val="1000"/>
                <a:buFont typeface="Noto Sans Symbols"/>
                <a:buChar char="✔"/>
              </a:pPr>
              <a:r>
                <a:rPr lang="en-GB" sz="1000" b="0" i="0" u="none" strike="noStrike" cap="none" noProof="0">
                  <a:solidFill>
                    <a:srgbClr val="002060"/>
                  </a:solidFill>
                  <a:latin typeface="Calibri"/>
                  <a:ea typeface="Calibri"/>
                  <a:cs typeface="Calibri"/>
                  <a:sym typeface="Calibri"/>
                </a:rPr>
                <a:t>Port-level management: containers, cages, big-bags, direct floor disposal</a:t>
              </a:r>
            </a:p>
            <a:p>
              <a:pPr marL="171450" marR="0" lvl="0" indent="-171450" algn="l" rtl="0">
                <a:lnSpc>
                  <a:spcPct val="100000"/>
                </a:lnSpc>
                <a:spcBef>
                  <a:spcPts val="0"/>
                </a:spcBef>
                <a:spcAft>
                  <a:spcPts val="0"/>
                </a:spcAft>
                <a:buClr>
                  <a:srgbClr val="000000"/>
                </a:buClr>
                <a:buSzPts val="1000"/>
                <a:buFont typeface="Noto Sans Symbols"/>
                <a:buChar char="✔"/>
              </a:pPr>
              <a:r>
                <a:rPr lang="en-GB" sz="1000" b="0" i="0" u="none" strike="noStrike" cap="none" noProof="0">
                  <a:solidFill>
                    <a:srgbClr val="002060"/>
                  </a:solidFill>
                  <a:latin typeface="Calibri"/>
                  <a:ea typeface="Calibri"/>
                  <a:cs typeface="Calibri"/>
                  <a:sym typeface="Calibri"/>
                </a:rPr>
                <a:t>Most recycling is mechanical, chemical recycling under development for PE/PP</a:t>
              </a:r>
              <a:endParaRPr lang="en-GB" noProof="0"/>
            </a:p>
          </p:txBody>
        </p:sp>
      </p:grpSp>
      <p:grpSp>
        <p:nvGrpSpPr>
          <p:cNvPr id="15" name="Google Shape;678;g38cac7d17f1_0_272">
            <a:extLst>
              <a:ext uri="{FF2B5EF4-FFF2-40B4-BE49-F238E27FC236}">
                <a16:creationId xmlns:a16="http://schemas.microsoft.com/office/drawing/2014/main" id="{3B91DFFC-C19F-2BCD-441E-72081A95E4AF}"/>
              </a:ext>
            </a:extLst>
          </p:cNvPr>
          <p:cNvGrpSpPr/>
          <p:nvPr/>
        </p:nvGrpSpPr>
        <p:grpSpPr>
          <a:xfrm>
            <a:off x="4865110" y="3554991"/>
            <a:ext cx="4156371" cy="984900"/>
            <a:chOff x="5078241" y="3381423"/>
            <a:chExt cx="3802500" cy="984900"/>
          </a:xfrm>
        </p:grpSpPr>
        <p:sp>
          <p:nvSpPr>
            <p:cNvPr id="16" name="Google Shape;679;g38cac7d17f1_0_272">
              <a:extLst>
                <a:ext uri="{FF2B5EF4-FFF2-40B4-BE49-F238E27FC236}">
                  <a16:creationId xmlns:a16="http://schemas.microsoft.com/office/drawing/2014/main" id="{D26C11C3-546E-EDE9-1B8F-2F174635D80E}"/>
                </a:ext>
              </a:extLst>
            </p:cNvPr>
            <p:cNvSpPr/>
            <p:nvPr/>
          </p:nvSpPr>
          <p:spPr>
            <a:xfrm>
              <a:off x="5078241" y="3381423"/>
              <a:ext cx="3802500" cy="984900"/>
            </a:xfrm>
            <a:prstGeom prst="rect">
              <a:avLst/>
            </a:prstGeom>
            <a:solidFill>
              <a:srgbClr val="D6EEEC"/>
            </a:solidFill>
            <a:ln w="9525" cap="flat" cmpd="sng">
              <a:solidFill>
                <a:srgbClr val="409690"/>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en-GB" sz="1400" b="0" i="0" u="none" strike="noStrike" cap="none" noProof="0">
                <a:solidFill>
                  <a:schemeClr val="dk1"/>
                </a:solidFill>
                <a:latin typeface="Arial"/>
                <a:ea typeface="Arial"/>
                <a:cs typeface="Arial"/>
                <a:sym typeface="Arial"/>
              </a:endParaRPr>
            </a:p>
          </p:txBody>
        </p:sp>
        <p:sp>
          <p:nvSpPr>
            <p:cNvPr id="17" name="Google Shape;680;g38cac7d17f1_0_272">
              <a:extLst>
                <a:ext uri="{FF2B5EF4-FFF2-40B4-BE49-F238E27FC236}">
                  <a16:creationId xmlns:a16="http://schemas.microsoft.com/office/drawing/2014/main" id="{AB9F3AA4-A63E-EF7C-FB85-523F9BE086F5}"/>
                </a:ext>
              </a:extLst>
            </p:cNvPr>
            <p:cNvSpPr txBox="1"/>
            <p:nvPr/>
          </p:nvSpPr>
          <p:spPr>
            <a:xfrm>
              <a:off x="5078241" y="3381423"/>
              <a:ext cx="28713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0" u="sng" strike="noStrike" cap="none" noProof="0">
                  <a:solidFill>
                    <a:srgbClr val="002060"/>
                  </a:solidFill>
                  <a:latin typeface="Calibri"/>
                  <a:ea typeface="Calibri"/>
                  <a:cs typeface="Calibri"/>
                  <a:sym typeface="Calibri"/>
                </a:rPr>
                <a:t>Opportunities &amp; Limitations:</a:t>
              </a:r>
            </a:p>
          </p:txBody>
        </p:sp>
        <p:sp>
          <p:nvSpPr>
            <p:cNvPr id="18" name="Google Shape;681;g38cac7d17f1_0_272">
              <a:extLst>
                <a:ext uri="{FF2B5EF4-FFF2-40B4-BE49-F238E27FC236}">
                  <a16:creationId xmlns:a16="http://schemas.microsoft.com/office/drawing/2014/main" id="{833202D6-C34E-3570-D23B-545A2C81B644}"/>
                </a:ext>
              </a:extLst>
            </p:cNvPr>
            <p:cNvSpPr/>
            <p:nvPr/>
          </p:nvSpPr>
          <p:spPr>
            <a:xfrm>
              <a:off x="5362648" y="3603382"/>
              <a:ext cx="3483600" cy="708000"/>
            </a:xfrm>
            <a:prstGeom prst="rect">
              <a:avLst/>
            </a:prstGeom>
            <a:noFill/>
            <a:ln>
              <a:noFill/>
            </a:ln>
          </p:spPr>
          <p:txBody>
            <a:bodyPr spcFirstLastPara="1" wrap="square" lIns="91425" tIns="45700" rIns="91425" bIns="45700" anchor="ctr" anchorCtr="0">
              <a:noAutofit/>
            </a:bodyPr>
            <a:lstStyle/>
            <a:p>
              <a:pPr marL="171450" marR="0" lvl="0" indent="-171450" algn="l" rtl="0">
                <a:lnSpc>
                  <a:spcPct val="100000"/>
                </a:lnSpc>
                <a:spcBef>
                  <a:spcPts val="0"/>
                </a:spcBef>
                <a:spcAft>
                  <a:spcPts val="0"/>
                </a:spcAft>
                <a:buClr>
                  <a:srgbClr val="002060"/>
                </a:buClr>
                <a:buSzPts val="1000"/>
                <a:buFont typeface="Noto Sans Symbols"/>
                <a:buChar char="⮚"/>
              </a:pPr>
              <a:r>
                <a:rPr lang="en-GB" sz="1000" b="0" i="0" u="none" strike="noStrike" cap="none" noProof="0">
                  <a:solidFill>
                    <a:srgbClr val="002060"/>
                  </a:solidFill>
                  <a:latin typeface="Calibri"/>
                  <a:ea typeface="Calibri"/>
                  <a:cs typeface="Calibri"/>
                  <a:sym typeface="Calibri"/>
                </a:rPr>
                <a:t>Segregation and cleaning of materials enable recycling</a:t>
              </a:r>
            </a:p>
            <a:p>
              <a:pPr marL="171450" marR="0" lvl="0" indent="-171450" algn="l" rtl="0">
                <a:lnSpc>
                  <a:spcPct val="100000"/>
                </a:lnSpc>
                <a:spcBef>
                  <a:spcPts val="0"/>
                </a:spcBef>
                <a:spcAft>
                  <a:spcPts val="0"/>
                </a:spcAft>
                <a:buClr>
                  <a:srgbClr val="002060"/>
                </a:buClr>
                <a:buSzPts val="1000"/>
                <a:buFont typeface="Noto Sans Symbols"/>
                <a:buChar char="⮚"/>
              </a:pPr>
              <a:r>
                <a:rPr lang="en-GB" sz="1000" b="0" i="0" u="none" strike="noStrike" cap="none" noProof="0">
                  <a:solidFill>
                    <a:srgbClr val="002060"/>
                  </a:solidFill>
                  <a:latin typeface="Calibri"/>
                  <a:ea typeface="Calibri"/>
                  <a:cs typeface="Calibri"/>
                  <a:sym typeface="Calibri"/>
                </a:rPr>
                <a:t>Contaminated or mixed </a:t>
              </a:r>
              <a:r>
                <a:rPr lang="en-GB" sz="1000" b="0" i="0" u="none" strike="noStrike" cap="none" noProof="0">
                  <a:solidFill>
                    <a:schemeClr val="dk1"/>
                  </a:solidFill>
                  <a:latin typeface="Calibri"/>
                  <a:ea typeface="Calibri"/>
                  <a:cs typeface="Calibri"/>
                  <a:sym typeface="Calibri"/>
                </a:rPr>
                <a:t>EOLFG</a:t>
              </a:r>
              <a:r>
                <a:rPr lang="en-GB" sz="1000" b="0" i="0" u="none" strike="noStrike" cap="none" noProof="0">
                  <a:solidFill>
                    <a:srgbClr val="002060"/>
                  </a:solidFill>
                  <a:latin typeface="Calibri"/>
                  <a:ea typeface="Calibri"/>
                  <a:cs typeface="Calibri"/>
                  <a:sym typeface="Calibri"/>
                </a:rPr>
                <a:t> complicates valorisation</a:t>
              </a:r>
            </a:p>
            <a:p>
              <a:pPr marL="171450" marR="0" lvl="0" indent="-171450" algn="l" rtl="0">
                <a:lnSpc>
                  <a:spcPct val="100000"/>
                </a:lnSpc>
                <a:spcBef>
                  <a:spcPts val="0"/>
                </a:spcBef>
                <a:spcAft>
                  <a:spcPts val="0"/>
                </a:spcAft>
                <a:buClr>
                  <a:srgbClr val="002060"/>
                </a:buClr>
                <a:buSzPts val="1000"/>
                <a:buFont typeface="Noto Sans Symbols"/>
                <a:buChar char="⮚"/>
              </a:pPr>
              <a:r>
                <a:rPr lang="en-GB" sz="1000" b="0" i="0" u="none" strike="noStrike" cap="none" noProof="0">
                  <a:solidFill>
                    <a:srgbClr val="002060"/>
                  </a:solidFill>
                  <a:latin typeface="Calibri"/>
                  <a:ea typeface="Calibri"/>
                  <a:cs typeface="Calibri"/>
                  <a:sym typeface="Calibri"/>
                </a:rPr>
                <a:t>Centralised data collection and port-based EOLFG programs could improve management and recycling efficiency</a:t>
              </a:r>
            </a:p>
          </p:txBody>
        </p:sp>
      </p:grpSp>
      <p:pic>
        <p:nvPicPr>
          <p:cNvPr id="19" name="Image 18">
            <a:extLst>
              <a:ext uri="{FF2B5EF4-FFF2-40B4-BE49-F238E27FC236}">
                <a16:creationId xmlns:a16="http://schemas.microsoft.com/office/drawing/2014/main" id="{2F82360D-D943-DAE8-FFAA-48ADF2740949}"/>
              </a:ext>
            </a:extLst>
          </p:cNvPr>
          <p:cNvPicPr>
            <a:picLocks noChangeAspect="1"/>
          </p:cNvPicPr>
          <p:nvPr/>
        </p:nvPicPr>
        <p:blipFill>
          <a:blip r:embed="rId5"/>
          <a:stretch>
            <a:fillRect/>
          </a:stretch>
        </p:blipFill>
        <p:spPr>
          <a:xfrm>
            <a:off x="3803407" y="726295"/>
            <a:ext cx="473295" cy="347950"/>
          </a:xfrm>
          <a:prstGeom prst="rect">
            <a:avLst/>
          </a:prstGeom>
        </p:spPr>
      </p:pic>
      <p:sp>
        <p:nvSpPr>
          <p:cNvPr id="21" name="ZoneTexte 20">
            <a:extLst>
              <a:ext uri="{FF2B5EF4-FFF2-40B4-BE49-F238E27FC236}">
                <a16:creationId xmlns:a16="http://schemas.microsoft.com/office/drawing/2014/main" id="{87CD7770-A34E-3188-2E3D-C3BCB61495A7}"/>
              </a:ext>
            </a:extLst>
          </p:cNvPr>
          <p:cNvSpPr txBox="1"/>
          <p:nvPr/>
        </p:nvSpPr>
        <p:spPr>
          <a:xfrm>
            <a:off x="5745939" y="1163677"/>
            <a:ext cx="2933718" cy="307777"/>
          </a:xfrm>
          <a:prstGeom prst="rect">
            <a:avLst/>
          </a:prstGeom>
          <a:noFill/>
        </p:spPr>
        <p:txBody>
          <a:bodyPr wrap="square">
            <a:spAutoFit/>
          </a:bodyPr>
          <a:lstStyle/>
          <a:p>
            <a:r>
              <a:rPr lang="fr-FR" i="1" err="1">
                <a:solidFill>
                  <a:srgbClr val="409690"/>
                </a:solidFill>
              </a:rPr>
              <a:t>available</a:t>
            </a:r>
            <a:r>
              <a:rPr lang="fr-FR" i="1">
                <a:solidFill>
                  <a:srgbClr val="409690"/>
                </a:solidFill>
              </a:rPr>
              <a:t> in </a:t>
            </a:r>
            <a:r>
              <a:rPr lang="fr-FR" i="1" err="1">
                <a:solidFill>
                  <a:srgbClr val="409690"/>
                </a:solidFill>
              </a:rPr>
              <a:t>early</a:t>
            </a:r>
            <a:r>
              <a:rPr lang="fr-FR" i="1">
                <a:solidFill>
                  <a:srgbClr val="409690"/>
                </a:solidFill>
              </a:rPr>
              <a:t> 2026</a:t>
            </a:r>
          </a:p>
        </p:txBody>
      </p:sp>
      <p:pic>
        <p:nvPicPr>
          <p:cNvPr id="22" name="Google Shape;605;g38cac7d17f1_0_207" descr="Imagen que contiene exterior, edificio, pasto, tabla&#10;&#10;El contenido generado por IA puede ser incorrecto.">
            <a:extLst>
              <a:ext uri="{FF2B5EF4-FFF2-40B4-BE49-F238E27FC236}">
                <a16:creationId xmlns:a16="http://schemas.microsoft.com/office/drawing/2014/main" id="{F96DB5B4-FB4B-CB4A-9210-8395F607FD22}"/>
              </a:ext>
            </a:extLst>
          </p:cNvPr>
          <p:cNvPicPr preferRelativeResize="0"/>
          <p:nvPr/>
        </p:nvPicPr>
        <p:blipFill rotWithShape="1">
          <a:blip r:embed="rId6">
            <a:alphaModFix/>
          </a:blip>
          <a:srcRect t="24998"/>
          <a:stretch/>
        </p:blipFill>
        <p:spPr>
          <a:xfrm>
            <a:off x="246897" y="3776950"/>
            <a:ext cx="1786963" cy="1005164"/>
          </a:xfrm>
          <a:prstGeom prst="rect">
            <a:avLst/>
          </a:prstGeom>
          <a:noFill/>
          <a:ln>
            <a:noFill/>
          </a:ln>
        </p:spPr>
      </p:pic>
    </p:spTree>
    <p:extLst>
      <p:ext uri="{BB962C8B-B14F-4D97-AF65-F5344CB8AC3E}">
        <p14:creationId xmlns:p14="http://schemas.microsoft.com/office/powerpoint/2010/main" val="700855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F0F12F94-7774-7696-C23C-17B63E09DF15}"/>
            </a:ext>
          </a:extLst>
        </p:cNvPr>
        <p:cNvGrpSpPr/>
        <p:nvPr/>
      </p:nvGrpSpPr>
      <p:grpSpPr>
        <a:xfrm>
          <a:off x="0" y="0"/>
          <a:ext cx="0" cy="0"/>
          <a:chOff x="0" y="0"/>
          <a:chExt cx="0" cy="0"/>
        </a:xfrm>
      </p:grpSpPr>
      <p:sp>
        <p:nvSpPr>
          <p:cNvPr id="8" name="Google Shape;83;p3">
            <a:extLst>
              <a:ext uri="{FF2B5EF4-FFF2-40B4-BE49-F238E27FC236}">
                <a16:creationId xmlns:a16="http://schemas.microsoft.com/office/drawing/2014/main" id="{DF8F8FF8-9BEE-C822-0FE9-EA21A37154C1}"/>
              </a:ext>
            </a:extLst>
          </p:cNvPr>
          <p:cNvSpPr txBox="1"/>
          <p:nvPr/>
        </p:nvSpPr>
        <p:spPr>
          <a:xfrm>
            <a:off x="122517" y="258382"/>
            <a:ext cx="8898965" cy="320368"/>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US" sz="1300" b="1" i="0" u="none" strike="noStrike" cap="none">
                <a:solidFill>
                  <a:schemeClr val="dk1"/>
                </a:solidFill>
                <a:latin typeface="Calibri"/>
                <a:ea typeface="Calibri"/>
                <a:cs typeface="Calibri"/>
                <a:sym typeface="Calibri"/>
              </a:rPr>
              <a:t>Management and recycling of end-of-life fishing gear </a:t>
            </a:r>
            <a:endParaRPr sz="1300" b="1" i="0" u="none" strike="noStrike" cap="none">
              <a:solidFill>
                <a:schemeClr val="dk1"/>
              </a:solidFill>
              <a:latin typeface="Arial"/>
              <a:ea typeface="Arial"/>
              <a:cs typeface="Arial"/>
              <a:sym typeface="Arial"/>
            </a:endParaRPr>
          </a:p>
        </p:txBody>
      </p:sp>
      <p:sp>
        <p:nvSpPr>
          <p:cNvPr id="3" name="Google Shape;144;p6">
            <a:extLst>
              <a:ext uri="{FF2B5EF4-FFF2-40B4-BE49-F238E27FC236}">
                <a16:creationId xmlns:a16="http://schemas.microsoft.com/office/drawing/2014/main" id="{DE33A531-2975-0251-F6DE-CF53F9F6E2A8}"/>
              </a:ext>
            </a:extLst>
          </p:cNvPr>
          <p:cNvSpPr txBox="1"/>
          <p:nvPr/>
        </p:nvSpPr>
        <p:spPr>
          <a:xfrm>
            <a:off x="6136010" y="327134"/>
            <a:ext cx="2157987" cy="738623"/>
          </a:xfrm>
          <a:prstGeom prst="rect">
            <a:avLst/>
          </a:prstGeom>
          <a:solidFill>
            <a:srgbClr val="CCDADB"/>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s-ES" b="1" i="1" u="none" strike="noStrike" cap="none" err="1">
                <a:solidFill>
                  <a:schemeClr val="dk1"/>
                </a:solidFill>
                <a:latin typeface="Calibri"/>
                <a:ea typeface="Calibri"/>
                <a:cs typeface="Calibri"/>
                <a:sym typeface="Calibri"/>
              </a:rPr>
              <a:t>Fishing</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gear</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life</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cycle</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studies</a:t>
            </a:r>
            <a:r>
              <a:rPr lang="es-ES" b="1" i="1" u="none" strike="noStrike" cap="none">
                <a:solidFill>
                  <a:schemeClr val="dk1"/>
                </a:solidFill>
                <a:latin typeface="Calibri"/>
                <a:ea typeface="Calibri"/>
                <a:cs typeface="Calibri"/>
                <a:sym typeface="Calibri"/>
              </a:rPr>
              <a:t> : Galicia, Brittany &amp; </a:t>
            </a:r>
            <a:r>
              <a:rPr lang="es-ES" b="1" i="1" u="none" strike="noStrike" cap="none" err="1">
                <a:solidFill>
                  <a:schemeClr val="dk1"/>
                </a:solidFill>
                <a:latin typeface="Calibri"/>
                <a:ea typeface="Calibri"/>
                <a:cs typeface="Calibri"/>
                <a:sym typeface="Calibri"/>
              </a:rPr>
              <a:t>Ireland</a:t>
            </a:r>
            <a:endParaRPr b="0" i="1" u="none" strike="noStrike" cap="none">
              <a:solidFill>
                <a:schemeClr val="dk1"/>
              </a:solidFill>
              <a:latin typeface="Calibri"/>
              <a:ea typeface="Calibri"/>
              <a:cs typeface="Calibri"/>
              <a:sym typeface="Calibri"/>
            </a:endParaRPr>
          </a:p>
        </p:txBody>
      </p:sp>
      <p:pic>
        <p:nvPicPr>
          <p:cNvPr id="4" name="Graphique 3" descr="Flèche : courbe légère avec un remplissage uni">
            <a:extLst>
              <a:ext uri="{FF2B5EF4-FFF2-40B4-BE49-F238E27FC236}">
                <a16:creationId xmlns:a16="http://schemas.microsoft.com/office/drawing/2014/main" id="{ECC2FB24-1F97-4A54-2661-DB6DA24CDE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47684" y="258381"/>
            <a:ext cx="547022" cy="547022"/>
          </a:xfrm>
          <a:prstGeom prst="rect">
            <a:avLst/>
          </a:prstGeom>
        </p:spPr>
      </p:pic>
      <p:pic>
        <p:nvPicPr>
          <p:cNvPr id="24" name="Google Shape;762;p28" descr="Une image contenant bleu vert, Turquoise, Bleu sarcelle, eau&#10;&#10;Description générée automatiquement">
            <a:extLst>
              <a:ext uri="{FF2B5EF4-FFF2-40B4-BE49-F238E27FC236}">
                <a16:creationId xmlns:a16="http://schemas.microsoft.com/office/drawing/2014/main" id="{920EB31F-62B8-15B7-250D-5B1D9E3E8F1B}"/>
              </a:ext>
            </a:extLst>
          </p:cNvPr>
          <p:cNvPicPr preferRelativeResize="0"/>
          <p:nvPr/>
        </p:nvPicPr>
        <p:blipFill rotWithShape="1">
          <a:blip r:embed="rId5">
            <a:alphaModFix/>
          </a:blip>
          <a:srcRect l="15360" r="23095"/>
          <a:stretch/>
        </p:blipFill>
        <p:spPr>
          <a:xfrm rot="5400000">
            <a:off x="5307554" y="1308076"/>
            <a:ext cx="1229100" cy="1123500"/>
          </a:xfrm>
          <a:prstGeom prst="roundRect">
            <a:avLst>
              <a:gd name="adj" fmla="val 16667"/>
            </a:avLst>
          </a:prstGeom>
          <a:noFill/>
          <a:ln>
            <a:noFill/>
          </a:ln>
        </p:spPr>
      </p:pic>
      <p:pic>
        <p:nvPicPr>
          <p:cNvPr id="25" name="Google Shape;763;p28" descr="Une image contenant plein air, filet, corde&#10;&#10;Description générée automatiquement">
            <a:extLst>
              <a:ext uri="{FF2B5EF4-FFF2-40B4-BE49-F238E27FC236}">
                <a16:creationId xmlns:a16="http://schemas.microsoft.com/office/drawing/2014/main" id="{CAC1D562-3D78-0FD3-E760-07BA9087E4EC}"/>
              </a:ext>
            </a:extLst>
          </p:cNvPr>
          <p:cNvPicPr preferRelativeResize="0"/>
          <p:nvPr/>
        </p:nvPicPr>
        <p:blipFill rotWithShape="1">
          <a:blip r:embed="rId6">
            <a:alphaModFix/>
          </a:blip>
          <a:srcRect l="18115" r="20767"/>
          <a:stretch/>
        </p:blipFill>
        <p:spPr>
          <a:xfrm rot="5400000">
            <a:off x="6660100" y="1304176"/>
            <a:ext cx="1229100" cy="1131300"/>
          </a:xfrm>
          <a:prstGeom prst="roundRect">
            <a:avLst>
              <a:gd name="adj" fmla="val 16667"/>
            </a:avLst>
          </a:prstGeom>
          <a:noFill/>
          <a:ln>
            <a:noFill/>
          </a:ln>
        </p:spPr>
      </p:pic>
      <p:sp>
        <p:nvSpPr>
          <p:cNvPr id="28" name="Google Shape;766;p28">
            <a:extLst>
              <a:ext uri="{FF2B5EF4-FFF2-40B4-BE49-F238E27FC236}">
                <a16:creationId xmlns:a16="http://schemas.microsoft.com/office/drawing/2014/main" id="{1CAC8BEC-C6DC-F6C5-6307-F2C9BFE6428F}"/>
              </a:ext>
            </a:extLst>
          </p:cNvPr>
          <p:cNvSpPr txBox="1"/>
          <p:nvPr/>
        </p:nvSpPr>
        <p:spPr>
          <a:xfrm>
            <a:off x="396600" y="1409277"/>
            <a:ext cx="4374900" cy="738623"/>
          </a:xfrm>
          <a:prstGeom prst="rect">
            <a:avLst/>
          </a:prstGeom>
          <a:noFill/>
          <a:ln>
            <a:noFill/>
          </a:ln>
        </p:spPr>
        <p:txBody>
          <a:bodyPr spcFirstLastPara="1" wrap="square" lIns="91425" tIns="91425" rIns="91425" bIns="91425" anchor="t" anchorCtr="0">
            <a:noAutofit/>
          </a:bodyPr>
          <a:lstStyle/>
          <a:p>
            <a:pPr marL="457200" marR="0" lvl="0" indent="-304800" algn="just" rtl="0">
              <a:lnSpc>
                <a:spcPct val="115000"/>
              </a:lnSpc>
              <a:spcBef>
                <a:spcPts val="0"/>
              </a:spcBef>
              <a:spcAft>
                <a:spcPts val="0"/>
              </a:spcAft>
              <a:buClr>
                <a:srgbClr val="000000"/>
              </a:buClr>
              <a:buSzPts val="1200"/>
              <a:buFont typeface="Calibri"/>
              <a:buChar char="●"/>
            </a:pPr>
            <a:r>
              <a:rPr lang="en-GB" sz="1200" b="0" i="0" u="none" strike="noStrike" cap="none" noProof="0">
                <a:solidFill>
                  <a:schemeClr val="dk1"/>
                </a:solidFill>
                <a:latin typeface="Arial"/>
                <a:ea typeface="Arial"/>
                <a:cs typeface="Arial"/>
                <a:sym typeface="Arial"/>
              </a:rPr>
              <a:t>Study for Ireland investigating the current  life cycle of fishing gears and materials</a:t>
            </a:r>
            <a:r>
              <a:rPr lang="en-GB" sz="1200" noProof="0">
                <a:solidFill>
                  <a:schemeClr val="dk1"/>
                </a:solidFill>
              </a:rPr>
              <a:t> completed by the Clean Technology Centre. </a:t>
            </a:r>
            <a:endParaRPr lang="en-GB" sz="1200" b="0" i="0" u="none" strike="noStrike" cap="none" noProof="0">
              <a:solidFill>
                <a:schemeClr val="dk1"/>
              </a:solidFill>
              <a:latin typeface="Arial"/>
              <a:ea typeface="Arial"/>
              <a:cs typeface="Arial"/>
              <a:sym typeface="Arial"/>
            </a:endParaRPr>
          </a:p>
          <a:p>
            <a:pPr marL="457200" marR="0" lvl="0" indent="0" algn="just" rtl="0">
              <a:lnSpc>
                <a:spcPct val="115000"/>
              </a:lnSpc>
              <a:spcBef>
                <a:spcPts val="0"/>
              </a:spcBef>
              <a:spcAft>
                <a:spcPts val="0"/>
              </a:spcAft>
              <a:buClr>
                <a:srgbClr val="000000"/>
              </a:buClr>
              <a:buSzPts val="1200"/>
              <a:buFont typeface="Arial"/>
              <a:buNone/>
            </a:pPr>
            <a:endParaRPr lang="en-GB" sz="1200" b="0" i="0" u="none" strike="noStrike" cap="none" noProof="0">
              <a:solidFill>
                <a:schemeClr val="dk1"/>
              </a:solidFill>
              <a:latin typeface="Arial"/>
              <a:ea typeface="Arial"/>
              <a:cs typeface="Arial"/>
              <a:sym typeface="Arial"/>
            </a:endParaRPr>
          </a:p>
          <a:p>
            <a:pPr marL="457200" marR="0" lvl="0" indent="-304800" algn="just" rtl="0">
              <a:lnSpc>
                <a:spcPct val="115000"/>
              </a:lnSpc>
              <a:spcBef>
                <a:spcPts val="0"/>
              </a:spcBef>
              <a:spcAft>
                <a:spcPts val="0"/>
              </a:spcAft>
              <a:buClr>
                <a:srgbClr val="000000"/>
              </a:buClr>
              <a:buSzPts val="1200"/>
              <a:buFont typeface="Calibri"/>
              <a:buChar char="●"/>
            </a:pPr>
            <a:r>
              <a:rPr lang="en-GB" sz="1200" b="0" i="0" u="none" strike="noStrike" cap="none" noProof="0">
                <a:solidFill>
                  <a:schemeClr val="dk1"/>
                </a:solidFill>
                <a:latin typeface="Arial"/>
                <a:ea typeface="Arial"/>
                <a:cs typeface="Arial"/>
                <a:sym typeface="Arial"/>
              </a:rPr>
              <a:t>The main types of gear and the materials they are composed of, have been summarised. This has identified current opportunities for these materials to be recovered or not.</a:t>
            </a:r>
          </a:p>
          <a:p>
            <a:pPr marL="457200" marR="0" lvl="0" indent="0" algn="just" rtl="0">
              <a:lnSpc>
                <a:spcPct val="115000"/>
              </a:lnSpc>
              <a:spcBef>
                <a:spcPts val="0"/>
              </a:spcBef>
              <a:spcAft>
                <a:spcPts val="0"/>
              </a:spcAft>
              <a:buClr>
                <a:srgbClr val="000000"/>
              </a:buClr>
              <a:buSzPts val="1200"/>
              <a:buFont typeface="Arial"/>
              <a:buNone/>
            </a:pPr>
            <a:r>
              <a:rPr lang="en-GB" sz="1200" b="0" i="0" u="none" strike="noStrike" cap="none" noProof="0">
                <a:solidFill>
                  <a:schemeClr val="dk1"/>
                </a:solidFill>
                <a:latin typeface="Arial"/>
                <a:ea typeface="Arial"/>
                <a:cs typeface="Arial"/>
                <a:sym typeface="Arial"/>
              </a:rPr>
              <a:t> </a:t>
            </a:r>
          </a:p>
          <a:p>
            <a:pPr marL="457200" marR="0" lvl="0" indent="-304800" algn="just" rtl="0">
              <a:lnSpc>
                <a:spcPct val="115000"/>
              </a:lnSpc>
              <a:spcBef>
                <a:spcPts val="0"/>
              </a:spcBef>
              <a:spcAft>
                <a:spcPts val="0"/>
              </a:spcAft>
              <a:buClr>
                <a:srgbClr val="000000"/>
              </a:buClr>
              <a:buSzPts val="1200"/>
              <a:buFont typeface="Calibri"/>
              <a:buChar char="●"/>
            </a:pPr>
            <a:r>
              <a:rPr lang="en-GB" sz="1200" b="0" i="0" u="none" strike="noStrike" cap="none" noProof="0">
                <a:solidFill>
                  <a:schemeClr val="dk1"/>
                </a:solidFill>
                <a:latin typeface="Arial"/>
                <a:ea typeface="Arial"/>
                <a:cs typeface="Arial"/>
                <a:sym typeface="Arial"/>
              </a:rPr>
              <a:t>In addition, information regarding uses of gear, FG placed on/ off the market, ALDFG, FFL, practice on ports, local studies and recommendations are included also. </a:t>
            </a:r>
          </a:p>
          <a:p>
            <a:pPr marL="457200" marR="0" lvl="0" indent="0" algn="l" rtl="0">
              <a:lnSpc>
                <a:spcPct val="100000"/>
              </a:lnSpc>
              <a:spcBef>
                <a:spcPts val="0"/>
              </a:spcBef>
              <a:spcAft>
                <a:spcPts val="0"/>
              </a:spcAft>
              <a:buClr>
                <a:srgbClr val="000000"/>
              </a:buClr>
              <a:buSzPts val="1200"/>
              <a:buFont typeface="Arial"/>
              <a:buNone/>
            </a:pPr>
            <a:endParaRPr lang="en-GB" sz="1200" b="0" i="0" u="none" strike="noStrike" cap="none" noProof="0">
              <a:solidFill>
                <a:srgbClr val="000000"/>
              </a:solidFill>
              <a:latin typeface="Calibri"/>
              <a:ea typeface="Calibri"/>
              <a:cs typeface="Calibri"/>
              <a:sym typeface="Calibri"/>
            </a:endParaRPr>
          </a:p>
        </p:txBody>
      </p:sp>
      <p:sp>
        <p:nvSpPr>
          <p:cNvPr id="30" name="Google Shape;768;p28">
            <a:extLst>
              <a:ext uri="{FF2B5EF4-FFF2-40B4-BE49-F238E27FC236}">
                <a16:creationId xmlns:a16="http://schemas.microsoft.com/office/drawing/2014/main" id="{096BEF7C-D658-253B-177F-F995E554DA42}"/>
              </a:ext>
            </a:extLst>
          </p:cNvPr>
          <p:cNvSpPr txBox="1"/>
          <p:nvPr/>
        </p:nvSpPr>
        <p:spPr>
          <a:xfrm>
            <a:off x="1681000" y="2934250"/>
            <a:ext cx="615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lang="en-GB" noProof="0"/>
          </a:p>
        </p:txBody>
      </p:sp>
      <p:pic>
        <p:nvPicPr>
          <p:cNvPr id="31" name="Image 30">
            <a:extLst>
              <a:ext uri="{FF2B5EF4-FFF2-40B4-BE49-F238E27FC236}">
                <a16:creationId xmlns:a16="http://schemas.microsoft.com/office/drawing/2014/main" id="{FF362476-BC52-4F52-854C-FF218F775D52}"/>
              </a:ext>
            </a:extLst>
          </p:cNvPr>
          <p:cNvPicPr>
            <a:picLocks noChangeAspect="1"/>
          </p:cNvPicPr>
          <p:nvPr/>
        </p:nvPicPr>
        <p:blipFill>
          <a:blip r:embed="rId7"/>
          <a:stretch>
            <a:fillRect/>
          </a:stretch>
        </p:blipFill>
        <p:spPr>
          <a:xfrm>
            <a:off x="850003" y="952692"/>
            <a:ext cx="500056" cy="367478"/>
          </a:xfrm>
          <a:prstGeom prst="rect">
            <a:avLst/>
          </a:prstGeom>
        </p:spPr>
      </p:pic>
      <p:pic>
        <p:nvPicPr>
          <p:cNvPr id="32" name="Google Shape;425;p19">
            <a:extLst>
              <a:ext uri="{FF2B5EF4-FFF2-40B4-BE49-F238E27FC236}">
                <a16:creationId xmlns:a16="http://schemas.microsoft.com/office/drawing/2014/main" id="{4D1386AF-A2CB-8CAB-2ED4-628A7FFC4C8E}"/>
              </a:ext>
            </a:extLst>
          </p:cNvPr>
          <p:cNvPicPr preferRelativeResize="0"/>
          <p:nvPr/>
        </p:nvPicPr>
        <p:blipFill rotWithShape="1">
          <a:blip r:embed="rId8">
            <a:alphaModFix/>
          </a:blip>
          <a:srcRect/>
          <a:stretch/>
        </p:blipFill>
        <p:spPr>
          <a:xfrm>
            <a:off x="5147223" y="2700360"/>
            <a:ext cx="3330972" cy="1771232"/>
          </a:xfrm>
          <a:prstGeom prst="rect">
            <a:avLst/>
          </a:prstGeom>
          <a:noFill/>
          <a:ln>
            <a:noFill/>
          </a:ln>
        </p:spPr>
      </p:pic>
    </p:spTree>
    <p:extLst>
      <p:ext uri="{BB962C8B-B14F-4D97-AF65-F5344CB8AC3E}">
        <p14:creationId xmlns:p14="http://schemas.microsoft.com/office/powerpoint/2010/main" val="3556123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17"/>
        <p:cNvGrpSpPr/>
        <p:nvPr/>
      </p:nvGrpSpPr>
      <p:grpSpPr>
        <a:xfrm>
          <a:off x="0" y="0"/>
          <a:ext cx="0" cy="0"/>
          <a:chOff x="0" y="0"/>
          <a:chExt cx="0" cy="0"/>
        </a:xfrm>
      </p:grpSpPr>
      <p:graphicFrame>
        <p:nvGraphicFramePr>
          <p:cNvPr id="525" name="Google Shape;525;g35fef06cbef_1_17"/>
          <p:cNvGraphicFramePr/>
          <p:nvPr>
            <p:extLst>
              <p:ext uri="{D42A27DB-BD31-4B8C-83A1-F6EECF244321}">
                <p14:modId xmlns:p14="http://schemas.microsoft.com/office/powerpoint/2010/main" val="2866850264"/>
              </p:ext>
            </p:extLst>
          </p:nvPr>
        </p:nvGraphicFramePr>
        <p:xfrm>
          <a:off x="286091" y="1202306"/>
          <a:ext cx="2654042" cy="2366802"/>
        </p:xfrm>
        <a:graphic>
          <a:graphicData uri="http://schemas.openxmlformats.org/drawingml/2006/table">
            <a:tbl>
              <a:tblPr>
                <a:noFill/>
              </a:tblPr>
              <a:tblGrid>
                <a:gridCol w="659176">
                  <a:extLst>
                    <a:ext uri="{9D8B030D-6E8A-4147-A177-3AD203B41FA5}">
                      <a16:colId xmlns:a16="http://schemas.microsoft.com/office/drawing/2014/main" val="20000"/>
                    </a:ext>
                  </a:extLst>
                </a:gridCol>
                <a:gridCol w="817907">
                  <a:extLst>
                    <a:ext uri="{9D8B030D-6E8A-4147-A177-3AD203B41FA5}">
                      <a16:colId xmlns:a16="http://schemas.microsoft.com/office/drawing/2014/main" val="20001"/>
                    </a:ext>
                  </a:extLst>
                </a:gridCol>
                <a:gridCol w="521262">
                  <a:extLst>
                    <a:ext uri="{9D8B030D-6E8A-4147-A177-3AD203B41FA5}">
                      <a16:colId xmlns:a16="http://schemas.microsoft.com/office/drawing/2014/main" val="20002"/>
                    </a:ext>
                  </a:extLst>
                </a:gridCol>
                <a:gridCol w="655697">
                  <a:extLst>
                    <a:ext uri="{9D8B030D-6E8A-4147-A177-3AD203B41FA5}">
                      <a16:colId xmlns:a16="http://schemas.microsoft.com/office/drawing/2014/main" val="20003"/>
                    </a:ext>
                  </a:extLst>
                </a:gridCol>
              </a:tblGrid>
              <a:tr h="341657">
                <a:tc>
                  <a:txBody>
                    <a:bodyPr/>
                    <a:lstStyle/>
                    <a:p>
                      <a:pPr marL="0" marR="0" lvl="0" indent="0" algn="l" rtl="0">
                        <a:spcBef>
                          <a:spcPts val="0"/>
                        </a:spcBef>
                        <a:spcAft>
                          <a:spcPts val="0"/>
                        </a:spcAft>
                        <a:buNone/>
                      </a:pPr>
                      <a:endParaRPr sz="800" b="0" i="0" u="none" strike="noStrike" cap="none">
                        <a:solidFill>
                          <a:srgbClr val="000000"/>
                        </a:solidFill>
                        <a:latin typeface="Arial"/>
                        <a:ea typeface="Arial"/>
                        <a:cs typeface="Arial"/>
                        <a:sym typeface="Arial"/>
                      </a:endParaRPr>
                    </a:p>
                  </a:txBody>
                  <a:tcPr marL="5725" marR="5725" marT="57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endParaRPr sz="800" b="0" i="0" u="none" strike="noStrike" cap="none">
                        <a:solidFill>
                          <a:srgbClr val="000000"/>
                        </a:solidFill>
                        <a:latin typeface="Arial"/>
                        <a:ea typeface="Arial"/>
                        <a:cs typeface="Arial"/>
                        <a:sym typeface="Arial"/>
                      </a:endParaRPr>
                    </a:p>
                  </a:txBody>
                  <a:tcPr marL="5725" marR="5725" marT="5725" marB="0" anchor="b">
                    <a:lnL w="9525" cap="flat" cmpd="sng">
                      <a:solidFill>
                        <a:srgbClr val="000000">
                          <a:alpha val="0"/>
                        </a:srgbClr>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EOLFG : RECYCLING SOLUTIONS</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FBFBF"/>
                    </a:solidFill>
                  </a:tcPr>
                </a:tc>
                <a:tc hMerge="1">
                  <a:txBody>
                    <a:bodyPr/>
                    <a:lstStyle/>
                    <a:p>
                      <a:endParaRPr lang="fr-FR"/>
                    </a:p>
                  </a:txBody>
                  <a:tcPr/>
                </a:tc>
                <a:extLst>
                  <a:ext uri="{0D108BD9-81ED-4DB2-BD59-A6C34878D82A}">
                    <a16:rowId xmlns:a16="http://schemas.microsoft.com/office/drawing/2014/main" val="10000"/>
                  </a:ext>
                </a:extLst>
              </a:tr>
              <a:tr h="327419">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FISHING GEAR   (in </a:t>
                      </a:r>
                      <a:r>
                        <a:rPr lang="es-ES" sz="800" b="0" i="0" u="none" strike="noStrike" cap="none" err="1">
                          <a:solidFill>
                            <a:srgbClr val="000000"/>
                          </a:solidFill>
                          <a:latin typeface="Arial"/>
                          <a:ea typeface="Arial"/>
                          <a:cs typeface="Arial"/>
                          <a:sym typeface="Arial"/>
                        </a:rPr>
                        <a:t>Britanny</a:t>
                      </a:r>
                      <a:r>
                        <a:rPr lang="es-ES" sz="800" b="0" i="0" u="none" strike="noStrike" cap="none">
                          <a:solidFill>
                            <a:srgbClr val="000000"/>
                          </a:solidFill>
                          <a:latin typeface="Arial"/>
                          <a:ea typeface="Arial"/>
                          <a:cs typeface="Arial"/>
                          <a:sym typeface="Arial"/>
                        </a:rPr>
                        <a:t>)</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FBFBF"/>
                    </a:solidFill>
                  </a:tcPr>
                </a:tc>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MAIN PLASTIC COMPONENTS</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FBFBF"/>
                    </a:solidFill>
                  </a:tcPr>
                </a:tc>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in FRANCE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FBFBF"/>
                    </a:solidFill>
                  </a:tcPr>
                </a:tc>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in EUROPE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FBFBF"/>
                    </a:solidFill>
                  </a:tcPr>
                </a:tc>
                <a:extLst>
                  <a:ext uri="{0D108BD9-81ED-4DB2-BD59-A6C34878D82A}">
                    <a16:rowId xmlns:a16="http://schemas.microsoft.com/office/drawing/2014/main" val="10001"/>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B6D7A8"/>
                    </a:solidFill>
                  </a:tcPr>
                </a:tc>
                <a:tc>
                  <a:txBody>
                    <a:bodyPr/>
                    <a:lstStyle/>
                    <a:p>
                      <a:pPr marL="0" marR="0" lvl="0" indent="0" algn="l"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B6D7A8"/>
                    </a:solidFill>
                  </a:tcPr>
                </a:tc>
                <a:extLst>
                  <a:ext uri="{0D108BD9-81ED-4DB2-BD59-A6C34878D82A}">
                    <a16:rowId xmlns:a16="http://schemas.microsoft.com/office/drawing/2014/main" val="10002"/>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GILLNETS</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POLYAMIDE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YES</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B6D7A8"/>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YES</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B6D7A8"/>
                    </a:solidFill>
                  </a:tcPr>
                </a:tc>
                <a:extLst>
                  <a:ext uri="{0D108BD9-81ED-4DB2-BD59-A6C34878D82A}">
                    <a16:rowId xmlns:a16="http://schemas.microsoft.com/office/drawing/2014/main" val="10003"/>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extLst>
                  <a:ext uri="{0D108BD9-81ED-4DB2-BD59-A6C34878D82A}">
                    <a16:rowId xmlns:a16="http://schemas.microsoft.com/office/drawing/2014/main" val="10004"/>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B6D7A8"/>
                    </a:solidFill>
                  </a:tcPr>
                </a:tc>
                <a:extLst>
                  <a:ext uri="{0D108BD9-81ED-4DB2-BD59-A6C34878D82A}">
                    <a16:rowId xmlns:a16="http://schemas.microsoft.com/office/drawing/2014/main" val="10005"/>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TRAWLS</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HDPE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NO</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YES</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B6D7A8"/>
                    </a:solidFill>
                  </a:tcPr>
                </a:tc>
                <a:extLst>
                  <a:ext uri="{0D108BD9-81ED-4DB2-BD59-A6C34878D82A}">
                    <a16:rowId xmlns:a16="http://schemas.microsoft.com/office/drawing/2014/main" val="10006"/>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POLYAMIDE , PP</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Denmark (Plastix)</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B6D7A8"/>
                    </a:solidFill>
                  </a:tcPr>
                </a:tc>
                <a:extLst>
                  <a:ext uri="{0D108BD9-81ED-4DB2-BD59-A6C34878D82A}">
                    <a16:rowId xmlns:a16="http://schemas.microsoft.com/office/drawing/2014/main" val="10007"/>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extLst>
                  <a:ext uri="{0D108BD9-81ED-4DB2-BD59-A6C34878D82A}">
                    <a16:rowId xmlns:a16="http://schemas.microsoft.com/office/drawing/2014/main" val="10008"/>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DREDGES</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POLYAMIDE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NO</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NO</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extLst>
                  <a:ext uri="{0D108BD9-81ED-4DB2-BD59-A6C34878D82A}">
                    <a16:rowId xmlns:a16="http://schemas.microsoft.com/office/drawing/2014/main" val="10009"/>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HDPE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EA9999"/>
                    </a:solidFill>
                  </a:tcPr>
                </a:tc>
                <a:extLst>
                  <a:ext uri="{0D108BD9-81ED-4DB2-BD59-A6C34878D82A}">
                    <a16:rowId xmlns:a16="http://schemas.microsoft.com/office/drawing/2014/main" val="10010"/>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extLst>
                  <a:ext uri="{0D108BD9-81ED-4DB2-BD59-A6C34878D82A}">
                    <a16:rowId xmlns:a16="http://schemas.microsoft.com/office/drawing/2014/main" val="10011"/>
                  </a:ext>
                </a:extLst>
              </a:tr>
              <a:tr h="112273">
                <a:tc>
                  <a:txBody>
                    <a:bodyPr/>
                    <a:lstStyle/>
                    <a:p>
                      <a:pPr marL="0" marR="0" lvl="0" indent="0" algn="ctr" rtl="0">
                        <a:spcBef>
                          <a:spcPts val="0"/>
                        </a:spcBef>
                        <a:spcAft>
                          <a:spcPts val="0"/>
                        </a:spcAft>
                        <a:buNone/>
                      </a:pPr>
                      <a:r>
                        <a:rPr lang="es-ES" sz="800" b="1" i="0" u="none" strike="noStrike" cap="none">
                          <a:solidFill>
                            <a:srgbClr val="000000"/>
                          </a:solidFill>
                          <a:latin typeface="Arial"/>
                          <a:ea typeface="Arial"/>
                          <a:cs typeface="Arial"/>
                          <a:sym typeface="Arial"/>
                        </a:rPr>
                        <a:t>TRAPS</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HDPE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NO</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NO</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9999"/>
                    </a:solidFill>
                  </a:tcPr>
                </a:tc>
                <a:extLst>
                  <a:ext uri="{0D108BD9-81ED-4DB2-BD59-A6C34878D82A}">
                    <a16:rowId xmlns:a16="http://schemas.microsoft.com/office/drawing/2014/main" val="10012"/>
                  </a:ext>
                </a:extLst>
              </a:tr>
              <a:tr h="112273">
                <a:tc>
                  <a:txBody>
                    <a:bodyPr/>
                    <a:lstStyle/>
                    <a:p>
                      <a:pPr marL="0" marR="0" lvl="0" indent="0" algn="l" rtl="0">
                        <a:spcBef>
                          <a:spcPts val="0"/>
                        </a:spcBef>
                        <a:spcAft>
                          <a:spcPts val="0"/>
                        </a:spcAft>
                        <a:buNone/>
                      </a:pPr>
                      <a:r>
                        <a:rPr lang="es-ES" sz="800" b="1" i="0" u="none" strike="noStrike" cap="none">
                          <a:solidFill>
                            <a:srgbClr val="000000"/>
                          </a:solidFill>
                          <a:latin typeface="Arial"/>
                          <a:ea typeface="Arial"/>
                          <a:cs typeface="Arial"/>
                          <a:sym typeface="Arial"/>
                        </a:rPr>
                        <a:t> </a:t>
                      </a:r>
                      <a:endParaRPr sz="1100"/>
                    </a:p>
                  </a:txBody>
                  <a:tcPr marL="5725" marR="5725" marT="57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POLYAMIDE</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EA9999"/>
                    </a:solidFill>
                  </a:tcPr>
                </a:tc>
                <a:tc>
                  <a:txBody>
                    <a:bodyPr/>
                    <a:lstStyle/>
                    <a:p>
                      <a:pPr marL="0" marR="0" lvl="0" indent="0" algn="ctr" rtl="0">
                        <a:spcBef>
                          <a:spcPts val="0"/>
                        </a:spcBef>
                        <a:spcAft>
                          <a:spcPts val="0"/>
                        </a:spcAft>
                        <a:buNone/>
                      </a:pPr>
                      <a:r>
                        <a:rPr lang="es-ES" sz="800" b="0" i="0" u="none" strike="noStrike" cap="none">
                          <a:solidFill>
                            <a:srgbClr val="000000"/>
                          </a:solidFill>
                          <a:latin typeface="Arial"/>
                          <a:ea typeface="Arial"/>
                          <a:cs typeface="Arial"/>
                          <a:sym typeface="Arial"/>
                        </a:rPr>
                        <a:t> </a:t>
                      </a:r>
                      <a:endParaRPr sz="1100"/>
                    </a:p>
                  </a:txBody>
                  <a:tcPr marL="5725" marR="5725" marT="57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EA9999"/>
                    </a:solidFill>
                  </a:tcPr>
                </a:tc>
                <a:extLst>
                  <a:ext uri="{0D108BD9-81ED-4DB2-BD59-A6C34878D82A}">
                    <a16:rowId xmlns:a16="http://schemas.microsoft.com/office/drawing/2014/main" val="10013"/>
                  </a:ext>
                </a:extLst>
              </a:tr>
            </a:tbl>
          </a:graphicData>
        </a:graphic>
      </p:graphicFrame>
      <p:sp>
        <p:nvSpPr>
          <p:cNvPr id="531" name="Google Shape;531;g35fef06cbef_1_17"/>
          <p:cNvSpPr txBox="1"/>
          <p:nvPr/>
        </p:nvSpPr>
        <p:spPr>
          <a:xfrm>
            <a:off x="17919" y="730146"/>
            <a:ext cx="3565282" cy="407774"/>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s-ES" sz="1100" b="1" cap="all" err="1">
                <a:solidFill>
                  <a:schemeClr val="tx1"/>
                </a:solidFill>
                <a:latin typeface="Calibri"/>
                <a:ea typeface="Calibri"/>
                <a:cs typeface="Calibri"/>
                <a:sym typeface="Calibri"/>
              </a:rPr>
              <a:t>Types</a:t>
            </a:r>
            <a:r>
              <a:rPr lang="es-ES" sz="1100" b="1" cap="all">
                <a:solidFill>
                  <a:schemeClr val="tx1"/>
                </a:solidFill>
                <a:latin typeface="Calibri"/>
                <a:ea typeface="Calibri"/>
                <a:cs typeface="Calibri"/>
                <a:sym typeface="Calibri"/>
              </a:rPr>
              <a:t> </a:t>
            </a:r>
            <a:r>
              <a:rPr lang="es-ES" sz="1100" b="1" cap="all" err="1">
                <a:solidFill>
                  <a:schemeClr val="tx1"/>
                </a:solidFill>
                <a:latin typeface="Calibri"/>
                <a:ea typeface="Calibri"/>
                <a:cs typeface="Calibri"/>
                <a:sym typeface="Calibri"/>
              </a:rPr>
              <a:t>of</a:t>
            </a:r>
            <a:r>
              <a:rPr lang="es-ES" sz="1100" b="1" cap="all">
                <a:solidFill>
                  <a:schemeClr val="tx1"/>
                </a:solidFill>
                <a:latin typeface="Calibri"/>
                <a:ea typeface="Calibri"/>
                <a:cs typeface="Calibri"/>
                <a:sym typeface="Calibri"/>
              </a:rPr>
              <a:t> </a:t>
            </a:r>
            <a:r>
              <a:rPr lang="es-ES" sz="1100" b="1" cap="all" err="1">
                <a:solidFill>
                  <a:schemeClr val="tx1"/>
                </a:solidFill>
                <a:latin typeface="Calibri"/>
                <a:ea typeface="Calibri"/>
                <a:cs typeface="Calibri"/>
                <a:sym typeface="Calibri"/>
              </a:rPr>
              <a:t>plastics</a:t>
            </a:r>
            <a:r>
              <a:rPr lang="es-ES" sz="1100" b="1" cap="all">
                <a:solidFill>
                  <a:schemeClr val="tx1"/>
                </a:solidFill>
                <a:latin typeface="Calibri"/>
                <a:ea typeface="Calibri"/>
                <a:cs typeface="Calibri"/>
                <a:sym typeface="Calibri"/>
              </a:rPr>
              <a:t> in </a:t>
            </a:r>
            <a:r>
              <a:rPr lang="es-ES" sz="1100" b="1" cap="all" err="1">
                <a:solidFill>
                  <a:schemeClr val="tx1"/>
                </a:solidFill>
                <a:latin typeface="Calibri"/>
                <a:ea typeface="Calibri"/>
                <a:cs typeface="Calibri"/>
                <a:sym typeface="Calibri"/>
              </a:rPr>
              <a:t>main</a:t>
            </a:r>
            <a:r>
              <a:rPr lang="es-ES" sz="1100" b="1" cap="all">
                <a:solidFill>
                  <a:schemeClr val="tx1"/>
                </a:solidFill>
                <a:latin typeface="Calibri"/>
                <a:ea typeface="Calibri"/>
                <a:cs typeface="Calibri"/>
                <a:sym typeface="Calibri"/>
              </a:rPr>
              <a:t> </a:t>
            </a:r>
            <a:r>
              <a:rPr lang="es-ES" sz="1100" b="1" cap="all" err="1">
                <a:solidFill>
                  <a:schemeClr val="tx1"/>
                </a:solidFill>
                <a:latin typeface="Calibri"/>
                <a:ea typeface="Calibri"/>
                <a:cs typeface="Calibri"/>
                <a:sym typeface="Calibri"/>
              </a:rPr>
              <a:t>fishing</a:t>
            </a:r>
            <a:r>
              <a:rPr lang="es-ES" sz="1100" b="1" cap="all">
                <a:solidFill>
                  <a:schemeClr val="tx1"/>
                </a:solidFill>
                <a:latin typeface="Calibri"/>
                <a:ea typeface="Calibri"/>
                <a:cs typeface="Calibri"/>
                <a:sym typeface="Calibri"/>
              </a:rPr>
              <a:t> </a:t>
            </a:r>
            <a:r>
              <a:rPr lang="es-ES" sz="1100" b="1" cap="all" err="1">
                <a:solidFill>
                  <a:schemeClr val="tx1"/>
                </a:solidFill>
                <a:latin typeface="Calibri"/>
                <a:ea typeface="Calibri"/>
                <a:cs typeface="Calibri"/>
                <a:sym typeface="Calibri"/>
              </a:rPr>
              <a:t>gear</a:t>
            </a:r>
            <a:r>
              <a:rPr lang="es-ES" sz="1100" b="1" cap="all">
                <a:solidFill>
                  <a:schemeClr val="tx1"/>
                </a:solidFill>
                <a:latin typeface="Calibri"/>
                <a:ea typeface="Calibri"/>
                <a:cs typeface="Calibri"/>
                <a:sym typeface="Calibri"/>
              </a:rPr>
              <a:t> </a:t>
            </a:r>
            <a:r>
              <a:rPr lang="es-ES" sz="1100" b="1" cap="all" err="1">
                <a:solidFill>
                  <a:schemeClr val="tx1"/>
                </a:solidFill>
                <a:latin typeface="Calibri"/>
                <a:ea typeface="Calibri"/>
                <a:cs typeface="Calibri"/>
                <a:sym typeface="Calibri"/>
              </a:rPr>
              <a:t>used</a:t>
            </a:r>
            <a:r>
              <a:rPr lang="es-ES" sz="1100" b="1" cap="all">
                <a:solidFill>
                  <a:schemeClr val="tx1"/>
                </a:solidFill>
                <a:latin typeface="Calibri"/>
                <a:ea typeface="Calibri"/>
                <a:cs typeface="Calibri"/>
                <a:sym typeface="Calibri"/>
              </a:rPr>
              <a:t> in </a:t>
            </a:r>
            <a:r>
              <a:rPr lang="es-ES" sz="1100" b="1" cap="all" err="1">
                <a:solidFill>
                  <a:schemeClr val="tx1"/>
                </a:solidFill>
                <a:latin typeface="Calibri"/>
                <a:ea typeface="Calibri"/>
                <a:cs typeface="Calibri"/>
                <a:sym typeface="Calibri"/>
              </a:rPr>
              <a:t>Britanny</a:t>
            </a:r>
            <a:r>
              <a:rPr lang="es-ES" sz="1100" b="1" cap="all">
                <a:solidFill>
                  <a:schemeClr val="tx1"/>
                </a:solidFill>
                <a:latin typeface="Calibri"/>
                <a:ea typeface="Calibri"/>
                <a:cs typeface="Calibri"/>
                <a:sym typeface="Calibri"/>
              </a:rPr>
              <a:t> and EOLFG </a:t>
            </a:r>
            <a:r>
              <a:rPr lang="es-ES" sz="1100" b="1" cap="all" err="1">
                <a:solidFill>
                  <a:schemeClr val="tx1"/>
                </a:solidFill>
                <a:latin typeface="Calibri"/>
                <a:ea typeface="Calibri"/>
                <a:cs typeface="Calibri"/>
                <a:sym typeface="Calibri"/>
              </a:rPr>
              <a:t>recycling</a:t>
            </a:r>
            <a:r>
              <a:rPr lang="es-ES" sz="1100" b="1" cap="all">
                <a:solidFill>
                  <a:schemeClr val="tx1"/>
                </a:solidFill>
                <a:latin typeface="Calibri"/>
                <a:ea typeface="Calibri"/>
                <a:cs typeface="Calibri"/>
                <a:sym typeface="Calibri"/>
              </a:rPr>
              <a:t> </a:t>
            </a:r>
            <a:r>
              <a:rPr lang="es-ES" sz="1100" b="1" cap="all" err="1">
                <a:solidFill>
                  <a:schemeClr val="tx1"/>
                </a:solidFill>
                <a:latin typeface="Calibri"/>
                <a:ea typeface="Calibri"/>
                <a:cs typeface="Calibri"/>
                <a:sym typeface="Calibri"/>
              </a:rPr>
              <a:t>solutions</a:t>
            </a:r>
            <a:endParaRPr sz="1100" b="1" cap="all">
              <a:solidFill>
                <a:schemeClr val="tx1"/>
              </a:solidFill>
              <a:latin typeface="Calibri"/>
              <a:ea typeface="Calibri"/>
              <a:cs typeface="Calibri"/>
              <a:sym typeface="Calibri"/>
            </a:endParaRPr>
          </a:p>
        </p:txBody>
      </p:sp>
      <p:pic>
        <p:nvPicPr>
          <p:cNvPr id="2" name="Image 1">
            <a:extLst>
              <a:ext uri="{FF2B5EF4-FFF2-40B4-BE49-F238E27FC236}">
                <a16:creationId xmlns:a16="http://schemas.microsoft.com/office/drawing/2014/main" id="{342E374E-3B7A-E3FD-6BB0-EDCEC3DC87D6}"/>
              </a:ext>
            </a:extLst>
          </p:cNvPr>
          <p:cNvPicPr>
            <a:picLocks noChangeAspect="1"/>
          </p:cNvPicPr>
          <p:nvPr/>
        </p:nvPicPr>
        <p:blipFill>
          <a:blip r:embed="rId5"/>
          <a:stretch>
            <a:fillRect/>
          </a:stretch>
        </p:blipFill>
        <p:spPr>
          <a:xfrm>
            <a:off x="4151107" y="855593"/>
            <a:ext cx="499857" cy="367477"/>
          </a:xfrm>
          <a:prstGeom prst="rect">
            <a:avLst/>
          </a:prstGeom>
        </p:spPr>
      </p:pic>
      <p:sp>
        <p:nvSpPr>
          <p:cNvPr id="3" name="Google Shape;83;p3">
            <a:extLst>
              <a:ext uri="{FF2B5EF4-FFF2-40B4-BE49-F238E27FC236}">
                <a16:creationId xmlns:a16="http://schemas.microsoft.com/office/drawing/2014/main" id="{21C20117-18F7-17F7-5F0F-CDF799689DF6}"/>
              </a:ext>
            </a:extLst>
          </p:cNvPr>
          <p:cNvSpPr txBox="1"/>
          <p:nvPr/>
        </p:nvSpPr>
        <p:spPr>
          <a:xfrm>
            <a:off x="122517" y="258382"/>
            <a:ext cx="8898965" cy="320368"/>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US" sz="1300" b="1" i="0" u="none" strike="noStrike" cap="none">
                <a:solidFill>
                  <a:schemeClr val="dk1"/>
                </a:solidFill>
                <a:latin typeface="Calibri"/>
                <a:ea typeface="Calibri"/>
                <a:cs typeface="Calibri"/>
                <a:sym typeface="Calibri"/>
              </a:rPr>
              <a:t>Management and recycling of end-of-life fishing gear </a:t>
            </a:r>
            <a:endParaRPr sz="1300" b="1" i="0" u="none" strike="noStrike" cap="none">
              <a:solidFill>
                <a:schemeClr val="dk1"/>
              </a:solidFill>
              <a:latin typeface="Arial"/>
              <a:ea typeface="Arial"/>
              <a:cs typeface="Arial"/>
              <a:sym typeface="Arial"/>
            </a:endParaRPr>
          </a:p>
        </p:txBody>
      </p:sp>
      <p:sp>
        <p:nvSpPr>
          <p:cNvPr id="4" name="Google Shape;144;p6">
            <a:extLst>
              <a:ext uri="{FF2B5EF4-FFF2-40B4-BE49-F238E27FC236}">
                <a16:creationId xmlns:a16="http://schemas.microsoft.com/office/drawing/2014/main" id="{A02D2AE1-2806-231C-1F19-83A9E5854CA2}"/>
              </a:ext>
            </a:extLst>
          </p:cNvPr>
          <p:cNvSpPr txBox="1"/>
          <p:nvPr/>
        </p:nvSpPr>
        <p:spPr>
          <a:xfrm>
            <a:off x="6136010" y="525388"/>
            <a:ext cx="2157987" cy="738623"/>
          </a:xfrm>
          <a:prstGeom prst="rect">
            <a:avLst/>
          </a:prstGeom>
          <a:solidFill>
            <a:srgbClr val="CCDADB"/>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s-ES" b="1" i="1" u="none" strike="noStrike" cap="none" err="1">
                <a:solidFill>
                  <a:schemeClr val="dk1"/>
                </a:solidFill>
                <a:latin typeface="Calibri"/>
                <a:ea typeface="Calibri"/>
                <a:cs typeface="Calibri"/>
                <a:sym typeface="Calibri"/>
              </a:rPr>
              <a:t>Fishing</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gear</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life</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cycle</a:t>
            </a:r>
            <a:r>
              <a:rPr lang="es-ES" b="1" i="1" u="none" strike="noStrike" cap="none">
                <a:solidFill>
                  <a:schemeClr val="dk1"/>
                </a:solidFill>
                <a:latin typeface="Calibri"/>
                <a:ea typeface="Calibri"/>
                <a:cs typeface="Calibri"/>
                <a:sym typeface="Calibri"/>
              </a:rPr>
              <a:t> </a:t>
            </a:r>
            <a:r>
              <a:rPr lang="es-ES" b="1" i="1" u="none" strike="noStrike" cap="none" err="1">
                <a:solidFill>
                  <a:schemeClr val="dk1"/>
                </a:solidFill>
                <a:latin typeface="Calibri"/>
                <a:ea typeface="Calibri"/>
                <a:cs typeface="Calibri"/>
                <a:sym typeface="Calibri"/>
              </a:rPr>
              <a:t>studies</a:t>
            </a:r>
            <a:r>
              <a:rPr lang="es-ES" b="1" i="1" u="none" strike="noStrike" cap="none">
                <a:solidFill>
                  <a:schemeClr val="dk1"/>
                </a:solidFill>
                <a:latin typeface="Calibri"/>
                <a:ea typeface="Calibri"/>
                <a:cs typeface="Calibri"/>
                <a:sym typeface="Calibri"/>
              </a:rPr>
              <a:t> : Galicia, Brittany &amp; </a:t>
            </a:r>
            <a:r>
              <a:rPr lang="es-ES" b="1" i="1" u="none" strike="noStrike" cap="none" err="1">
                <a:solidFill>
                  <a:schemeClr val="dk1"/>
                </a:solidFill>
                <a:latin typeface="Calibri"/>
                <a:ea typeface="Calibri"/>
                <a:cs typeface="Calibri"/>
                <a:sym typeface="Calibri"/>
              </a:rPr>
              <a:t>Ireland</a:t>
            </a:r>
            <a:endParaRPr b="0" i="1" u="none" strike="noStrike" cap="none">
              <a:solidFill>
                <a:schemeClr val="dk1"/>
              </a:solidFill>
              <a:latin typeface="Calibri"/>
              <a:ea typeface="Calibri"/>
              <a:cs typeface="Calibri"/>
              <a:sym typeface="Calibri"/>
            </a:endParaRPr>
          </a:p>
        </p:txBody>
      </p:sp>
      <p:pic>
        <p:nvPicPr>
          <p:cNvPr id="5" name="Graphique 4" descr="Flèche : courbe légère avec un remplissage uni">
            <a:extLst>
              <a:ext uri="{FF2B5EF4-FFF2-40B4-BE49-F238E27FC236}">
                <a16:creationId xmlns:a16="http://schemas.microsoft.com/office/drawing/2014/main" id="{BFEFAA87-5E18-0908-516F-05E17A07A8D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47684" y="456635"/>
            <a:ext cx="547022" cy="547022"/>
          </a:xfrm>
          <a:prstGeom prst="rect">
            <a:avLst/>
          </a:prstGeom>
        </p:spPr>
      </p:pic>
      <p:sp>
        <p:nvSpPr>
          <p:cNvPr id="6" name="Google Shape;714;g38a12777b0e_0_17">
            <a:extLst>
              <a:ext uri="{FF2B5EF4-FFF2-40B4-BE49-F238E27FC236}">
                <a16:creationId xmlns:a16="http://schemas.microsoft.com/office/drawing/2014/main" id="{F721C421-58B2-CFC7-75F5-B6B66E932D56}"/>
              </a:ext>
            </a:extLst>
          </p:cNvPr>
          <p:cNvSpPr txBox="1"/>
          <p:nvPr/>
        </p:nvSpPr>
        <p:spPr>
          <a:xfrm>
            <a:off x="4410695" y="1550496"/>
            <a:ext cx="4250579" cy="407774"/>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s-ES" sz="1100" b="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QUANTITIES ESTIMATE </a:t>
            </a:r>
            <a:r>
              <a:rPr lang="es-ES" sz="1100" b="1" err="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of</a:t>
            </a:r>
            <a:r>
              <a:rPr lang="es-ES" sz="1100" b="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MARKETED FISHING GEAR in FRANCE and BRITTANY</a:t>
            </a:r>
            <a:endParaRPr sz="1100" b="1">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7" name="Google Shape;715;g38a12777b0e_0_17" descr="Une image contenant bateau, transport, embarcation, illustration&#10;&#10;Description générée automatiquement">
            <a:extLst>
              <a:ext uri="{FF2B5EF4-FFF2-40B4-BE49-F238E27FC236}">
                <a16:creationId xmlns:a16="http://schemas.microsoft.com/office/drawing/2014/main" id="{30AE2BE3-0FA2-7EE8-1250-44CF8F8AF247}"/>
              </a:ext>
            </a:extLst>
          </p:cNvPr>
          <p:cNvPicPr preferRelativeResize="0"/>
          <p:nvPr/>
        </p:nvPicPr>
        <p:blipFill rotWithShape="1">
          <a:blip r:embed="rId8">
            <a:alphaModFix/>
          </a:blip>
          <a:srcRect/>
          <a:stretch/>
        </p:blipFill>
        <p:spPr>
          <a:xfrm>
            <a:off x="3530723" y="2015533"/>
            <a:ext cx="1240769" cy="621951"/>
          </a:xfrm>
          <a:prstGeom prst="rect">
            <a:avLst/>
          </a:prstGeom>
          <a:noFill/>
          <a:ln>
            <a:noFill/>
          </a:ln>
        </p:spPr>
      </p:pic>
      <p:pic>
        <p:nvPicPr>
          <p:cNvPr id="8" name="Google Shape;716;g38a12777b0e_0_17" descr="Une image contenant diagramme, ligne, carte&#10;&#10;Description générée automatiquement">
            <a:extLst>
              <a:ext uri="{FF2B5EF4-FFF2-40B4-BE49-F238E27FC236}">
                <a16:creationId xmlns:a16="http://schemas.microsoft.com/office/drawing/2014/main" id="{BA3458D0-BD62-F95A-9029-2AB7CBFB6A4D}"/>
              </a:ext>
            </a:extLst>
          </p:cNvPr>
          <p:cNvPicPr preferRelativeResize="0"/>
          <p:nvPr/>
        </p:nvPicPr>
        <p:blipFill rotWithShape="1">
          <a:blip r:embed="rId9">
            <a:alphaModFix/>
          </a:blip>
          <a:srcRect/>
          <a:stretch/>
        </p:blipFill>
        <p:spPr>
          <a:xfrm>
            <a:off x="3430688" y="2605873"/>
            <a:ext cx="1514905" cy="721710"/>
          </a:xfrm>
          <a:prstGeom prst="rect">
            <a:avLst/>
          </a:prstGeom>
          <a:noFill/>
          <a:ln>
            <a:noFill/>
          </a:ln>
        </p:spPr>
      </p:pic>
      <p:sp>
        <p:nvSpPr>
          <p:cNvPr id="9" name="Google Shape;717;g38a12777b0e_0_17">
            <a:extLst>
              <a:ext uri="{FF2B5EF4-FFF2-40B4-BE49-F238E27FC236}">
                <a16:creationId xmlns:a16="http://schemas.microsoft.com/office/drawing/2014/main" id="{1455C2C1-A65F-BC0A-5D9C-5D3221D0B6B4}"/>
              </a:ext>
            </a:extLst>
          </p:cNvPr>
          <p:cNvSpPr txBox="1"/>
          <p:nvPr/>
        </p:nvSpPr>
        <p:spPr>
          <a:xfrm>
            <a:off x="4978884" y="2173837"/>
            <a:ext cx="1083300" cy="23849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100" b="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Gillnets </a:t>
            </a:r>
            <a:r>
              <a:rPr lang="es-ES" sz="11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(PA) </a:t>
            </a:r>
            <a:endParaRPr sz="110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718;g38a12777b0e_0_17">
            <a:extLst>
              <a:ext uri="{FF2B5EF4-FFF2-40B4-BE49-F238E27FC236}">
                <a16:creationId xmlns:a16="http://schemas.microsoft.com/office/drawing/2014/main" id="{A07B9F3E-7958-45E3-D1D6-78A1AA621A1C}"/>
              </a:ext>
            </a:extLst>
          </p:cNvPr>
          <p:cNvSpPr txBox="1"/>
          <p:nvPr/>
        </p:nvSpPr>
        <p:spPr>
          <a:xfrm>
            <a:off x="4944483" y="2790895"/>
            <a:ext cx="2146500" cy="23849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100" b="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Trawls</a:t>
            </a:r>
            <a:r>
              <a:rPr lang="es-ES" sz="11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(HDPE and PA nets) </a:t>
            </a:r>
            <a:endParaRPr sz="110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719;g38a12777b0e_0_17">
            <a:extLst>
              <a:ext uri="{FF2B5EF4-FFF2-40B4-BE49-F238E27FC236}">
                <a16:creationId xmlns:a16="http://schemas.microsoft.com/office/drawing/2014/main" id="{297DA092-70B0-4E50-9C79-50B407C87816}"/>
              </a:ext>
            </a:extLst>
          </p:cNvPr>
          <p:cNvSpPr txBox="1"/>
          <p:nvPr/>
        </p:nvSpPr>
        <p:spPr>
          <a:xfrm>
            <a:off x="6589068" y="1975443"/>
            <a:ext cx="2347764" cy="376996"/>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500 T / </a:t>
            </a:r>
            <a:r>
              <a:rPr lang="es-ES" sz="10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year</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in France (1 </a:t>
            </a:r>
            <a:r>
              <a:rPr lang="es-ES" sz="10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main</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producer</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80% </a:t>
            </a:r>
            <a:r>
              <a:rPr lang="es-ES" sz="10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of</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the</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market</a:t>
            </a:r>
            <a:r>
              <a:rPr lang="es-ES" sz="1000"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a:t>
            </a:r>
            <a:endParaRPr sz="1000" dirty="0">
              <a:latin typeface="Calibri" panose="020F0502020204030204" pitchFamily="34" charset="0"/>
              <a:ea typeface="Calibri" panose="020F0502020204030204" pitchFamily="34" charset="0"/>
              <a:cs typeface="Calibri" panose="020F0502020204030204" pitchFamily="34" charset="0"/>
            </a:endParaRPr>
          </a:p>
        </p:txBody>
      </p:sp>
      <p:sp>
        <p:nvSpPr>
          <p:cNvPr id="12" name="Google Shape;720;g38a12777b0e_0_17">
            <a:extLst>
              <a:ext uri="{FF2B5EF4-FFF2-40B4-BE49-F238E27FC236}">
                <a16:creationId xmlns:a16="http://schemas.microsoft.com/office/drawing/2014/main" id="{69CAF5A4-47D5-6A4E-FF5B-A25AFC17B100}"/>
              </a:ext>
            </a:extLst>
          </p:cNvPr>
          <p:cNvSpPr txBox="1"/>
          <p:nvPr/>
        </p:nvSpPr>
        <p:spPr>
          <a:xfrm>
            <a:off x="6589068" y="2459887"/>
            <a:ext cx="1991400" cy="22310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250 T /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year</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in Brittany</a:t>
            </a:r>
            <a:endParaRPr sz="1000">
              <a:latin typeface="Calibri" panose="020F0502020204030204" pitchFamily="34" charset="0"/>
              <a:ea typeface="Calibri" panose="020F0502020204030204" pitchFamily="34" charset="0"/>
              <a:cs typeface="Calibri" panose="020F0502020204030204" pitchFamily="34" charset="0"/>
            </a:endParaRPr>
          </a:p>
        </p:txBody>
      </p:sp>
      <p:cxnSp>
        <p:nvCxnSpPr>
          <p:cNvPr id="13" name="Google Shape;721;g38a12777b0e_0_17">
            <a:extLst>
              <a:ext uri="{FF2B5EF4-FFF2-40B4-BE49-F238E27FC236}">
                <a16:creationId xmlns:a16="http://schemas.microsoft.com/office/drawing/2014/main" id="{699B99F0-8BC0-6BFD-D694-C54FF761A410}"/>
              </a:ext>
            </a:extLst>
          </p:cNvPr>
          <p:cNvCxnSpPr>
            <a:cxnSpLocks/>
          </p:cNvCxnSpPr>
          <p:nvPr/>
        </p:nvCxnSpPr>
        <p:spPr>
          <a:xfrm flipV="1">
            <a:off x="6077629" y="2138010"/>
            <a:ext cx="339755" cy="108737"/>
          </a:xfrm>
          <a:prstGeom prst="straightConnector1">
            <a:avLst/>
          </a:prstGeom>
          <a:noFill/>
          <a:ln w="14300" cap="flat" cmpd="sng">
            <a:solidFill>
              <a:schemeClr val="accent1"/>
            </a:solidFill>
            <a:prstDash val="solid"/>
            <a:miter lim="800000"/>
            <a:headEnd type="none" w="sm" len="sm"/>
            <a:tailEnd type="triangle" w="med" len="med"/>
          </a:ln>
        </p:spPr>
      </p:cxnSp>
      <p:cxnSp>
        <p:nvCxnSpPr>
          <p:cNvPr id="14" name="Google Shape;722;g38a12777b0e_0_17">
            <a:extLst>
              <a:ext uri="{FF2B5EF4-FFF2-40B4-BE49-F238E27FC236}">
                <a16:creationId xmlns:a16="http://schemas.microsoft.com/office/drawing/2014/main" id="{4824A697-1E37-D656-0324-1F87EDFA11FC}"/>
              </a:ext>
            </a:extLst>
          </p:cNvPr>
          <p:cNvCxnSpPr>
            <a:cxnSpLocks/>
          </p:cNvCxnSpPr>
          <p:nvPr/>
        </p:nvCxnSpPr>
        <p:spPr>
          <a:xfrm>
            <a:off x="6613968" y="2972865"/>
            <a:ext cx="444600" cy="150299"/>
          </a:xfrm>
          <a:prstGeom prst="straightConnector1">
            <a:avLst/>
          </a:prstGeom>
          <a:noFill/>
          <a:ln w="14300" cap="flat" cmpd="sng">
            <a:solidFill>
              <a:schemeClr val="accent1"/>
            </a:solidFill>
            <a:prstDash val="solid"/>
            <a:miter lim="800000"/>
            <a:headEnd type="none" w="sm" len="sm"/>
            <a:tailEnd type="triangle" w="med" len="med"/>
          </a:ln>
        </p:spPr>
      </p:cxnSp>
      <p:cxnSp>
        <p:nvCxnSpPr>
          <p:cNvPr id="15" name="Google Shape;724;g38a12777b0e_0_17">
            <a:extLst>
              <a:ext uri="{FF2B5EF4-FFF2-40B4-BE49-F238E27FC236}">
                <a16:creationId xmlns:a16="http://schemas.microsoft.com/office/drawing/2014/main" id="{8776C7EE-9038-613A-59B9-1C2A185FCE0E}"/>
              </a:ext>
            </a:extLst>
          </p:cNvPr>
          <p:cNvCxnSpPr>
            <a:cxnSpLocks/>
          </p:cNvCxnSpPr>
          <p:nvPr/>
        </p:nvCxnSpPr>
        <p:spPr>
          <a:xfrm flipV="1">
            <a:off x="6589068" y="2785701"/>
            <a:ext cx="418951" cy="177247"/>
          </a:xfrm>
          <a:prstGeom prst="straightConnector1">
            <a:avLst/>
          </a:prstGeom>
          <a:noFill/>
          <a:ln w="14300" cap="flat" cmpd="sng">
            <a:solidFill>
              <a:schemeClr val="accent1"/>
            </a:solidFill>
            <a:prstDash val="solid"/>
            <a:miter lim="800000"/>
            <a:headEnd type="none" w="sm" len="sm"/>
            <a:tailEnd type="triangle" w="med" len="med"/>
          </a:ln>
        </p:spPr>
      </p:cxnSp>
      <p:cxnSp>
        <p:nvCxnSpPr>
          <p:cNvPr id="16" name="Google Shape;726;g38a12777b0e_0_17">
            <a:extLst>
              <a:ext uri="{FF2B5EF4-FFF2-40B4-BE49-F238E27FC236}">
                <a16:creationId xmlns:a16="http://schemas.microsoft.com/office/drawing/2014/main" id="{4B489194-5AAF-E5B2-234E-66A088A6048D}"/>
              </a:ext>
            </a:extLst>
          </p:cNvPr>
          <p:cNvCxnSpPr/>
          <p:nvPr/>
        </p:nvCxnSpPr>
        <p:spPr>
          <a:xfrm>
            <a:off x="6085352" y="2385707"/>
            <a:ext cx="330764" cy="140228"/>
          </a:xfrm>
          <a:prstGeom prst="straightConnector1">
            <a:avLst/>
          </a:prstGeom>
          <a:noFill/>
          <a:ln w="14300" cap="flat" cmpd="sng">
            <a:solidFill>
              <a:schemeClr val="accent1"/>
            </a:solidFill>
            <a:prstDash val="solid"/>
            <a:miter lim="800000"/>
            <a:headEnd type="none" w="sm" len="sm"/>
            <a:tailEnd type="triangle" w="med" len="med"/>
          </a:ln>
        </p:spPr>
      </p:cxnSp>
      <p:sp>
        <p:nvSpPr>
          <p:cNvPr id="17" name="Google Shape;725;g38a12777b0e_0_17">
            <a:extLst>
              <a:ext uri="{FF2B5EF4-FFF2-40B4-BE49-F238E27FC236}">
                <a16:creationId xmlns:a16="http://schemas.microsoft.com/office/drawing/2014/main" id="{7F8E809A-902C-3C09-F7B5-152F71BE78ED}"/>
              </a:ext>
            </a:extLst>
          </p:cNvPr>
          <p:cNvSpPr txBox="1"/>
          <p:nvPr/>
        </p:nvSpPr>
        <p:spPr>
          <a:xfrm>
            <a:off x="7090983" y="2638924"/>
            <a:ext cx="1991401" cy="376996"/>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300 T /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year</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in France (2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main</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producers</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90%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of</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the</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market</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a:t>
            </a:r>
            <a:endParaRPr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8" name="Google Shape;723;g38a12777b0e_0_17">
            <a:extLst>
              <a:ext uri="{FF2B5EF4-FFF2-40B4-BE49-F238E27FC236}">
                <a16:creationId xmlns:a16="http://schemas.microsoft.com/office/drawing/2014/main" id="{950B2C6D-F082-9A5A-054C-F16EA6FE7953}"/>
              </a:ext>
            </a:extLst>
          </p:cNvPr>
          <p:cNvSpPr txBox="1"/>
          <p:nvPr/>
        </p:nvSpPr>
        <p:spPr>
          <a:xfrm>
            <a:off x="7134670" y="3048014"/>
            <a:ext cx="4384500" cy="22310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100 T / year in Brittany</a:t>
            </a:r>
            <a:endParaRPr sz="1000">
              <a:latin typeface="Calibri" panose="020F0502020204030204" pitchFamily="34" charset="0"/>
              <a:ea typeface="Calibri" panose="020F0502020204030204" pitchFamily="34" charset="0"/>
              <a:cs typeface="Calibri" panose="020F0502020204030204" pitchFamily="34" charset="0"/>
            </a:endParaRPr>
          </a:p>
        </p:txBody>
      </p:sp>
      <p:pic>
        <p:nvPicPr>
          <p:cNvPr id="21" name="Google Shape;727;g38a12777b0e_0_17">
            <a:extLst>
              <a:ext uri="{FF2B5EF4-FFF2-40B4-BE49-F238E27FC236}">
                <a16:creationId xmlns:a16="http://schemas.microsoft.com/office/drawing/2014/main" id="{614BD367-BE68-B504-BD44-512F1DD69D54}"/>
              </a:ext>
            </a:extLst>
          </p:cNvPr>
          <p:cNvPicPr preferRelativeResize="0"/>
          <p:nvPr/>
        </p:nvPicPr>
        <p:blipFill rotWithShape="1">
          <a:blip r:embed="rId10">
            <a:alphaModFix/>
          </a:blip>
          <a:srcRect/>
          <a:stretch/>
        </p:blipFill>
        <p:spPr>
          <a:xfrm>
            <a:off x="3822605" y="3363870"/>
            <a:ext cx="707923" cy="700283"/>
          </a:xfrm>
          <a:prstGeom prst="rect">
            <a:avLst/>
          </a:prstGeom>
          <a:noFill/>
          <a:ln>
            <a:noFill/>
          </a:ln>
        </p:spPr>
      </p:pic>
      <p:sp>
        <p:nvSpPr>
          <p:cNvPr id="22" name="Google Shape;728;g38a12777b0e_0_17">
            <a:extLst>
              <a:ext uri="{FF2B5EF4-FFF2-40B4-BE49-F238E27FC236}">
                <a16:creationId xmlns:a16="http://schemas.microsoft.com/office/drawing/2014/main" id="{142C99E4-9318-DA38-2B3E-CD14DB612E56}"/>
              </a:ext>
            </a:extLst>
          </p:cNvPr>
          <p:cNvSpPr txBox="1"/>
          <p:nvPr/>
        </p:nvSpPr>
        <p:spPr>
          <a:xfrm>
            <a:off x="4978884" y="3621174"/>
            <a:ext cx="3457884" cy="376996"/>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000" b="1"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Dredges</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english</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type</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with</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PA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or</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HDPE nets) /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breton</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dredge</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mainly</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metal</a:t>
            </a:r>
            <a:endParaRPr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3" name="Google Shape;730;g38a12777b0e_0_17">
            <a:extLst>
              <a:ext uri="{FF2B5EF4-FFF2-40B4-BE49-F238E27FC236}">
                <a16:creationId xmlns:a16="http://schemas.microsoft.com/office/drawing/2014/main" id="{B2308CB3-FFE3-890E-12AB-7A81CF73196F}"/>
              </a:ext>
            </a:extLst>
          </p:cNvPr>
          <p:cNvPicPr preferRelativeResize="0"/>
          <p:nvPr/>
        </p:nvPicPr>
        <p:blipFill rotWithShape="1">
          <a:blip r:embed="rId11">
            <a:alphaModFix/>
          </a:blip>
          <a:srcRect/>
          <a:stretch/>
        </p:blipFill>
        <p:spPr>
          <a:xfrm>
            <a:off x="3822605" y="4169701"/>
            <a:ext cx="743959" cy="495973"/>
          </a:xfrm>
          <a:prstGeom prst="rect">
            <a:avLst/>
          </a:prstGeom>
          <a:noFill/>
          <a:ln>
            <a:noFill/>
          </a:ln>
        </p:spPr>
      </p:pic>
      <p:sp>
        <p:nvSpPr>
          <p:cNvPr id="24" name="Google Shape;731;g38a12777b0e_0_17">
            <a:extLst>
              <a:ext uri="{FF2B5EF4-FFF2-40B4-BE49-F238E27FC236}">
                <a16:creationId xmlns:a16="http://schemas.microsoft.com/office/drawing/2014/main" id="{D022EAED-1A41-0811-D79F-55DD592EF137}"/>
              </a:ext>
            </a:extLst>
          </p:cNvPr>
          <p:cNvSpPr txBox="1"/>
          <p:nvPr/>
        </p:nvSpPr>
        <p:spPr>
          <a:xfrm>
            <a:off x="4978884" y="4306133"/>
            <a:ext cx="1376100" cy="22310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s-ES" sz="1000" b="1" err="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Traps</a:t>
            </a:r>
            <a:r>
              <a:rPr lang="es-ES" sz="1000" b="1">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a:t>
            </a:r>
            <a:r>
              <a:rPr lang="es-ES" sz="100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 no data</a:t>
            </a:r>
            <a:endParaRPr sz="1000">
              <a:latin typeface="Calibri" panose="020F0502020204030204" pitchFamily="34" charset="0"/>
              <a:ea typeface="Calibri" panose="020F0502020204030204" pitchFamily="34" charset="0"/>
              <a:cs typeface="Calibri" panose="020F0502020204030204" pitchFamily="34" charset="0"/>
            </a:endParaRPr>
          </a:p>
        </p:txBody>
      </p:sp>
      <p:sp>
        <p:nvSpPr>
          <p:cNvPr id="26" name="ZoneTexte 25">
            <a:extLst>
              <a:ext uri="{FF2B5EF4-FFF2-40B4-BE49-F238E27FC236}">
                <a16:creationId xmlns:a16="http://schemas.microsoft.com/office/drawing/2014/main" id="{0CD4A0F0-D9D1-484E-A296-7BF62AA8A4B6}"/>
              </a:ext>
            </a:extLst>
          </p:cNvPr>
          <p:cNvSpPr txBox="1"/>
          <p:nvPr/>
        </p:nvSpPr>
        <p:spPr>
          <a:xfrm>
            <a:off x="343045" y="3752135"/>
            <a:ext cx="3273400" cy="553998"/>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1200"/>
              <a:buFont typeface="Arial"/>
              <a:buNone/>
            </a:pPr>
            <a:r>
              <a:rPr lang="en-GB" sz="1000" b="1" i="0" u="none" strike="noStrike" cap="none" noProof="0">
                <a:solidFill>
                  <a:srgbClr val="000000"/>
                </a:solidFill>
                <a:latin typeface="Calibri"/>
                <a:ea typeface="Calibri"/>
                <a:cs typeface="Calibri"/>
                <a:sym typeface="Calibri"/>
              </a:rPr>
              <a:t>Fishing gear and aquaculture waste</a:t>
            </a:r>
            <a:endParaRPr lang="en-GB" sz="1000" b="0" i="0" u="none" strike="noStrike" cap="none" noProof="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200"/>
              <a:buFont typeface="Noto Sans Symbols"/>
              <a:buChar char="✔"/>
            </a:pPr>
            <a:r>
              <a:rPr lang="en-GB" sz="1000" b="0" i="0" u="none" strike="noStrike" cap="none" noProof="0">
                <a:solidFill>
                  <a:srgbClr val="000000"/>
                </a:solidFill>
                <a:latin typeface="Calibri"/>
                <a:ea typeface="Calibri"/>
                <a:cs typeface="Calibri"/>
                <a:sym typeface="Calibri"/>
              </a:rPr>
              <a:t>The amount of marine plastic waste is estimated at </a:t>
            </a:r>
            <a:r>
              <a:rPr lang="en-GB" sz="1000" b="1" i="0" u="none" strike="noStrike" cap="none" noProof="0">
                <a:solidFill>
                  <a:srgbClr val="000000"/>
                </a:solidFill>
                <a:latin typeface="Calibri"/>
                <a:ea typeface="Calibri"/>
                <a:cs typeface="Calibri"/>
                <a:sym typeface="Calibri"/>
              </a:rPr>
              <a:t>4,606 t/year </a:t>
            </a:r>
            <a:r>
              <a:rPr lang="en-GB" sz="1000" b="0" i="0" u="none" strike="noStrike" cap="none" noProof="0">
                <a:solidFill>
                  <a:srgbClr val="000000"/>
                </a:solidFill>
                <a:latin typeface="Calibri"/>
                <a:ea typeface="Calibri"/>
                <a:cs typeface="Calibri"/>
                <a:sym typeface="Calibri"/>
              </a:rPr>
              <a:t>- </a:t>
            </a:r>
            <a:r>
              <a:rPr lang="en-GB" sz="1000" b="0" i="1" u="none" strike="noStrike" cap="none" noProof="0" err="1">
                <a:solidFill>
                  <a:srgbClr val="000000"/>
                </a:solidFill>
                <a:latin typeface="Calibri"/>
                <a:ea typeface="Calibri"/>
                <a:cs typeface="Calibri"/>
                <a:sym typeface="Calibri"/>
              </a:rPr>
              <a:t>FranceAgrimer</a:t>
            </a:r>
            <a:r>
              <a:rPr lang="en-GB" sz="1000" b="0" i="1" u="none" strike="noStrike" cap="none" noProof="0">
                <a:solidFill>
                  <a:srgbClr val="000000"/>
                </a:solidFill>
                <a:latin typeface="Calibri"/>
                <a:ea typeface="Calibri"/>
                <a:cs typeface="Calibri"/>
                <a:sym typeface="Calibri"/>
              </a:rPr>
              <a:t> study (2020) </a:t>
            </a:r>
          </a:p>
        </p:txBody>
      </p:sp>
    </p:spTree>
  </p:cSld>
  <p:clrMapOvr>
    <a:overrideClrMapping bg1="lt1" tx1="dk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7">
          <a:extLst>
            <a:ext uri="{FF2B5EF4-FFF2-40B4-BE49-F238E27FC236}">
              <a16:creationId xmlns:a16="http://schemas.microsoft.com/office/drawing/2014/main" id="{78B541BE-1193-3B3B-5A6B-C87746A73718}"/>
            </a:ext>
          </a:extLst>
        </p:cNvPr>
        <p:cNvGrpSpPr/>
        <p:nvPr/>
      </p:nvGrpSpPr>
      <p:grpSpPr>
        <a:xfrm>
          <a:off x="0" y="0"/>
          <a:ext cx="0" cy="0"/>
          <a:chOff x="0" y="0"/>
          <a:chExt cx="0" cy="0"/>
        </a:xfrm>
      </p:grpSpPr>
      <p:sp>
        <p:nvSpPr>
          <p:cNvPr id="3" name="Google Shape;83;p3">
            <a:extLst>
              <a:ext uri="{FF2B5EF4-FFF2-40B4-BE49-F238E27FC236}">
                <a16:creationId xmlns:a16="http://schemas.microsoft.com/office/drawing/2014/main" id="{5001CCA9-05E3-821F-CE8B-4C09AD6C6B48}"/>
              </a:ext>
            </a:extLst>
          </p:cNvPr>
          <p:cNvSpPr txBox="1"/>
          <p:nvPr/>
        </p:nvSpPr>
        <p:spPr>
          <a:xfrm>
            <a:off x="122517" y="258382"/>
            <a:ext cx="8898965" cy="320368"/>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US" sz="1300" b="1" i="0" u="none" strike="noStrike" cap="none">
                <a:solidFill>
                  <a:schemeClr val="dk1"/>
                </a:solidFill>
                <a:latin typeface="Calibri"/>
                <a:ea typeface="Calibri"/>
                <a:cs typeface="Calibri"/>
                <a:sym typeface="Calibri"/>
              </a:rPr>
              <a:t>Management and recycling of end-of-life fishing gear </a:t>
            </a:r>
            <a:endParaRPr sz="1300" b="1" i="0" u="none" strike="noStrike" cap="none">
              <a:solidFill>
                <a:schemeClr val="dk1"/>
              </a:solidFill>
              <a:latin typeface="Arial"/>
              <a:ea typeface="Arial"/>
              <a:cs typeface="Arial"/>
              <a:sym typeface="Arial"/>
            </a:endParaRPr>
          </a:p>
        </p:txBody>
      </p:sp>
      <p:pic>
        <p:nvPicPr>
          <p:cNvPr id="19" name="Google Shape;815;p31">
            <a:extLst>
              <a:ext uri="{FF2B5EF4-FFF2-40B4-BE49-F238E27FC236}">
                <a16:creationId xmlns:a16="http://schemas.microsoft.com/office/drawing/2014/main" id="{AC48BA75-6085-1520-FC13-A1906E9E0748}"/>
              </a:ext>
            </a:extLst>
          </p:cNvPr>
          <p:cNvPicPr preferRelativeResize="0"/>
          <p:nvPr/>
        </p:nvPicPr>
        <p:blipFill>
          <a:blip r:embed="rId3">
            <a:alphaModFix/>
          </a:blip>
          <a:stretch>
            <a:fillRect/>
          </a:stretch>
        </p:blipFill>
        <p:spPr>
          <a:xfrm>
            <a:off x="-122516" y="479977"/>
            <a:ext cx="9143998" cy="2855349"/>
          </a:xfrm>
          <a:prstGeom prst="rect">
            <a:avLst/>
          </a:prstGeom>
          <a:noFill/>
          <a:ln>
            <a:noFill/>
          </a:ln>
        </p:spPr>
      </p:pic>
      <p:sp>
        <p:nvSpPr>
          <p:cNvPr id="20" name="Google Shape;811;p31">
            <a:extLst>
              <a:ext uri="{FF2B5EF4-FFF2-40B4-BE49-F238E27FC236}">
                <a16:creationId xmlns:a16="http://schemas.microsoft.com/office/drawing/2014/main" id="{26FE693A-6C11-775A-7503-BC7DD3264AF0}"/>
              </a:ext>
            </a:extLst>
          </p:cNvPr>
          <p:cNvSpPr txBox="1"/>
          <p:nvPr/>
        </p:nvSpPr>
        <p:spPr>
          <a:xfrm>
            <a:off x="313978" y="693108"/>
            <a:ext cx="4374900" cy="4104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1600"/>
              <a:buFont typeface="Arial"/>
              <a:buNone/>
            </a:pPr>
            <a:r>
              <a:rPr lang="en-GB" sz="1200" b="1" i="0" u="none" strike="noStrike" cap="none" noProof="0">
                <a:solidFill>
                  <a:srgbClr val="306E6A"/>
                </a:solidFill>
                <a:latin typeface="Calibri"/>
                <a:ea typeface="Calibri"/>
                <a:cs typeface="Calibri"/>
                <a:sym typeface="Calibri"/>
              </a:rPr>
              <a:t>→ Different steps of recycling </a:t>
            </a:r>
          </a:p>
        </p:txBody>
      </p:sp>
      <p:pic>
        <p:nvPicPr>
          <p:cNvPr id="25" name="Google Shape;814;p31">
            <a:extLst>
              <a:ext uri="{FF2B5EF4-FFF2-40B4-BE49-F238E27FC236}">
                <a16:creationId xmlns:a16="http://schemas.microsoft.com/office/drawing/2014/main" id="{55119EC1-D7D4-7F25-23E2-532345BF1D88}"/>
              </a:ext>
            </a:extLst>
          </p:cNvPr>
          <p:cNvPicPr preferRelativeResize="0"/>
          <p:nvPr/>
        </p:nvPicPr>
        <p:blipFill>
          <a:blip r:embed="rId4">
            <a:alphaModFix/>
          </a:blip>
          <a:stretch>
            <a:fillRect/>
          </a:stretch>
        </p:blipFill>
        <p:spPr>
          <a:xfrm>
            <a:off x="-58270" y="2874347"/>
            <a:ext cx="5875832" cy="1054539"/>
          </a:xfrm>
          <a:prstGeom prst="rect">
            <a:avLst/>
          </a:prstGeom>
          <a:noFill/>
          <a:ln>
            <a:noFill/>
          </a:ln>
        </p:spPr>
      </p:pic>
      <p:sp>
        <p:nvSpPr>
          <p:cNvPr id="27" name="Google Shape;894;g38af90436f7_4_218">
            <a:extLst>
              <a:ext uri="{FF2B5EF4-FFF2-40B4-BE49-F238E27FC236}">
                <a16:creationId xmlns:a16="http://schemas.microsoft.com/office/drawing/2014/main" id="{96FB6A25-7750-D943-DDEE-DFEFE7A505F4}"/>
              </a:ext>
            </a:extLst>
          </p:cNvPr>
          <p:cNvSpPr txBox="1"/>
          <p:nvPr/>
        </p:nvSpPr>
        <p:spPr>
          <a:xfrm>
            <a:off x="5714434" y="3043754"/>
            <a:ext cx="4374900" cy="4104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1600"/>
              <a:buFont typeface="Arial"/>
              <a:buNone/>
            </a:pPr>
            <a:r>
              <a:rPr lang="en-GB" sz="1200" b="1">
                <a:solidFill>
                  <a:srgbClr val="306E6A"/>
                </a:solidFill>
                <a:latin typeface="Calibri"/>
                <a:ea typeface="Calibri"/>
                <a:cs typeface="Calibri"/>
                <a:sym typeface="Calibri"/>
              </a:rPr>
              <a:t>→ Making prototypes from recycled fishing </a:t>
            </a:r>
            <a:r>
              <a:rPr lang="en-GB" sz="1200" b="1" noProof="0">
                <a:solidFill>
                  <a:srgbClr val="306E6A"/>
                </a:solidFill>
                <a:latin typeface="Calibri"/>
                <a:ea typeface="Calibri"/>
                <a:cs typeface="Calibri"/>
                <a:sym typeface="Calibri"/>
              </a:rPr>
              <a:t>gear</a:t>
            </a:r>
            <a:endParaRPr lang="en-GB" sz="1200" b="1" i="0" u="none" strike="noStrike" cap="none" noProof="0">
              <a:solidFill>
                <a:srgbClr val="306E6A"/>
              </a:solidFill>
              <a:latin typeface="Calibri"/>
              <a:ea typeface="Calibri"/>
              <a:cs typeface="Calibri"/>
              <a:sym typeface="Calibri"/>
            </a:endParaRPr>
          </a:p>
        </p:txBody>
      </p:sp>
      <p:pic>
        <p:nvPicPr>
          <p:cNvPr id="28" name="Google Shape;896;g38af90436f7_4_218" title="bouee-de-corps-mort-kerfil-orange-10-litres.jpg">
            <a:extLst>
              <a:ext uri="{FF2B5EF4-FFF2-40B4-BE49-F238E27FC236}">
                <a16:creationId xmlns:a16="http://schemas.microsoft.com/office/drawing/2014/main" id="{F0DAA9B3-D3A9-949B-029A-502C851C9BF1}"/>
              </a:ext>
            </a:extLst>
          </p:cNvPr>
          <p:cNvPicPr preferRelativeResize="0"/>
          <p:nvPr/>
        </p:nvPicPr>
        <p:blipFill rotWithShape="1">
          <a:blip r:embed="rId5">
            <a:alphaModFix/>
          </a:blip>
          <a:srcRect/>
          <a:stretch/>
        </p:blipFill>
        <p:spPr>
          <a:xfrm>
            <a:off x="8185676" y="3623561"/>
            <a:ext cx="742644" cy="1005984"/>
          </a:xfrm>
          <a:prstGeom prst="rect">
            <a:avLst/>
          </a:prstGeom>
          <a:noFill/>
          <a:ln>
            <a:noFill/>
          </a:ln>
        </p:spPr>
      </p:pic>
      <p:pic>
        <p:nvPicPr>
          <p:cNvPr id="29" name="Google Shape;899;g38af90436f7_4_218">
            <a:extLst>
              <a:ext uri="{FF2B5EF4-FFF2-40B4-BE49-F238E27FC236}">
                <a16:creationId xmlns:a16="http://schemas.microsoft.com/office/drawing/2014/main" id="{014A667A-464F-3FED-2AD4-FC48F7AE5EC3}"/>
              </a:ext>
            </a:extLst>
          </p:cNvPr>
          <p:cNvPicPr preferRelativeResize="0"/>
          <p:nvPr/>
        </p:nvPicPr>
        <p:blipFill>
          <a:blip r:embed="rId6">
            <a:alphaModFix/>
          </a:blip>
          <a:stretch>
            <a:fillRect/>
          </a:stretch>
        </p:blipFill>
        <p:spPr>
          <a:xfrm>
            <a:off x="6830813" y="3914264"/>
            <a:ext cx="1177418" cy="696801"/>
          </a:xfrm>
          <a:prstGeom prst="rect">
            <a:avLst/>
          </a:prstGeom>
          <a:noFill/>
          <a:ln>
            <a:noFill/>
          </a:ln>
        </p:spPr>
      </p:pic>
      <p:sp>
        <p:nvSpPr>
          <p:cNvPr id="31" name="ZoneTexte 30">
            <a:extLst>
              <a:ext uri="{FF2B5EF4-FFF2-40B4-BE49-F238E27FC236}">
                <a16:creationId xmlns:a16="http://schemas.microsoft.com/office/drawing/2014/main" id="{68B860DF-F1BA-D625-35AB-C950C1C78EC9}"/>
              </a:ext>
            </a:extLst>
          </p:cNvPr>
          <p:cNvSpPr txBox="1"/>
          <p:nvPr/>
        </p:nvSpPr>
        <p:spPr>
          <a:xfrm>
            <a:off x="5714434" y="3299876"/>
            <a:ext cx="3213886" cy="573298"/>
          </a:xfrm>
          <a:prstGeom prst="rect">
            <a:avLst/>
          </a:prstGeom>
          <a:noFill/>
        </p:spPr>
        <p:txBody>
          <a:bodyPr wrap="square">
            <a:spAutoFit/>
          </a:bodyPr>
          <a:lstStyle/>
          <a:p>
            <a:pPr marL="0" marR="0" lvl="0" indent="0" algn="just" rtl="0">
              <a:lnSpc>
                <a:spcPct val="115000"/>
              </a:lnSpc>
              <a:spcBef>
                <a:spcPts val="0"/>
              </a:spcBef>
              <a:spcAft>
                <a:spcPts val="0"/>
              </a:spcAft>
              <a:buClr>
                <a:srgbClr val="000000"/>
              </a:buClr>
              <a:buSzPts val="1600"/>
              <a:buFont typeface="Arial"/>
              <a:buNone/>
            </a:pPr>
            <a:r>
              <a:rPr lang="en-GB" sz="1400" i="0" u="none" strike="noStrike" cap="none" noProof="0">
                <a:solidFill>
                  <a:srgbClr val="306E6A"/>
                </a:solidFill>
                <a:latin typeface="Calibri"/>
                <a:ea typeface="Calibri"/>
                <a:cs typeface="Calibri"/>
                <a:sym typeface="Calibri"/>
              </a:rPr>
              <a:t>Creating objects from used fishing net for fishermen = </a:t>
            </a:r>
            <a:r>
              <a:rPr lang="en-GB" sz="1400" b="1" i="0" u="none" strike="noStrike" cap="none" noProof="0">
                <a:solidFill>
                  <a:srgbClr val="306E6A"/>
                </a:solidFill>
                <a:latin typeface="Calibri"/>
                <a:ea typeface="Calibri"/>
                <a:cs typeface="Calibri"/>
                <a:sym typeface="Calibri"/>
              </a:rPr>
              <a:t>needle</a:t>
            </a:r>
            <a:r>
              <a:rPr lang="en-GB" sz="1400" i="0" u="none" strike="noStrike" cap="none" noProof="0">
                <a:solidFill>
                  <a:srgbClr val="306E6A"/>
                </a:solidFill>
                <a:latin typeface="Calibri"/>
                <a:ea typeface="Calibri"/>
                <a:cs typeface="Calibri"/>
                <a:sym typeface="Calibri"/>
              </a:rPr>
              <a:t> net</a:t>
            </a:r>
          </a:p>
        </p:txBody>
      </p:sp>
      <p:pic>
        <p:nvPicPr>
          <p:cNvPr id="32" name="Google Shape;898;g38af90436f7_4_218" title="6a00d8341c6c8b53ef0120a6c6fb40970b.jpg">
            <a:extLst>
              <a:ext uri="{FF2B5EF4-FFF2-40B4-BE49-F238E27FC236}">
                <a16:creationId xmlns:a16="http://schemas.microsoft.com/office/drawing/2014/main" id="{3630CFC9-764F-18F1-5C48-E9DDB8E32C17}"/>
              </a:ext>
            </a:extLst>
          </p:cNvPr>
          <p:cNvPicPr preferRelativeResize="0"/>
          <p:nvPr/>
        </p:nvPicPr>
        <p:blipFill rotWithShape="1">
          <a:blip r:embed="rId7">
            <a:alphaModFix/>
          </a:blip>
          <a:srcRect/>
          <a:stretch/>
        </p:blipFill>
        <p:spPr>
          <a:xfrm>
            <a:off x="5881808" y="3873174"/>
            <a:ext cx="742645" cy="733492"/>
          </a:xfrm>
          <a:prstGeom prst="rect">
            <a:avLst/>
          </a:prstGeom>
          <a:noFill/>
          <a:ln>
            <a:noFill/>
          </a:ln>
        </p:spPr>
      </p:pic>
    </p:spTree>
    <p:extLst>
      <p:ext uri="{BB962C8B-B14F-4D97-AF65-F5344CB8AC3E}">
        <p14:creationId xmlns:p14="http://schemas.microsoft.com/office/powerpoint/2010/main" val="238629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5" name="Google Shape;435;p18"/>
          <p:cNvSpPr/>
          <p:nvPr/>
        </p:nvSpPr>
        <p:spPr>
          <a:xfrm>
            <a:off x="469389" y="2735757"/>
            <a:ext cx="342895" cy="230832"/>
          </a:xfrm>
          <a:prstGeom prst="rightArrow">
            <a:avLst>
              <a:gd name="adj1" fmla="val 50000"/>
              <a:gd name="adj2" fmla="val 50000"/>
            </a:avLst>
          </a:prstGeom>
          <a:solidFill>
            <a:srgbClr val="A4D8D4"/>
          </a:solidFill>
          <a:ln w="9525" cap="flat" cmpd="sng">
            <a:solidFill>
              <a:srgbClr val="5BB8B2"/>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42" name="Google Shape;442;p18" descr="Une image contenant plein air&#10;&#10;Le contenu généré par l’IA peut être incorrect."/>
          <p:cNvPicPr preferRelativeResize="0"/>
          <p:nvPr/>
        </p:nvPicPr>
        <p:blipFill rotWithShape="1">
          <a:blip r:embed="rId3">
            <a:alphaModFix/>
          </a:blip>
          <a:srcRect l="11371" r="10373"/>
          <a:stretch/>
        </p:blipFill>
        <p:spPr>
          <a:xfrm rot="5400000">
            <a:off x="6885379" y="2509909"/>
            <a:ext cx="1622794" cy="1555295"/>
          </a:xfrm>
          <a:prstGeom prst="roundRect">
            <a:avLst>
              <a:gd name="adj" fmla="val 16667"/>
            </a:avLst>
          </a:prstGeom>
          <a:noFill/>
          <a:ln>
            <a:noFill/>
          </a:ln>
        </p:spPr>
      </p:pic>
      <p:graphicFrame>
        <p:nvGraphicFramePr>
          <p:cNvPr id="443" name="Google Shape;443;p18"/>
          <p:cNvGraphicFramePr/>
          <p:nvPr>
            <p:extLst>
              <p:ext uri="{D42A27DB-BD31-4B8C-83A1-F6EECF244321}">
                <p14:modId xmlns:p14="http://schemas.microsoft.com/office/powerpoint/2010/main" val="2948674767"/>
              </p:ext>
            </p:extLst>
          </p:nvPr>
        </p:nvGraphicFramePr>
        <p:xfrm>
          <a:off x="1206625" y="2569091"/>
          <a:ext cx="5097922" cy="1436930"/>
        </p:xfrm>
        <a:graphic>
          <a:graphicData uri="http://schemas.openxmlformats.org/drawingml/2006/table">
            <a:tbl>
              <a:tblPr firstCol="1" bandRow="1">
                <a:noFill/>
              </a:tblPr>
              <a:tblGrid>
                <a:gridCol w="5097922">
                  <a:extLst>
                    <a:ext uri="{9D8B030D-6E8A-4147-A177-3AD203B41FA5}">
                      <a16:colId xmlns:a16="http://schemas.microsoft.com/office/drawing/2014/main" val="20000"/>
                    </a:ext>
                  </a:extLst>
                </a:gridCol>
              </a:tblGrid>
              <a:tr h="294125">
                <a:tc>
                  <a:txBody>
                    <a:bodyPr/>
                    <a:lstStyle/>
                    <a:p>
                      <a:pPr marL="0" marR="0" lvl="0" indent="0" algn="ctr" rtl="0">
                        <a:lnSpc>
                          <a:spcPct val="100000"/>
                        </a:lnSpc>
                        <a:spcBef>
                          <a:spcPts val="0"/>
                        </a:spcBef>
                        <a:spcAft>
                          <a:spcPts val="0"/>
                        </a:spcAft>
                        <a:buClr>
                          <a:srgbClr val="000000"/>
                        </a:buClr>
                        <a:buSzPts val="900"/>
                        <a:buFont typeface="Arial"/>
                        <a:buNone/>
                      </a:pPr>
                      <a:r>
                        <a:rPr lang="es-ES" sz="1100" b="1" u="none" strike="noStrike" cap="none">
                          <a:solidFill>
                            <a:srgbClr val="306E6A"/>
                          </a:solidFill>
                          <a:latin typeface="Calibri" panose="020F0502020204030204" pitchFamily="34" charset="0"/>
                          <a:ea typeface="Calibri" panose="020F0502020204030204" pitchFamily="34" charset="0"/>
                          <a:cs typeface="Calibri" panose="020F0502020204030204" pitchFamily="34" charset="0"/>
                        </a:rPr>
                        <a:t>Content </a:t>
                      </a:r>
                      <a:r>
                        <a:rPr lang="es-ES" sz="1100" b="1" u="none" strike="noStrike" cap="none" err="1">
                          <a:solidFill>
                            <a:srgbClr val="306E6A"/>
                          </a:solidFill>
                          <a:latin typeface="Calibri" panose="020F0502020204030204" pitchFamily="34" charset="0"/>
                          <a:ea typeface="Calibri" panose="020F0502020204030204" pitchFamily="34" charset="0"/>
                          <a:cs typeface="Calibri" panose="020F0502020204030204" pitchFamily="34" charset="0"/>
                        </a:rPr>
                        <a:t>for</a:t>
                      </a:r>
                      <a:r>
                        <a:rPr lang="es-ES" sz="1100" b="1" u="none" strike="noStrike" cap="none">
                          <a:solidFill>
                            <a:srgbClr val="306E6A"/>
                          </a:solidFill>
                          <a:latin typeface="Calibri" panose="020F0502020204030204" pitchFamily="34" charset="0"/>
                          <a:ea typeface="Calibri" panose="020F0502020204030204" pitchFamily="34" charset="0"/>
                          <a:cs typeface="Calibri" panose="020F0502020204030204" pitchFamily="34" charset="0"/>
                        </a:rPr>
                        <a:t> </a:t>
                      </a:r>
                      <a:r>
                        <a:rPr lang="es-ES" sz="1100" b="1" u="none" strike="noStrike" cap="none" err="1">
                          <a:solidFill>
                            <a:srgbClr val="306E6A"/>
                          </a:solidFill>
                          <a:latin typeface="Calibri" panose="020F0502020204030204" pitchFamily="34" charset="0"/>
                          <a:ea typeface="Calibri" panose="020F0502020204030204" pitchFamily="34" charset="0"/>
                          <a:cs typeface="Calibri" panose="020F0502020204030204" pitchFamily="34" charset="0"/>
                        </a:rPr>
                        <a:t>the</a:t>
                      </a:r>
                      <a:r>
                        <a:rPr lang="es-ES" sz="1100" b="1" u="none" strike="noStrike" cap="none">
                          <a:solidFill>
                            <a:srgbClr val="306E6A"/>
                          </a:solidFill>
                          <a:latin typeface="Calibri" panose="020F0502020204030204" pitchFamily="34" charset="0"/>
                          <a:ea typeface="Calibri" panose="020F0502020204030204" pitchFamily="34" charset="0"/>
                          <a:cs typeface="Calibri" panose="020F0502020204030204" pitchFamily="34" charset="0"/>
                        </a:rPr>
                        <a:t> workshops</a:t>
                      </a:r>
                      <a:endParaRPr sz="1100" b="1">
                        <a:latin typeface="Calibri" panose="020F0502020204030204" pitchFamily="34" charset="0"/>
                        <a:ea typeface="Calibri" panose="020F0502020204030204" pitchFamily="34" charset="0"/>
                        <a:cs typeface="Calibri" panose="020F0502020204030204" pitchFamily="34" charset="0"/>
                      </a:endParaRPr>
                    </a:p>
                  </a:txBody>
                  <a:tcPr marL="68575" marR="68575" marT="0" marB="0" anchor="ctr">
                    <a:solidFill>
                      <a:srgbClr val="A4D8D4"/>
                    </a:solidFill>
                  </a:tcPr>
                </a:tc>
                <a:extLst>
                  <a:ext uri="{0D108BD9-81ED-4DB2-BD59-A6C34878D82A}">
                    <a16:rowId xmlns:a16="http://schemas.microsoft.com/office/drawing/2014/main" val="10000"/>
                  </a:ext>
                </a:extLst>
              </a:tr>
              <a:tr h="269175">
                <a:tc>
                  <a:txBody>
                    <a:bodyPr/>
                    <a:lstStyle/>
                    <a:p>
                      <a:pPr marL="0" marR="0" lvl="0" indent="0" algn="just" rtl="0">
                        <a:lnSpc>
                          <a:spcPct val="100000"/>
                        </a:lnSpc>
                        <a:spcBef>
                          <a:spcPts val="0"/>
                        </a:spcBef>
                        <a:spcAft>
                          <a:spcPts val="0"/>
                        </a:spcAft>
                        <a:buClr>
                          <a:srgbClr val="000000"/>
                        </a:buClr>
                        <a:buSzPts val="900"/>
                        <a:buFont typeface="Arial"/>
                        <a:buNone/>
                      </a:pPr>
                      <a:r>
                        <a:rPr lang="es-ES"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rPr>
                        <a:t>Sharing best practice in terms of collection, dismantling and recycling in Atlantic ports</a:t>
                      </a:r>
                      <a:endParaRPr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8575" marR="68575" marT="0" marB="0">
                    <a:solidFill>
                      <a:srgbClr val="A4D8D4"/>
                    </a:solidFill>
                  </a:tcPr>
                </a:tc>
                <a:extLst>
                  <a:ext uri="{0D108BD9-81ED-4DB2-BD59-A6C34878D82A}">
                    <a16:rowId xmlns:a16="http://schemas.microsoft.com/office/drawing/2014/main" val="10001"/>
                  </a:ext>
                </a:extLst>
              </a:tr>
              <a:tr h="269175">
                <a:tc>
                  <a:txBody>
                    <a:bodyPr/>
                    <a:lstStyle/>
                    <a:p>
                      <a:pPr marL="0" marR="0" lvl="0" indent="0" algn="just" rtl="0">
                        <a:lnSpc>
                          <a:spcPct val="100000"/>
                        </a:lnSpc>
                        <a:spcBef>
                          <a:spcPts val="0"/>
                        </a:spcBef>
                        <a:spcAft>
                          <a:spcPts val="0"/>
                        </a:spcAft>
                        <a:buClr>
                          <a:srgbClr val="000000"/>
                        </a:buClr>
                        <a:buSzPts val="900"/>
                        <a:buFont typeface="Arial"/>
                        <a:buNone/>
                      </a:pP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Sharing</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best</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practice</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in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terms</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of</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collection</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and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management</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of</a:t>
                      </a:r>
                      <a:r>
                        <a:rPr lang="es-ES"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FFL in Atlantic </a:t>
                      </a:r>
                      <a:r>
                        <a:rPr lang="es-ES" sz="1100" b="0" i="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ports</a:t>
                      </a:r>
                      <a:endParaRPr sz="1100" b="0" i="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8575" marR="68575" marT="0" marB="0">
                    <a:solidFill>
                      <a:srgbClr val="A4D8D4"/>
                    </a:solidFill>
                  </a:tcPr>
                </a:tc>
                <a:extLst>
                  <a:ext uri="{0D108BD9-81ED-4DB2-BD59-A6C34878D82A}">
                    <a16:rowId xmlns:a16="http://schemas.microsoft.com/office/drawing/2014/main" val="10003"/>
                  </a:ext>
                </a:extLst>
              </a:tr>
              <a:tr h="134600">
                <a:tc>
                  <a:txBody>
                    <a:bodyPr/>
                    <a:lstStyle/>
                    <a:p>
                      <a:pPr marL="0" marR="0" lvl="0" indent="0" algn="just" rtl="0">
                        <a:lnSpc>
                          <a:spcPct val="100000"/>
                        </a:lnSpc>
                        <a:spcBef>
                          <a:spcPts val="0"/>
                        </a:spcBef>
                        <a:spcAft>
                          <a:spcPts val="0"/>
                        </a:spcAft>
                        <a:buClr>
                          <a:srgbClr val="000000"/>
                        </a:buClr>
                        <a:buSzPts val="900"/>
                        <a:buFont typeface="Arial"/>
                        <a:buNone/>
                      </a:pPr>
                      <a:r>
                        <a:rPr lang="es-ES"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rPr>
                        <a:t>Issues and potential solutions</a:t>
                      </a:r>
                      <a:endParaRPr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8575" marR="68575" marT="0" marB="0">
                    <a:solidFill>
                      <a:srgbClr val="A4D8D4"/>
                    </a:solidFill>
                  </a:tcPr>
                </a:tc>
                <a:extLst>
                  <a:ext uri="{0D108BD9-81ED-4DB2-BD59-A6C34878D82A}">
                    <a16:rowId xmlns:a16="http://schemas.microsoft.com/office/drawing/2014/main" val="10004"/>
                  </a:ext>
                </a:extLst>
              </a:tr>
              <a:tr h="134600">
                <a:tc>
                  <a:txBody>
                    <a:bodyPr/>
                    <a:lstStyle/>
                    <a:p>
                      <a:pPr marL="0" marR="0" lvl="0" indent="0" algn="just" rtl="0">
                        <a:lnSpc>
                          <a:spcPct val="100000"/>
                        </a:lnSpc>
                        <a:spcBef>
                          <a:spcPts val="0"/>
                        </a:spcBef>
                        <a:spcAft>
                          <a:spcPts val="0"/>
                        </a:spcAft>
                        <a:buClr>
                          <a:srgbClr val="000000"/>
                        </a:buClr>
                        <a:buSzPts val="900"/>
                        <a:buFont typeface="Arial"/>
                        <a:buNone/>
                      </a:pPr>
                      <a:r>
                        <a:rPr lang="es-ES"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rPr>
                        <a:t>Meeting the technical challenges of recycling</a:t>
                      </a:r>
                      <a:endParaRPr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8575" marR="68575" marT="0" marB="0">
                    <a:solidFill>
                      <a:srgbClr val="A4D8D4"/>
                    </a:solidFill>
                  </a:tcPr>
                </a:tc>
                <a:extLst>
                  <a:ext uri="{0D108BD9-81ED-4DB2-BD59-A6C34878D82A}">
                    <a16:rowId xmlns:a16="http://schemas.microsoft.com/office/drawing/2014/main" val="10005"/>
                  </a:ext>
                </a:extLst>
              </a:tr>
              <a:tr h="269175">
                <a:tc>
                  <a:txBody>
                    <a:bodyPr/>
                    <a:lstStyle/>
                    <a:p>
                      <a:pPr marL="0" marR="0" lvl="0" indent="0" algn="just" rtl="0">
                        <a:lnSpc>
                          <a:spcPct val="100000"/>
                        </a:lnSpc>
                        <a:spcBef>
                          <a:spcPts val="0"/>
                        </a:spcBef>
                        <a:spcAft>
                          <a:spcPts val="0"/>
                        </a:spcAft>
                        <a:buClr>
                          <a:srgbClr val="000000"/>
                        </a:buClr>
                        <a:buSzPts val="900"/>
                        <a:buFont typeface="Arial"/>
                        <a:buNone/>
                      </a:pPr>
                      <a:r>
                        <a:rPr lang="es-ES" sz="1100" b="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rPr>
                        <a:t>Finding</a:t>
                      </a:r>
                      <a:r>
                        <a:rPr lang="es-ES"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s-ES" sz="1100" b="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rPr>
                        <a:t>opportunities</a:t>
                      </a:r>
                      <a:r>
                        <a:rPr lang="es-ES"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s-ES" sz="1100" b="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rPr>
                        <a:t>for</a:t>
                      </a:r>
                      <a:r>
                        <a:rPr lang="es-ES"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s-ES" sz="1100" b="0" u="none" strike="noStrike" cap="none" err="1">
                          <a:solidFill>
                            <a:srgbClr val="002060"/>
                          </a:solidFill>
                          <a:latin typeface="Calibri" panose="020F0502020204030204" pitchFamily="34" charset="0"/>
                          <a:ea typeface="Calibri" panose="020F0502020204030204" pitchFamily="34" charset="0"/>
                          <a:cs typeface="Calibri" panose="020F0502020204030204" pitchFamily="34" charset="0"/>
                        </a:rPr>
                        <a:t>valorisation</a:t>
                      </a:r>
                      <a:endParaRPr sz="1100" b="0" u="none" strike="noStrike" cap="none">
                        <a:solidFill>
                          <a:srgbClr val="00206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8575" marR="68575" marT="0" marB="0">
                    <a:solidFill>
                      <a:srgbClr val="A4D8D4"/>
                    </a:solidFill>
                  </a:tcPr>
                </a:tc>
                <a:extLst>
                  <a:ext uri="{0D108BD9-81ED-4DB2-BD59-A6C34878D82A}">
                    <a16:rowId xmlns:a16="http://schemas.microsoft.com/office/drawing/2014/main" val="10006"/>
                  </a:ext>
                </a:extLst>
              </a:tr>
            </a:tbl>
          </a:graphicData>
        </a:graphic>
      </p:graphicFrame>
      <p:pic>
        <p:nvPicPr>
          <p:cNvPr id="445" name="Google Shape;445;p18" descr="Une image contenant texte, Police, logo, cercle&#10;&#10;Le contenu généré par l’IA peut être incorrect."/>
          <p:cNvPicPr preferRelativeResize="0"/>
          <p:nvPr/>
        </p:nvPicPr>
        <p:blipFill rotWithShape="1">
          <a:blip r:embed="rId4">
            <a:alphaModFix/>
          </a:blip>
          <a:srcRect/>
          <a:stretch/>
        </p:blipFill>
        <p:spPr>
          <a:xfrm>
            <a:off x="158156" y="3287556"/>
            <a:ext cx="912284" cy="881456"/>
          </a:xfrm>
          <a:prstGeom prst="rect">
            <a:avLst/>
          </a:prstGeom>
          <a:noFill/>
          <a:ln>
            <a:noFill/>
          </a:ln>
        </p:spPr>
      </p:pic>
      <p:sp>
        <p:nvSpPr>
          <p:cNvPr id="2" name="Google Shape;83;p3">
            <a:extLst>
              <a:ext uri="{FF2B5EF4-FFF2-40B4-BE49-F238E27FC236}">
                <a16:creationId xmlns:a16="http://schemas.microsoft.com/office/drawing/2014/main" id="{C543AAAB-72F2-6590-D276-1D667409B7FF}"/>
              </a:ext>
            </a:extLst>
          </p:cNvPr>
          <p:cNvSpPr txBox="1"/>
          <p:nvPr/>
        </p:nvSpPr>
        <p:spPr>
          <a:xfrm>
            <a:off x="122517" y="258382"/>
            <a:ext cx="8898965" cy="320368"/>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a:solidFill>
                  <a:schemeClr val="dk1"/>
                </a:solidFill>
                <a:latin typeface="Calibri"/>
                <a:ea typeface="Calibri"/>
                <a:cs typeface="Calibri"/>
                <a:sym typeface="Calibri"/>
              </a:rPr>
              <a:t>Free </a:t>
            </a:r>
            <a:r>
              <a:rPr lang="en-GB" sz="1300" b="1" i="0" u="none" strike="noStrike" cap="none" err="1">
                <a:solidFill>
                  <a:schemeClr val="dk1"/>
                </a:solidFill>
                <a:latin typeface="Calibri"/>
                <a:ea typeface="Calibri"/>
                <a:cs typeface="Calibri"/>
                <a:sym typeface="Calibri"/>
              </a:rPr>
              <a:t>LitterAT</a:t>
            </a:r>
            <a:r>
              <a:rPr lang="en-GB" sz="1300" b="1" i="0" u="none" strike="noStrike" cap="none">
                <a:solidFill>
                  <a:schemeClr val="dk1"/>
                </a:solidFill>
                <a:latin typeface="Calibri"/>
                <a:ea typeface="Calibri"/>
                <a:cs typeface="Calibri"/>
                <a:sym typeface="Calibri"/>
              </a:rPr>
              <a:t> : </a:t>
            </a:r>
            <a:r>
              <a:rPr lang="en-US" sz="1300" b="1">
                <a:solidFill>
                  <a:schemeClr val="dk1"/>
                </a:solidFill>
                <a:latin typeface="Calibri"/>
                <a:ea typeface="Calibri"/>
                <a:cs typeface="Calibri"/>
                <a:sym typeface="Calibri"/>
              </a:rPr>
              <a:t>Next steps</a:t>
            </a:r>
            <a:endParaRPr sz="1300" b="1" i="0" u="none" strike="noStrike" cap="none">
              <a:solidFill>
                <a:schemeClr val="dk1"/>
              </a:solidFill>
              <a:latin typeface="Arial"/>
              <a:ea typeface="Arial"/>
              <a:cs typeface="Arial"/>
              <a:sym typeface="Arial"/>
            </a:endParaRPr>
          </a:p>
        </p:txBody>
      </p:sp>
      <p:sp>
        <p:nvSpPr>
          <p:cNvPr id="4" name="ZoneTexte 3">
            <a:extLst>
              <a:ext uri="{FF2B5EF4-FFF2-40B4-BE49-F238E27FC236}">
                <a16:creationId xmlns:a16="http://schemas.microsoft.com/office/drawing/2014/main" id="{C1F1CD84-7F3D-6CB5-2769-2DCDE77740CB}"/>
              </a:ext>
            </a:extLst>
          </p:cNvPr>
          <p:cNvSpPr txBox="1"/>
          <p:nvPr/>
        </p:nvSpPr>
        <p:spPr>
          <a:xfrm>
            <a:off x="1070440" y="842454"/>
            <a:ext cx="6045380" cy="1169551"/>
          </a:xfrm>
          <a:prstGeom prst="rect">
            <a:avLst/>
          </a:prstGeom>
          <a:noFill/>
        </p:spPr>
        <p:txBody>
          <a:bodyPr wrap="square">
            <a:spAutoFit/>
          </a:bodyPr>
          <a:lstStyle/>
          <a:p>
            <a:pPr marL="285750" indent="-285750">
              <a:buFont typeface="Wingdings" panose="05000000000000000000" pitchFamily="2" charset="2"/>
              <a:buChar char="ü"/>
            </a:pPr>
            <a:r>
              <a:rPr lang="fr-FR" dirty="0">
                <a:latin typeface="Calibri" panose="020F0502020204030204" pitchFamily="34" charset="0"/>
                <a:ea typeface="Calibri" panose="020F0502020204030204" pitchFamily="34" charset="0"/>
                <a:cs typeface="Calibri" panose="020F0502020204030204" pitchFamily="34" charset="0"/>
              </a:rPr>
              <a:t>Publication of </a:t>
            </a:r>
            <a:r>
              <a:rPr lang="fr-FR" b="1" dirty="0" err="1">
                <a:latin typeface="Calibri" panose="020F0502020204030204" pitchFamily="34" charset="0"/>
                <a:ea typeface="Calibri" panose="020F0502020204030204" pitchFamily="34" charset="0"/>
                <a:cs typeface="Calibri" panose="020F0502020204030204" pitchFamily="34" charset="0"/>
              </a:rPr>
              <a:t>deliverables</a:t>
            </a:r>
            <a:r>
              <a:rPr lang="fr-FR" dirty="0">
                <a:latin typeface="Calibri" panose="020F0502020204030204" pitchFamily="34" charset="0"/>
                <a:ea typeface="Calibri" panose="020F0502020204030204" pitchFamily="34" charset="0"/>
                <a:cs typeface="Calibri" panose="020F0502020204030204" pitchFamily="34" charset="0"/>
              </a:rPr>
              <a:t> on https://freelitterat.eu/ in 2026</a:t>
            </a:r>
          </a:p>
          <a:p>
            <a:pPr marL="285750" indent="-285750">
              <a:buFont typeface="Wingdings" panose="05000000000000000000" pitchFamily="2" charset="2"/>
              <a:buChar char="ü"/>
            </a:pPr>
            <a:r>
              <a:rPr lang="fr-FR" dirty="0">
                <a:latin typeface="Calibri" panose="020F0502020204030204" pitchFamily="34" charset="0"/>
                <a:ea typeface="Calibri" panose="020F0502020204030204" pitchFamily="34" charset="0"/>
                <a:cs typeface="Calibri" panose="020F0502020204030204" pitchFamily="34" charset="0"/>
              </a:rPr>
              <a:t>Next </a:t>
            </a:r>
            <a:r>
              <a:rPr lang="fr-FR" b="1" dirty="0">
                <a:latin typeface="Calibri" panose="020F0502020204030204" pitchFamily="34" charset="0"/>
                <a:ea typeface="Calibri" panose="020F0502020204030204" pitchFamily="34" charset="0"/>
                <a:cs typeface="Calibri" panose="020F0502020204030204" pitchFamily="34" charset="0"/>
              </a:rPr>
              <a:t>webinar on </a:t>
            </a:r>
            <a:r>
              <a:rPr lang="fr-FR" b="1" dirty="0" err="1">
                <a:latin typeface="Calibri" panose="020F0502020204030204" pitchFamily="34" charset="0"/>
                <a:ea typeface="Calibri" panose="020F0502020204030204" pitchFamily="34" charset="0"/>
                <a:cs typeface="Calibri" panose="020F0502020204030204" pitchFamily="34" charset="0"/>
              </a:rPr>
              <a:t>fishing</a:t>
            </a:r>
            <a:r>
              <a:rPr lang="fr-FR" b="1" dirty="0">
                <a:latin typeface="Calibri" panose="020F0502020204030204" pitchFamily="34" charset="0"/>
                <a:ea typeface="Calibri" panose="020F0502020204030204" pitchFamily="34" charset="0"/>
                <a:cs typeface="Calibri" panose="020F0502020204030204" pitchFamily="34" charset="0"/>
              </a:rPr>
              <a:t> for </a:t>
            </a:r>
            <a:r>
              <a:rPr lang="fr-FR" b="1" dirty="0" err="1">
                <a:latin typeface="Calibri" panose="020F0502020204030204" pitchFamily="34" charset="0"/>
                <a:ea typeface="Calibri" panose="020F0502020204030204" pitchFamily="34" charset="0"/>
                <a:cs typeface="Calibri" panose="020F0502020204030204" pitchFamily="34" charset="0"/>
              </a:rPr>
              <a:t>litter</a:t>
            </a:r>
            <a:r>
              <a:rPr lang="fr-FR" dirty="0">
                <a:latin typeface="Calibri" panose="020F0502020204030204" pitchFamily="34" charset="0"/>
                <a:ea typeface="Calibri" panose="020F0502020204030204" pitchFamily="34" charset="0"/>
                <a:cs typeface="Calibri" panose="020F0502020204030204" pitchFamily="34" charset="0"/>
              </a:rPr>
              <a:t> in </a:t>
            </a:r>
            <a:r>
              <a:rPr lang="fr-FR" dirty="0" err="1">
                <a:latin typeface="Calibri" panose="020F0502020204030204" pitchFamily="34" charset="0"/>
                <a:ea typeface="Calibri" panose="020F0502020204030204" pitchFamily="34" charset="0"/>
                <a:cs typeface="Calibri" panose="020F0502020204030204" pitchFamily="34" charset="0"/>
              </a:rPr>
              <a:t>early</a:t>
            </a:r>
            <a:r>
              <a:rPr lang="fr-FR" dirty="0">
                <a:latin typeface="Calibri" panose="020F0502020204030204" pitchFamily="34" charset="0"/>
                <a:ea typeface="Calibri" panose="020F0502020204030204" pitchFamily="34" charset="0"/>
                <a:cs typeface="Calibri" panose="020F0502020204030204" pitchFamily="34" charset="0"/>
              </a:rPr>
              <a:t> 2026</a:t>
            </a:r>
          </a:p>
          <a:p>
            <a:pPr marL="285750" indent="-285750">
              <a:buFont typeface="Wingdings" panose="05000000000000000000" pitchFamily="2" charset="2"/>
              <a:buChar char="ü"/>
            </a:pPr>
            <a:r>
              <a:rPr lang="fr-FR" b="1" dirty="0">
                <a:latin typeface="Calibri" panose="020F0502020204030204" pitchFamily="34" charset="0"/>
                <a:ea typeface="Calibri" panose="020F0502020204030204" pitchFamily="34" charset="0"/>
                <a:cs typeface="Calibri" panose="020F0502020204030204" pitchFamily="34" charset="0"/>
              </a:rPr>
              <a:t>Local workshops </a:t>
            </a:r>
            <a:r>
              <a:rPr lang="fr-FR" dirty="0">
                <a:latin typeface="Calibri" panose="020F0502020204030204" pitchFamily="34" charset="0"/>
                <a:ea typeface="Calibri" panose="020F0502020204030204" pitchFamily="34" charset="0"/>
                <a:cs typeface="Calibri" panose="020F0502020204030204" pitchFamily="34" charset="0"/>
              </a:rPr>
              <a:t>in Spain, France and Ireland </a:t>
            </a:r>
            <a:r>
              <a:rPr lang="fr-FR" dirty="0" err="1">
                <a:latin typeface="Calibri" panose="020F0502020204030204" pitchFamily="34" charset="0"/>
                <a:ea typeface="Calibri" panose="020F0502020204030204" pitchFamily="34" charset="0"/>
                <a:cs typeface="Calibri" panose="020F0502020204030204" pitchFamily="34" charset="0"/>
              </a:rPr>
              <a:t>during</a:t>
            </a:r>
            <a:r>
              <a:rPr lang="fr-FR" dirty="0">
                <a:latin typeface="Calibri" panose="020F0502020204030204" pitchFamily="34" charset="0"/>
                <a:ea typeface="Calibri" panose="020F0502020204030204" pitchFamily="34" charset="0"/>
                <a:cs typeface="Calibri" panose="020F0502020204030204" pitchFamily="34" charset="0"/>
              </a:rPr>
              <a:t> 2026</a:t>
            </a:r>
          </a:p>
          <a:p>
            <a:pPr marL="285750" indent="-285750">
              <a:buFont typeface="Wingdings" panose="05000000000000000000" pitchFamily="2" charset="2"/>
              <a:buChar char="ü"/>
            </a:pPr>
            <a:r>
              <a:rPr lang="fr-FR" dirty="0" err="1">
                <a:latin typeface="Calibri" panose="020F0502020204030204" pitchFamily="34" charset="0"/>
                <a:ea typeface="Calibri" panose="020F0502020204030204" pitchFamily="34" charset="0"/>
                <a:cs typeface="Calibri" panose="020F0502020204030204" pitchFamily="34" charset="0"/>
              </a:rPr>
              <a:t>Implementation</a:t>
            </a:r>
            <a:r>
              <a:rPr lang="fr-FR" dirty="0">
                <a:latin typeface="Calibri" panose="020F0502020204030204" pitchFamily="34" charset="0"/>
                <a:ea typeface="Calibri" panose="020F0502020204030204" pitchFamily="34" charset="0"/>
                <a:cs typeface="Calibri" panose="020F0502020204030204" pitchFamily="34" charset="0"/>
              </a:rPr>
              <a:t> of </a:t>
            </a:r>
            <a:r>
              <a:rPr lang="fr-FR" b="1" dirty="0">
                <a:latin typeface="Calibri" panose="020F0502020204030204" pitchFamily="34" charset="0"/>
                <a:ea typeface="Calibri" panose="020F0502020204030204" pitchFamily="34" charset="0"/>
                <a:cs typeface="Calibri" panose="020F0502020204030204" pitchFamily="34" charset="0"/>
              </a:rPr>
              <a:t>pilot actions </a:t>
            </a:r>
            <a:r>
              <a:rPr lang="fr-FR" dirty="0" err="1">
                <a:latin typeface="Calibri" panose="020F0502020204030204" pitchFamily="34" charset="0"/>
                <a:ea typeface="Calibri" panose="020F0502020204030204" pitchFamily="34" charset="0"/>
                <a:cs typeface="Calibri" panose="020F0502020204030204" pitchFamily="34" charset="0"/>
              </a:rPr>
              <a:t>related</a:t>
            </a:r>
            <a:r>
              <a:rPr lang="fr-FR" dirty="0">
                <a:latin typeface="Calibri" panose="020F0502020204030204" pitchFamily="34" charset="0"/>
                <a:ea typeface="Calibri" panose="020F0502020204030204" pitchFamily="34" charset="0"/>
                <a:cs typeface="Calibri" panose="020F0502020204030204" pitchFamily="34" charset="0"/>
              </a:rPr>
              <a:t> to </a:t>
            </a:r>
            <a:r>
              <a:rPr lang="fr-FR" dirty="0" err="1">
                <a:latin typeface="Calibri" panose="020F0502020204030204" pitchFamily="34" charset="0"/>
                <a:ea typeface="Calibri" panose="020F0502020204030204" pitchFamily="34" charset="0"/>
                <a:cs typeface="Calibri" panose="020F0502020204030204" pitchFamily="34" charset="0"/>
              </a:rPr>
              <a:t>recycling</a:t>
            </a:r>
            <a:r>
              <a:rPr lang="fr-FR" dirty="0">
                <a:latin typeface="Calibri" panose="020F0502020204030204" pitchFamily="34" charset="0"/>
                <a:ea typeface="Calibri" panose="020F0502020204030204" pitchFamily="34" charset="0"/>
                <a:cs typeface="Calibri" panose="020F0502020204030204" pitchFamily="34" charset="0"/>
              </a:rPr>
              <a:t> and </a:t>
            </a:r>
            <a:r>
              <a:rPr lang="fr-FR" dirty="0" err="1">
                <a:latin typeface="Calibri" panose="020F0502020204030204" pitchFamily="34" charset="0"/>
                <a:ea typeface="Calibri" panose="020F0502020204030204" pitchFamily="34" charset="0"/>
                <a:cs typeface="Calibri" panose="020F0502020204030204" pitchFamily="34" charset="0"/>
              </a:rPr>
              <a:t>fishing</a:t>
            </a:r>
            <a:r>
              <a:rPr lang="fr-FR" dirty="0">
                <a:latin typeface="Calibri" panose="020F0502020204030204" pitchFamily="34" charset="0"/>
                <a:ea typeface="Calibri" panose="020F0502020204030204" pitchFamily="34" charset="0"/>
                <a:cs typeface="Calibri" panose="020F0502020204030204" pitchFamily="34" charset="0"/>
              </a:rPr>
              <a:t> for </a:t>
            </a:r>
            <a:r>
              <a:rPr lang="fr-FR" dirty="0" err="1">
                <a:latin typeface="Calibri" panose="020F0502020204030204" pitchFamily="34" charset="0"/>
                <a:ea typeface="Calibri" panose="020F0502020204030204" pitchFamily="34" charset="0"/>
                <a:cs typeface="Calibri" panose="020F0502020204030204" pitchFamily="34" charset="0"/>
              </a:rPr>
              <a:t>litter</a:t>
            </a:r>
            <a:r>
              <a:rPr lang="fr-FR" dirty="0">
                <a:latin typeface="Calibri" panose="020F0502020204030204" pitchFamily="34" charset="0"/>
                <a:ea typeface="Calibri" panose="020F0502020204030204" pitchFamily="34" charset="0"/>
                <a:cs typeface="Calibri" panose="020F0502020204030204" pitchFamily="34" charset="0"/>
              </a:rPr>
              <a:t> in the ports of the </a:t>
            </a:r>
            <a:r>
              <a:rPr lang="fr-FR" dirty="0" err="1">
                <a:latin typeface="Calibri" panose="020F0502020204030204" pitchFamily="34" charset="0"/>
                <a:ea typeface="Calibri" panose="020F0502020204030204" pitchFamily="34" charset="0"/>
                <a:cs typeface="Calibri" panose="020F0502020204030204" pitchFamily="34" charset="0"/>
              </a:rPr>
              <a:t>project</a:t>
            </a:r>
            <a:r>
              <a:rPr lang="fr-FR" dirty="0">
                <a:latin typeface="Calibri" panose="020F0502020204030204" pitchFamily="34" charset="0"/>
                <a:ea typeface="Calibri" panose="020F0502020204030204" pitchFamily="34" charset="0"/>
                <a:cs typeface="Calibri" panose="020F0502020204030204" pitchFamily="34" charset="0"/>
              </a:rPr>
              <a:t> countries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9">
          <a:extLst>
            <a:ext uri="{FF2B5EF4-FFF2-40B4-BE49-F238E27FC236}">
              <a16:creationId xmlns:a16="http://schemas.microsoft.com/office/drawing/2014/main" id="{ACB053B1-CB41-306F-5521-610FD65A6BAB}"/>
            </a:ext>
          </a:extLst>
        </p:cNvPr>
        <p:cNvGrpSpPr/>
        <p:nvPr/>
      </p:nvGrpSpPr>
      <p:grpSpPr>
        <a:xfrm>
          <a:off x="0" y="0"/>
          <a:ext cx="0" cy="0"/>
          <a:chOff x="0" y="0"/>
          <a:chExt cx="0" cy="0"/>
        </a:xfrm>
      </p:grpSpPr>
      <p:sp>
        <p:nvSpPr>
          <p:cNvPr id="2" name="Google Shape;83;p3">
            <a:extLst>
              <a:ext uri="{FF2B5EF4-FFF2-40B4-BE49-F238E27FC236}">
                <a16:creationId xmlns:a16="http://schemas.microsoft.com/office/drawing/2014/main" id="{9A38B351-0A9C-E6F9-6834-8B0AFD88FA8C}"/>
              </a:ext>
            </a:extLst>
          </p:cNvPr>
          <p:cNvSpPr txBox="1"/>
          <p:nvPr/>
        </p:nvSpPr>
        <p:spPr>
          <a:xfrm>
            <a:off x="122517" y="258382"/>
            <a:ext cx="8898965" cy="320368"/>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Clr>
                <a:srgbClr val="002060"/>
              </a:buClr>
              <a:buSzPts val="1200"/>
              <a:buFont typeface="Calibri"/>
              <a:buNone/>
            </a:pPr>
            <a:r>
              <a:rPr lang="en-GB" sz="1300" b="1" i="0" u="none" strike="noStrike" cap="none" dirty="0">
                <a:solidFill>
                  <a:schemeClr val="dk1"/>
                </a:solidFill>
                <a:latin typeface="Calibri"/>
                <a:ea typeface="Calibri"/>
                <a:cs typeface="Calibri"/>
                <a:sym typeface="Calibri"/>
              </a:rPr>
              <a:t>Free </a:t>
            </a:r>
            <a:r>
              <a:rPr lang="en-GB" sz="1300" b="1" i="0" u="none" strike="noStrike" cap="none" dirty="0" err="1">
                <a:solidFill>
                  <a:schemeClr val="dk1"/>
                </a:solidFill>
                <a:latin typeface="Calibri"/>
                <a:ea typeface="Calibri"/>
                <a:cs typeface="Calibri"/>
                <a:sym typeface="Calibri"/>
              </a:rPr>
              <a:t>LitterAT</a:t>
            </a:r>
            <a:r>
              <a:rPr lang="en-GB" sz="1300" b="1" i="0" u="none" strike="noStrike" cap="none" dirty="0">
                <a:solidFill>
                  <a:schemeClr val="dk1"/>
                </a:solidFill>
                <a:latin typeface="Calibri"/>
                <a:ea typeface="Calibri"/>
                <a:cs typeface="Calibri"/>
                <a:sym typeface="Calibri"/>
              </a:rPr>
              <a:t> : </a:t>
            </a:r>
            <a:r>
              <a:rPr lang="en-US" sz="1300" b="1" i="0" u="none" strike="noStrike" cap="none" dirty="0">
                <a:solidFill>
                  <a:schemeClr val="dk1"/>
                </a:solidFill>
                <a:latin typeface="Calibri"/>
                <a:ea typeface="Calibri"/>
                <a:cs typeface="Calibri"/>
                <a:sym typeface="Calibri"/>
              </a:rPr>
              <a:t>Key remarks</a:t>
            </a:r>
            <a:endParaRPr sz="1300" b="1" i="0" u="none" strike="noStrike" cap="none" dirty="0">
              <a:solidFill>
                <a:schemeClr val="dk1"/>
              </a:solidFill>
              <a:latin typeface="Arial"/>
              <a:ea typeface="Arial"/>
              <a:cs typeface="Arial"/>
              <a:sym typeface="Arial"/>
            </a:endParaRPr>
          </a:p>
        </p:txBody>
      </p:sp>
      <p:sp>
        <p:nvSpPr>
          <p:cNvPr id="4" name="ZoneTexte 3">
            <a:extLst>
              <a:ext uri="{FF2B5EF4-FFF2-40B4-BE49-F238E27FC236}">
                <a16:creationId xmlns:a16="http://schemas.microsoft.com/office/drawing/2014/main" id="{63642E18-DC3E-538B-F255-B84CE41BF714}"/>
              </a:ext>
            </a:extLst>
          </p:cNvPr>
          <p:cNvSpPr txBox="1"/>
          <p:nvPr/>
        </p:nvSpPr>
        <p:spPr>
          <a:xfrm>
            <a:off x="235527" y="607893"/>
            <a:ext cx="8714509" cy="1600438"/>
          </a:xfrm>
          <a:prstGeom prst="rect">
            <a:avLst/>
          </a:prstGeom>
          <a:noFill/>
        </p:spPr>
        <p:txBody>
          <a:bodyPr wrap="square">
            <a:spAutoFit/>
          </a:bodyPr>
          <a:lstStyle/>
          <a:p>
            <a:pPr marL="285750" indent="-285750">
              <a:buFont typeface="Wingdings" panose="05000000000000000000" pitchFamily="2" charset="2"/>
              <a:buChar char="ü"/>
            </a:pPr>
            <a:r>
              <a:rPr lang="fr-FR" dirty="0">
                <a:latin typeface="Calibri" panose="020F0502020204030204" pitchFamily="34" charset="0"/>
                <a:ea typeface="Calibri" panose="020F0502020204030204" pitchFamily="34" charset="0"/>
                <a:cs typeface="Calibri" panose="020F0502020204030204" pitchFamily="34" charset="0"/>
              </a:rPr>
              <a:t>The directive has been </a:t>
            </a:r>
            <a:r>
              <a:rPr lang="fr-FR" dirty="0" err="1">
                <a:latin typeface="Calibri" panose="020F0502020204030204" pitchFamily="34" charset="0"/>
                <a:ea typeface="Calibri" panose="020F0502020204030204" pitchFamily="34" charset="0"/>
                <a:cs typeface="Calibri" panose="020F0502020204030204" pitchFamily="34" charset="0"/>
              </a:rPr>
              <a:t>transposed</a:t>
            </a:r>
            <a:r>
              <a:rPr lang="fr-FR" dirty="0">
                <a:latin typeface="Calibri" panose="020F0502020204030204" pitchFamily="34" charset="0"/>
                <a:ea typeface="Calibri" panose="020F0502020204030204" pitchFamily="34" charset="0"/>
                <a:cs typeface="Calibri" panose="020F0502020204030204" pitchFamily="34" charset="0"/>
              </a:rPr>
              <a:t> in all four countries, but </a:t>
            </a:r>
            <a:r>
              <a:rPr lang="fr-FR" dirty="0" err="1">
                <a:latin typeface="Calibri" panose="020F0502020204030204" pitchFamily="34" charset="0"/>
                <a:ea typeface="Calibri" panose="020F0502020204030204" pitchFamily="34" charset="0"/>
                <a:cs typeface="Calibri" panose="020F0502020204030204" pitchFamily="34" charset="0"/>
              </a:rPr>
              <a:t>although</a:t>
            </a:r>
            <a:r>
              <a:rPr lang="fr-FR" dirty="0">
                <a:latin typeface="Calibri" panose="020F0502020204030204" pitchFamily="34" charset="0"/>
                <a:ea typeface="Calibri" panose="020F0502020204030204" pitchFamily="34" charset="0"/>
                <a:cs typeface="Calibri" panose="020F0502020204030204" pitchFamily="34" charset="0"/>
              </a:rPr>
              <a:t> the date for the </a:t>
            </a:r>
            <a:r>
              <a:rPr lang="fr-FR" dirty="0" err="1">
                <a:latin typeface="Calibri" panose="020F0502020204030204" pitchFamily="34" charset="0"/>
                <a:ea typeface="Calibri" panose="020F0502020204030204" pitchFamily="34" charset="0"/>
                <a:cs typeface="Calibri" panose="020F0502020204030204" pitchFamily="34" charset="0"/>
              </a:rPr>
              <a:t>implementation</a:t>
            </a:r>
            <a:r>
              <a:rPr lang="fr-FR" dirty="0">
                <a:latin typeface="Calibri" panose="020F0502020204030204" pitchFamily="34" charset="0"/>
                <a:ea typeface="Calibri" panose="020F0502020204030204" pitchFamily="34" charset="0"/>
                <a:cs typeface="Calibri" panose="020F0502020204030204" pitchFamily="34" charset="0"/>
              </a:rPr>
              <a:t> of EPR </a:t>
            </a:r>
            <a:r>
              <a:rPr lang="fr-FR" dirty="0" err="1">
                <a:latin typeface="Calibri" panose="020F0502020204030204" pitchFamily="34" charset="0"/>
                <a:ea typeface="Calibri" panose="020F0502020204030204" pitchFamily="34" charset="0"/>
                <a:cs typeface="Calibri" panose="020F0502020204030204" pitchFamily="34" charset="0"/>
              </a:rPr>
              <a:t>is</a:t>
            </a:r>
            <a:r>
              <a:rPr lang="fr-FR" dirty="0">
                <a:latin typeface="Calibri" panose="020F0502020204030204" pitchFamily="34" charset="0"/>
                <a:ea typeface="Calibri" panose="020F0502020204030204" pitchFamily="34" charset="0"/>
                <a:cs typeface="Calibri" panose="020F0502020204030204" pitchFamily="34" charset="0"/>
              </a:rPr>
              <a:t> 1 </a:t>
            </a:r>
            <a:r>
              <a:rPr lang="fr-FR" dirty="0" err="1">
                <a:latin typeface="Calibri" panose="020F0502020204030204" pitchFamily="34" charset="0"/>
                <a:ea typeface="Calibri" panose="020F0502020204030204" pitchFamily="34" charset="0"/>
                <a:cs typeface="Calibri" panose="020F0502020204030204" pitchFamily="34" charset="0"/>
              </a:rPr>
              <a:t>January</a:t>
            </a:r>
            <a:r>
              <a:rPr lang="fr-FR" dirty="0">
                <a:latin typeface="Calibri" panose="020F0502020204030204" pitchFamily="34" charset="0"/>
                <a:ea typeface="Calibri" panose="020F0502020204030204" pitchFamily="34" charset="0"/>
                <a:cs typeface="Calibri" panose="020F0502020204030204" pitchFamily="34" charset="0"/>
              </a:rPr>
              <a:t> 2025, the countries are </a:t>
            </a:r>
            <a:r>
              <a:rPr lang="fr-FR" dirty="0" err="1">
                <a:latin typeface="Calibri" panose="020F0502020204030204" pitchFamily="34" charset="0"/>
                <a:ea typeface="Calibri" panose="020F0502020204030204" pitchFamily="34" charset="0"/>
                <a:cs typeface="Calibri" panose="020F0502020204030204" pitchFamily="34" charset="0"/>
              </a:rPr>
              <a:t>still</a:t>
            </a:r>
            <a:r>
              <a:rPr lang="fr-FR" dirty="0">
                <a:latin typeface="Calibri" panose="020F0502020204030204" pitchFamily="34" charset="0"/>
                <a:ea typeface="Calibri" panose="020F0502020204030204" pitchFamily="34" charset="0"/>
                <a:cs typeface="Calibri" panose="020F0502020204030204" pitchFamily="34" charset="0"/>
              </a:rPr>
              <a:t> in the process of </a:t>
            </a:r>
            <a:r>
              <a:rPr lang="fr-FR" dirty="0" err="1">
                <a:latin typeface="Calibri" panose="020F0502020204030204" pitchFamily="34" charset="0"/>
                <a:ea typeface="Calibri" panose="020F0502020204030204" pitchFamily="34" charset="0"/>
                <a:cs typeface="Calibri" panose="020F0502020204030204" pitchFamily="34" charset="0"/>
              </a:rPr>
              <a:t>organising</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err="1">
                <a:latin typeface="Calibri" panose="020F0502020204030204" pitchFamily="34" charset="0"/>
                <a:ea typeface="Calibri" panose="020F0502020204030204" pitchFamily="34" charset="0"/>
                <a:cs typeface="Calibri" panose="020F0502020204030204" pitchFamily="34" charset="0"/>
              </a:rPr>
              <a:t>themselves</a:t>
            </a:r>
            <a:r>
              <a:rPr lang="fr-FR" dirty="0">
                <a:latin typeface="Calibri" panose="020F0502020204030204" pitchFamily="34" charset="0"/>
                <a:ea typeface="Calibri" panose="020F0502020204030204" pitchFamily="34" charset="0"/>
                <a:cs typeface="Calibri" panose="020F0502020204030204" pitchFamily="34" charset="0"/>
              </a:rPr>
              <a:t> to </a:t>
            </a:r>
            <a:r>
              <a:rPr lang="fr-FR" dirty="0" err="1">
                <a:latin typeface="Calibri" panose="020F0502020204030204" pitchFamily="34" charset="0"/>
                <a:ea typeface="Calibri" panose="020F0502020204030204" pitchFamily="34" charset="0"/>
                <a:cs typeface="Calibri" panose="020F0502020204030204" pitchFamily="34" charset="0"/>
              </a:rPr>
              <a:t>implement</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err="1">
                <a:latin typeface="Calibri" panose="020F0502020204030204" pitchFamily="34" charset="0"/>
                <a:ea typeface="Calibri" panose="020F0502020204030204" pitchFamily="34" charset="0"/>
                <a:cs typeface="Calibri" panose="020F0502020204030204" pitchFamily="34" charset="0"/>
              </a:rPr>
              <a:t>this</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err="1">
                <a:latin typeface="Calibri" panose="020F0502020204030204" pitchFamily="34" charset="0"/>
                <a:ea typeface="Calibri" panose="020F0502020204030204" pitchFamily="34" charset="0"/>
                <a:cs typeface="Calibri" panose="020F0502020204030204" pitchFamily="34" charset="0"/>
              </a:rPr>
              <a:t>regulation</a:t>
            </a:r>
            <a:r>
              <a:rPr lang="fr-FR" dirty="0">
                <a:latin typeface="Calibri" panose="020F0502020204030204" pitchFamily="34" charset="0"/>
                <a:ea typeface="Calibri" panose="020F0502020204030204" pitchFamily="34" charset="0"/>
                <a:cs typeface="Calibri" panose="020F0502020204030204" pitchFamily="34" charset="0"/>
              </a:rPr>
              <a:t>.</a:t>
            </a:r>
          </a:p>
          <a:p>
            <a:pPr marL="285750" indent="-285750">
              <a:buFont typeface="Wingdings" panose="05000000000000000000" pitchFamily="2" charset="2"/>
              <a:buChar char="ü"/>
            </a:pPr>
            <a:r>
              <a:rPr lang="en-US" dirty="0">
                <a:latin typeface="Calibri" panose="020F0502020204030204" pitchFamily="34" charset="0"/>
                <a:ea typeface="Calibri" panose="020F0502020204030204" pitchFamily="34" charset="0"/>
                <a:cs typeface="Calibri" panose="020F0502020204030204" pitchFamily="34" charset="0"/>
              </a:rPr>
              <a:t>In each country, implementation varies and progress is at different stages (voluntary or mandatory EPR, collection rates, PROs already in place, etc.).</a:t>
            </a:r>
          </a:p>
          <a:p>
            <a:pPr marL="285750" indent="-285750">
              <a:buFont typeface="Wingdings" panose="05000000000000000000" pitchFamily="2" charset="2"/>
              <a:buChar char="ü"/>
            </a:pPr>
            <a:r>
              <a:rPr lang="en-US" dirty="0">
                <a:latin typeface="Calibri" panose="020F0502020204030204" pitchFamily="34" charset="0"/>
                <a:ea typeface="Calibri" panose="020F0502020204030204" pitchFamily="34" charset="0"/>
                <a:cs typeface="Calibri" panose="020F0502020204030204" pitchFamily="34" charset="0"/>
              </a:rPr>
              <a:t>Much used fishing gear still ends up in landfill or is stored awaiting recycling.</a:t>
            </a:r>
          </a:p>
          <a:p>
            <a:pPr marL="285750" indent="-285750">
              <a:buFont typeface="Wingdings" panose="05000000000000000000" pitchFamily="2" charset="2"/>
              <a:buChar char="ü"/>
            </a:pPr>
            <a:r>
              <a:rPr lang="en-US" dirty="0">
                <a:latin typeface="Calibri" panose="020F0502020204030204" pitchFamily="34" charset="0"/>
                <a:ea typeface="Calibri" panose="020F0502020204030204" pitchFamily="34" charset="0"/>
                <a:cs typeface="Calibri" panose="020F0502020204030204" pitchFamily="34" charset="0"/>
              </a:rPr>
              <a:t>There are initiatives in some countries, but they are often not sustainable. Overall, Member States lack solutions for dealing with their waste fishing gear.</a:t>
            </a:r>
          </a:p>
        </p:txBody>
      </p:sp>
      <p:sp>
        <p:nvSpPr>
          <p:cNvPr id="6" name="ZoneTexte 5">
            <a:extLst>
              <a:ext uri="{FF2B5EF4-FFF2-40B4-BE49-F238E27FC236}">
                <a16:creationId xmlns:a16="http://schemas.microsoft.com/office/drawing/2014/main" id="{F41AB413-B8C6-28BB-5A8F-465B15F87440}"/>
              </a:ext>
            </a:extLst>
          </p:cNvPr>
          <p:cNvSpPr txBox="1"/>
          <p:nvPr/>
        </p:nvSpPr>
        <p:spPr>
          <a:xfrm>
            <a:off x="5430982" y="4062684"/>
            <a:ext cx="3519054" cy="307777"/>
          </a:xfrm>
          <a:prstGeom prst="rect">
            <a:avLst/>
          </a:prstGeom>
          <a:noFill/>
        </p:spPr>
        <p:txBody>
          <a:bodyPr wrap="square">
            <a:spAutoFit/>
          </a:bodyPr>
          <a:lstStyle/>
          <a:p>
            <a:pPr marL="285750" indent="-285750">
              <a:buFont typeface="Wingdings" panose="05000000000000000000" pitchFamily="2" charset="2"/>
              <a:buChar char="ü"/>
            </a:pPr>
            <a:r>
              <a:rPr lang="fr-FR" dirty="0">
                <a:hlinkClick r:id="rId3"/>
              </a:rPr>
              <a:t>https://goodpractices.freelitterat.eu/</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0ED93EA1-CC9C-4DF3-C08F-EE29033E6BAF}"/>
              </a:ext>
            </a:extLst>
          </p:cNvPr>
          <p:cNvSpPr txBox="1"/>
          <p:nvPr/>
        </p:nvSpPr>
        <p:spPr>
          <a:xfrm>
            <a:off x="348092" y="2292969"/>
            <a:ext cx="6863199" cy="1600438"/>
          </a:xfrm>
          <a:prstGeom prst="rect">
            <a:avLst/>
          </a:prstGeom>
          <a:solidFill>
            <a:srgbClr val="A4D8D4"/>
          </a:solidFill>
        </p:spPr>
        <p:txBody>
          <a:bodyPr wrap="square">
            <a:spAutoFit/>
          </a:bodyPr>
          <a:lstStyle/>
          <a:p>
            <a:r>
              <a:rPr lang="fr-FR" b="1" dirty="0">
                <a:latin typeface="Calibri" panose="020F0502020204030204" pitchFamily="34" charset="0"/>
                <a:ea typeface="Calibri" panose="020F0502020204030204" pitchFamily="34" charset="0"/>
                <a:cs typeface="Calibri" panose="020F0502020204030204" pitchFamily="34" charset="0"/>
              </a:rPr>
              <a:t>Main challenges:</a:t>
            </a:r>
          </a:p>
          <a:p>
            <a:r>
              <a:rPr lang="fr-FR" dirty="0" err="1">
                <a:latin typeface="Calibri" panose="020F0502020204030204" pitchFamily="34" charset="0"/>
                <a:ea typeface="Calibri" panose="020F0502020204030204" pitchFamily="34" charset="0"/>
                <a:cs typeface="Calibri" panose="020F0502020204030204" pitchFamily="34" charset="0"/>
              </a:rPr>
              <a:t>Improving</a:t>
            </a:r>
            <a:r>
              <a:rPr lang="fr-FR" dirty="0">
                <a:latin typeface="Calibri" panose="020F0502020204030204" pitchFamily="34" charset="0"/>
                <a:ea typeface="Calibri" panose="020F0502020204030204" pitchFamily="34" charset="0"/>
                <a:cs typeface="Calibri" panose="020F0502020204030204" pitchFamily="34" charset="0"/>
              </a:rPr>
              <a:t> and </a:t>
            </a:r>
            <a:r>
              <a:rPr lang="fr-FR" dirty="0" err="1">
                <a:latin typeface="Calibri" panose="020F0502020204030204" pitchFamily="34" charset="0"/>
                <a:ea typeface="Calibri" panose="020F0502020204030204" pitchFamily="34" charset="0"/>
                <a:cs typeface="Calibri" panose="020F0502020204030204" pitchFamily="34" charset="0"/>
              </a:rPr>
              <a:t>harmonising</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err="1">
                <a:latin typeface="Calibri" panose="020F0502020204030204" pitchFamily="34" charset="0"/>
                <a:ea typeface="Calibri" panose="020F0502020204030204" pitchFamily="34" charset="0"/>
                <a:cs typeface="Calibri" panose="020F0502020204030204" pitchFamily="34" charset="0"/>
              </a:rPr>
              <a:t>waste</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err="1">
                <a:latin typeface="Calibri" panose="020F0502020204030204" pitchFamily="34" charset="0"/>
                <a:ea typeface="Calibri" panose="020F0502020204030204" pitchFamily="34" charset="0"/>
                <a:cs typeface="Calibri" panose="020F0502020204030204" pitchFamily="34" charset="0"/>
              </a:rPr>
              <a:t>sorting</a:t>
            </a:r>
            <a:r>
              <a:rPr lang="fr-FR" dirty="0">
                <a:latin typeface="Calibri" panose="020F0502020204030204" pitchFamily="34" charset="0"/>
                <a:ea typeface="Calibri" panose="020F0502020204030204" pitchFamily="34" charset="0"/>
                <a:cs typeface="Calibri" panose="020F0502020204030204" pitchFamily="34" charset="0"/>
              </a:rPr>
              <a:t> and management practices.</a:t>
            </a:r>
          </a:p>
          <a:p>
            <a:r>
              <a:rPr lang="fr-FR" dirty="0" err="1">
                <a:latin typeface="Calibri" panose="020F0502020204030204" pitchFamily="34" charset="0"/>
                <a:ea typeface="Calibri" panose="020F0502020204030204" pitchFamily="34" charset="0"/>
                <a:cs typeface="Calibri" panose="020F0502020204030204" pitchFamily="34" charset="0"/>
              </a:rPr>
              <a:t>Recycling</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err="1">
                <a:latin typeface="Calibri" panose="020F0502020204030204" pitchFamily="34" charset="0"/>
                <a:ea typeface="Calibri" panose="020F0502020204030204" pitchFamily="34" charset="0"/>
                <a:cs typeface="Calibri" panose="020F0502020204030204" pitchFamily="34" charset="0"/>
              </a:rPr>
              <a:t>contaminated</a:t>
            </a:r>
            <a:r>
              <a:rPr lang="fr-FR" dirty="0">
                <a:latin typeface="Calibri" panose="020F0502020204030204" pitchFamily="34" charset="0"/>
                <a:ea typeface="Calibri" panose="020F0502020204030204" pitchFamily="34" charset="0"/>
                <a:cs typeface="Calibri" panose="020F0502020204030204" pitchFamily="34" charset="0"/>
              </a:rPr>
              <a:t> or mixed </a:t>
            </a:r>
            <a:r>
              <a:rPr lang="fr-FR" dirty="0" err="1">
                <a:latin typeface="Calibri" panose="020F0502020204030204" pitchFamily="34" charset="0"/>
                <a:ea typeface="Calibri" panose="020F0502020204030204" pitchFamily="34" charset="0"/>
                <a:cs typeface="Calibri" panose="020F0502020204030204" pitchFamily="34" charset="0"/>
              </a:rPr>
              <a:t>materials</a:t>
            </a:r>
            <a:r>
              <a:rPr lang="fr-FR" dirty="0">
                <a:latin typeface="Calibri" panose="020F0502020204030204" pitchFamily="34" charset="0"/>
                <a:ea typeface="Calibri" panose="020F0502020204030204" pitchFamily="34" charset="0"/>
                <a:cs typeface="Calibri" panose="020F0502020204030204" pitchFamily="34" charset="0"/>
              </a:rPr>
              <a:t>.</a:t>
            </a:r>
          </a:p>
          <a:p>
            <a:r>
              <a:rPr lang="fr-FR" dirty="0" err="1">
                <a:latin typeface="Calibri" panose="020F0502020204030204" pitchFamily="34" charset="0"/>
                <a:ea typeface="Calibri" panose="020F0502020204030204" pitchFamily="34" charset="0"/>
                <a:cs typeface="Calibri" panose="020F0502020204030204" pitchFamily="34" charset="0"/>
              </a:rPr>
              <a:t>Improving</a:t>
            </a:r>
            <a:r>
              <a:rPr lang="fr-FR" dirty="0">
                <a:latin typeface="Calibri" panose="020F0502020204030204" pitchFamily="34" charset="0"/>
                <a:ea typeface="Calibri" panose="020F0502020204030204" pitchFamily="34" charset="0"/>
                <a:cs typeface="Calibri" panose="020F0502020204030204" pitchFamily="34" charset="0"/>
              </a:rPr>
              <a:t> infrastructure in ports.</a:t>
            </a:r>
          </a:p>
          <a:p>
            <a:r>
              <a:rPr lang="fr-FR" dirty="0" err="1">
                <a:latin typeface="Calibri" panose="020F0502020204030204" pitchFamily="34" charset="0"/>
                <a:ea typeface="Calibri" panose="020F0502020204030204" pitchFamily="34" charset="0"/>
                <a:cs typeface="Calibri" panose="020F0502020204030204" pitchFamily="34" charset="0"/>
              </a:rPr>
              <a:t>Improve</a:t>
            </a:r>
            <a:r>
              <a:rPr lang="fr-FR" dirty="0">
                <a:latin typeface="Calibri" panose="020F0502020204030204" pitchFamily="34" charset="0"/>
                <a:ea typeface="Calibri" panose="020F0502020204030204" pitchFamily="34" charset="0"/>
                <a:cs typeface="Calibri" panose="020F0502020204030204" pitchFamily="34" charset="0"/>
              </a:rPr>
              <a:t> engagement </a:t>
            </a:r>
            <a:r>
              <a:rPr lang="fr-FR" dirty="0" err="1">
                <a:latin typeface="Calibri" panose="020F0502020204030204" pitchFamily="34" charset="0"/>
                <a:ea typeface="Calibri" panose="020F0502020204030204" pitchFamily="34" charset="0"/>
                <a:cs typeface="Calibri" panose="020F0502020204030204" pitchFamily="34" charset="0"/>
              </a:rPr>
              <a:t>with</a:t>
            </a:r>
            <a:r>
              <a:rPr lang="fr-FR" dirty="0">
                <a:latin typeface="Calibri" panose="020F0502020204030204" pitchFamily="34" charset="0"/>
                <a:ea typeface="Calibri" panose="020F0502020204030204" pitchFamily="34" charset="0"/>
                <a:cs typeface="Calibri" panose="020F0502020204030204" pitchFamily="34" charset="0"/>
              </a:rPr>
              <a:t> </a:t>
            </a:r>
            <a:r>
              <a:rPr lang="fr-FR" dirty="0" err="1">
                <a:latin typeface="Calibri" panose="020F0502020204030204" pitchFamily="34" charset="0"/>
                <a:ea typeface="Calibri" panose="020F0502020204030204" pitchFamily="34" charset="0"/>
                <a:cs typeface="Calibri" panose="020F0502020204030204" pitchFamily="34" charset="0"/>
              </a:rPr>
              <a:t>fishermen</a:t>
            </a:r>
            <a:r>
              <a:rPr lang="fr-FR" dirty="0">
                <a:latin typeface="Calibri" panose="020F0502020204030204" pitchFamily="34" charset="0"/>
                <a:ea typeface="Calibri" panose="020F0502020204030204" pitchFamily="34" charset="0"/>
                <a:cs typeface="Calibri" panose="020F0502020204030204" pitchFamily="34" charset="0"/>
              </a:rPr>
              <a:t>.</a:t>
            </a:r>
          </a:p>
          <a:p>
            <a:r>
              <a:rPr lang="en-US" dirty="0">
                <a:latin typeface="Calibri" panose="020F0502020204030204" pitchFamily="34" charset="0"/>
                <a:ea typeface="Calibri" panose="020F0502020204030204" pitchFamily="34" charset="0"/>
                <a:cs typeface="Calibri" panose="020F0502020204030204" pitchFamily="34" charset="0"/>
              </a:rPr>
              <a:t>Encouraging all stakeholders to work collectively: fishermen, port managers, recyclers, etc.</a:t>
            </a:r>
          </a:p>
          <a:p>
            <a:r>
              <a:rPr lang="en-US" dirty="0">
                <a:latin typeface="Calibri" panose="020F0502020204030204" pitchFamily="34" charset="0"/>
                <a:ea typeface="Calibri" panose="020F0502020204030204" pitchFamily="34" charset="0"/>
                <a:cs typeface="Calibri" panose="020F0502020204030204" pitchFamily="34" charset="0"/>
              </a:rPr>
              <a:t>Finding markets for this waste and ensuring that it is reintegrated into new products</a:t>
            </a:r>
            <a:endParaRPr lang="fr-FR" dirty="0"/>
          </a:p>
        </p:txBody>
      </p:sp>
    </p:spTree>
    <p:extLst>
      <p:ext uri="{BB962C8B-B14F-4D97-AF65-F5344CB8AC3E}">
        <p14:creationId xmlns:p14="http://schemas.microsoft.com/office/powerpoint/2010/main" val="3153169549"/>
      </p:ext>
    </p:extLst>
  </p:cSld>
  <p:clrMapOvr>
    <a:masterClrMapping/>
  </p:clrMapOvr>
</p:sld>
</file>

<file path=ppt/theme/theme1.xml><?xml version="1.0" encoding="utf-8"?>
<a:theme xmlns:a="http://schemas.openxmlformats.org/drawingml/2006/main" name="FREE LITTER AT Panoramic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2248</Words>
  <Application>Microsoft Office PowerPoint</Application>
  <PresentationFormat>Affichage à l'écran (16:9)</PresentationFormat>
  <Paragraphs>248</Paragraphs>
  <Slides>17</Slides>
  <Notes>17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Noto Sans Symbols</vt:lpstr>
      <vt:lpstr>Calibri</vt:lpstr>
      <vt:lpstr>Wingdings</vt:lpstr>
      <vt:lpstr>Arial</vt:lpstr>
      <vt:lpstr>FREE LITTER AT Panoramico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creator>
  <cp:lastModifiedBy>Claire Allanos</cp:lastModifiedBy>
  <cp:revision>8</cp:revision>
  <dcterms:created xsi:type="dcterms:W3CDTF">2024-02-28T11:25:43Z</dcterms:created>
  <dcterms:modified xsi:type="dcterms:W3CDTF">2025-11-12T08:39:41Z</dcterms:modified>
</cp:coreProperties>
</file>