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DB_780EB76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444" r:id="rId5"/>
    <p:sldId id="475" r:id="rId6"/>
    <p:sldId id="651" r:id="rId7"/>
    <p:sldId id="954" r:id="rId8"/>
    <p:sldId id="986" r:id="rId9"/>
    <p:sldId id="561" r:id="rId10"/>
    <p:sldId id="563" r:id="rId11"/>
    <p:sldId id="554" r:id="rId12"/>
    <p:sldId id="557" r:id="rId13"/>
    <p:sldId id="987" r:id="rId14"/>
    <p:sldId id="988" r:id="rId15"/>
    <p:sldId id="990" r:id="rId16"/>
    <p:sldId id="992" r:id="rId17"/>
    <p:sldId id="991" r:id="rId18"/>
    <p:sldId id="493" r:id="rId19"/>
  </p:sldIdLst>
  <p:sldSz cx="12192000" cy="6858000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EBF585-53A6-D323-3361-DBB8C0FAF8AF}" name="João Reis" initials="JR" userId="João Rei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1AD"/>
    <a:srgbClr val="0860AC"/>
    <a:srgbClr val="074E9E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554" autoAdjust="0"/>
  </p:normalViewPr>
  <p:slideViewPr>
    <p:cSldViewPr snapToGrid="0">
      <p:cViewPr varScale="1">
        <p:scale>
          <a:sx n="75" d="100"/>
          <a:sy n="75" d="100"/>
        </p:scale>
        <p:origin x="19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omments/modernComment_1DB_780EB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9FFE04-EBF6-479C-BC78-A502CBB8DF37}" authorId="{49EBF585-53A6-D323-3361-DBB8C0FAF8AF}" status="resolved" created="2026-01-29T16:34:28.516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5889398" sldId="475"/>
      <ac:picMk id="3" creationId="{47F69056-F768-18F6-6097-D2D10B572EC6}"/>
    </ac:deMkLst>
    <p188:txBody>
      <a:bodyPr/>
      <a:lstStyle/>
      <a:p>
        <a:r>
          <a:rPr lang="pt-PT"/>
          <a:t>Atualizar com numero de portos, remover as shipyards (ou se houver algum mais recente)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04T15:03:27.726" authorId="{49EBF585-53A6-D323-3361-DBB8C0FAF8AF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3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95344-1B59-4644-9661-A78DB542B533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50054-C17C-4A95-9D37-16F63CBBE51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928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7180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50054-C17C-4A95-9D37-16F63CBBE514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6762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50054-C17C-4A95-9D37-16F63CBBE514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6062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C1F07-1535-47B4-6AB1-C2933F891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E3DF73DC-D640-DDBC-AE7C-0F82FCCA4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8DE74CC-4C49-6E21-9E05-158F618CA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E756E46-5F72-DF27-ADA4-1DFBCA617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FA2D2-AB0D-42D1-8497-9604503B27E6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7852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9FF09-CE23-BF70-BEFA-4C6BBD2BF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1A76258-D81B-1DDB-DAC1-6F89E5A3E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80E361D-5016-5404-C330-6E093DB28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FDEE099-EAC3-4764-6637-473A0A9BE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CFA2D2-AB0D-42D1-8497-9604503B27E6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7325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771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70229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612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9867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01F08-288E-81AE-AF84-97AA6D68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A1422DE-CEEE-211B-88DD-3D667FDBA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5F5D41A-3D06-80B1-931B-CC1375729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08870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60FD2-85AF-2D76-C72B-5C4DE48ED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6E919A5-CD41-8C62-B8F4-C8ACF145A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2D383871-B95B-D42B-403C-7C3A96695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28402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18C85-D02E-A14D-3EBF-E6338F94B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786CBB67-DAED-5898-0A81-48F9F8E42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856F4FDA-0193-2A90-E674-569903358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14338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5E0A4-62DF-7622-27A4-7C8F815C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D920A39-6E19-2A12-5C88-EEE781E1B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299708B-F865-0E39-4321-E65A15D24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37619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1E647-992B-AA68-A92E-3FB38EACB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95F1EAFB-D69A-5B5B-250A-304582F96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7322B21-2883-7B7F-796E-5BB6A79737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43549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50054-C17C-4A95-9D37-16F63CBBE514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787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3DF48-7B05-9D19-427E-AD3B053D5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FD26A0-4A0C-5FEF-4A61-FA2B0B6C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3001587-AFE6-2DC0-3938-522EB089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43C2F4C-A117-A3D3-4DBF-374AA33A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08BBD1-E412-6211-B6CE-F42F658D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615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F3E59-35B6-B6A7-983D-73CA10AA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AD65F0-E26C-683D-93D5-4F07ADCBB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9E0904D-00CD-E8A7-9DB8-5675D087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361C246-2446-E2D3-6BAB-FAFF5ED3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B93130B-D8CE-E8C6-C7A6-54FF444D4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434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49442-8B4B-C7AA-FB7C-88E84052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85DD1E0-DC39-3EF2-76FB-9F77C1650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7F2B304-7A87-369E-3FDD-9F4A94ED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B68A112-403D-348B-7D32-913F3DAB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33B1899-D188-7302-9B84-94C9DA283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487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AA869-0A4A-B1FC-E0D5-A39A6F02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F4D3DCA-7C6D-7EDB-E9C8-8FDF920EF0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572F818-6FAA-D84B-D316-8B5AD82EE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C0FA529-F084-5103-EA8A-73E13D8A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604BEBA-2E6C-9F89-80A3-D0A5B7AA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F3B27D0-4339-F5BC-33B6-901E66AD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0192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CB519-C8CD-3A85-BE7D-A035336F0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48C453-6A49-70F3-168C-7388910B9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1BF89B0-5AA8-FDBA-9393-519294C47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A0AABCB8-9C4D-F7ED-1785-33436C09C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914079EB-5470-23BD-8291-63AB390EF5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9E78DBD-F2DE-09D7-60EB-E5F9B59BB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678B3BF-2E5B-3F25-FE93-9759AAF4A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9CDE24C-ED1F-5BC1-88FB-23AE43A5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42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37D24-F9E7-50A9-E456-97F8AF1F0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0428452-2BE5-2919-2F46-102CEF80C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30CF1E9-3CED-CC96-BCE6-703530042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F082FDC-BAF8-E293-A886-E290CB69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5201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5E24C9EC-1FE5-D3D5-EE82-AF0704A0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30CFEE9-F5BD-2CBB-C4FC-40524396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CCF21E6-05A0-5DC8-F3B7-28B0232F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267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93DC6D-7EE8-158C-2673-2E46CBBDE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4FFCC34-3C31-027E-7913-42A36C7E1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C6F165-087B-5D7A-D7E3-B44805751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4E697FD-13CD-C5A4-E355-5E2289398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75D6BA0-887F-9B1B-DEA9-294C88568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8E29F97-6D47-FA14-2EAB-9A28B363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838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79BE1-0F08-7241-AB6B-F83E24EE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E697B85-8FDE-93E0-A07D-07E00609E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E193226-EDC7-1CF6-1A8C-A9BCC3700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614FB7F-CB78-264C-AAA4-9AF92C7E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85F5DF1-4509-CA0A-60FD-24273915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E356586-3C78-F99E-6D58-D846C6550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61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647A4-55F4-92CF-AA73-57A7F8D3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FBD38ED-25DD-4921-8AF8-296379B52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A49AA3D-7D2A-E970-3732-D5293229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173E8CD-D40B-53D6-287F-E5FDD7E1A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F4AB1DE-188D-E5E1-C53E-01A0878A3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977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F8DA99-F41C-4CEA-155C-7232060D1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4F37B42-83CB-091E-2F9B-679245229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B217E85-E0FC-C663-0721-F8CE693A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8EBAB7-57D7-A6CA-201C-E4424D90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58C750C-EFDD-2AE8-570F-2AFD8F860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3256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‹nº›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6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4B79B0C-32A9-0EF9-2D2A-5A4C557C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BE88F6A-46DC-9D20-921E-08E0BE891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F6671B2-6B41-10E2-2AFE-B105C1371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453DE-4680-47BD-A649-16354F968B3C}" type="datetimeFigureOut">
              <a:rPr lang="pt-PT" smtClean="0"/>
              <a:t>05/02/2026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FCCF443-C1B7-C80C-770A-1823CDB54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709127B-8CB6-8F9E-69E5-1C8E2D430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BCD71-8914-43F5-B49D-71AA0ABC6C2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07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B_780EB7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2F7A09-AF3F-8592-16E2-92BB62FC6C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62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F69056-F768-18F6-6097-D2D10B572E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0" y="2570"/>
            <a:ext cx="12185899" cy="685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93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181D3-CF32-B26C-4BDE-069694F91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650143-5192-088B-2781-65C5CFF4F6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5" y="3428"/>
            <a:ext cx="12182847" cy="685113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20A2D98-2BFC-461B-26C2-2DFE10DD11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280" y="2100711"/>
            <a:ext cx="10611440" cy="420615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A096BD5-C585-C9FF-7F0D-FA39CAC8A540}"/>
              </a:ext>
            </a:extLst>
          </p:cNvPr>
          <p:cNvSpPr txBox="1"/>
          <p:nvPr/>
        </p:nvSpPr>
        <p:spPr>
          <a:xfrm>
            <a:off x="473243" y="488387"/>
            <a:ext cx="3849772" cy="738664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pt-PT" sz="4000" b="1" dirty="0" err="1">
                <a:latin typeface="Poppins" panose="00000500000000000000" pitchFamily="2" charset="0"/>
                <a:cs typeface="Poppins" panose="00000500000000000000" pitchFamily="2" charset="0"/>
              </a:rPr>
              <a:t>Certifications</a:t>
            </a:r>
            <a:endParaRPr lang="pt-PT" sz="4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58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9225-0728-35B1-1EDA-4ED0F5EFE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captura de ecrã, água, natureza, debaixo de água&#10;&#10;Os conteúdos gerados por IA podem estar incorretos.">
            <a:extLst>
              <a:ext uri="{FF2B5EF4-FFF2-40B4-BE49-F238E27FC236}">
                <a16:creationId xmlns:a16="http://schemas.microsoft.com/office/drawing/2014/main" id="{6EC7A6F6-CFF9-E38C-5646-FDB19AA2E4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1B4B4C5-79E9-1D65-5788-E976BE10122B}"/>
              </a:ext>
            </a:extLst>
          </p:cNvPr>
          <p:cNvSpPr txBox="1"/>
          <p:nvPr/>
        </p:nvSpPr>
        <p:spPr>
          <a:xfrm>
            <a:off x="473243" y="488387"/>
            <a:ext cx="4651273" cy="1231106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pt-PT" sz="4000" b="1" dirty="0" err="1">
                <a:latin typeface="Poppins" panose="00000500000000000000" pitchFamily="2" charset="0"/>
                <a:cs typeface="Poppins" panose="00000500000000000000" pitchFamily="2" charset="0"/>
              </a:rPr>
              <a:t>Environmental</a:t>
            </a:r>
            <a:endParaRPr lang="pt-PT" sz="4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PT" sz="3200" dirty="0">
                <a:latin typeface="Poppins" panose="00000500000000000000" pitchFamily="2" charset="0"/>
                <a:cs typeface="Poppins" panose="00000500000000000000" pitchFamily="2" charset="0"/>
              </a:rPr>
              <a:t>Management </a:t>
            </a:r>
            <a:r>
              <a:rPr lang="pt-PT" sz="3200" dirty="0" err="1">
                <a:latin typeface="Poppins" panose="00000500000000000000" pitchFamily="2" charset="0"/>
                <a:cs typeface="Poppins" panose="00000500000000000000" pitchFamily="2" charset="0"/>
              </a:rPr>
              <a:t>System</a:t>
            </a:r>
            <a:endParaRPr lang="pt-PT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F559A262-34E3-6702-4596-DB916A24D91D}"/>
              </a:ext>
            </a:extLst>
          </p:cNvPr>
          <p:cNvGrpSpPr/>
          <p:nvPr/>
        </p:nvGrpSpPr>
        <p:grpSpPr>
          <a:xfrm>
            <a:off x="1183955" y="2316449"/>
            <a:ext cx="9824090" cy="3815282"/>
            <a:chOff x="901060" y="2401519"/>
            <a:chExt cx="10389880" cy="4035012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CBF6BBE4-DD06-44DE-4164-4830CF925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060" y="2401519"/>
              <a:ext cx="10389880" cy="4035012"/>
            </a:xfrm>
            <a:prstGeom prst="rect">
              <a:avLst/>
            </a:prstGeom>
          </p:spPr>
        </p:pic>
        <p:pic>
          <p:nvPicPr>
            <p:cNvPr id="27" name="Imagem 26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38263451-4081-B6DC-A743-12F8219B6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7691" y="3922440"/>
              <a:ext cx="142366" cy="150741"/>
            </a:xfrm>
            <a:prstGeom prst="rect">
              <a:avLst/>
            </a:prstGeom>
          </p:spPr>
        </p:pic>
        <p:pic>
          <p:nvPicPr>
            <p:cNvPr id="28" name="Imagem 27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D3E40692-96A7-8CBB-B9F1-DD1997CEB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7691" y="4220659"/>
              <a:ext cx="142366" cy="150741"/>
            </a:xfrm>
            <a:prstGeom prst="rect">
              <a:avLst/>
            </a:prstGeom>
          </p:spPr>
        </p:pic>
        <p:pic>
          <p:nvPicPr>
            <p:cNvPr id="29" name="Imagem 28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8E5E7C29-7A51-9ACC-447C-C1A3B1036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7691" y="4510980"/>
              <a:ext cx="142366" cy="150741"/>
            </a:xfrm>
            <a:prstGeom prst="rect">
              <a:avLst/>
            </a:prstGeom>
          </p:spPr>
        </p:pic>
        <p:pic>
          <p:nvPicPr>
            <p:cNvPr id="30" name="Imagem 29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FEE308A3-5D49-2F0D-801C-DFA451475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2691" y="3922439"/>
              <a:ext cx="142366" cy="150741"/>
            </a:xfrm>
            <a:prstGeom prst="rect">
              <a:avLst/>
            </a:prstGeom>
          </p:spPr>
        </p:pic>
        <p:pic>
          <p:nvPicPr>
            <p:cNvPr id="31" name="Imagem 30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BED987B4-01BC-71AC-C5BA-648ADB389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2691" y="4406723"/>
              <a:ext cx="142366" cy="150741"/>
            </a:xfrm>
            <a:prstGeom prst="rect">
              <a:avLst/>
            </a:prstGeom>
          </p:spPr>
        </p:pic>
        <p:pic>
          <p:nvPicPr>
            <p:cNvPr id="32" name="Imagem 31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63661ADE-25A2-3BCF-9E2D-F65D9C305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2691" y="4902790"/>
              <a:ext cx="142366" cy="150741"/>
            </a:xfrm>
            <a:prstGeom prst="rect">
              <a:avLst/>
            </a:prstGeom>
          </p:spPr>
        </p:pic>
        <p:pic>
          <p:nvPicPr>
            <p:cNvPr id="34" name="Imagem 33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674272CB-35C2-A45A-24B9-64C133C84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0915" y="5395442"/>
              <a:ext cx="142366" cy="150741"/>
            </a:xfrm>
            <a:prstGeom prst="rect">
              <a:avLst/>
            </a:prstGeom>
          </p:spPr>
        </p:pic>
        <p:pic>
          <p:nvPicPr>
            <p:cNvPr id="35" name="Imagem 34" descr="Uma imagem com logótipo, símbolo, Gráficos, Azul elétrico&#10;&#10;Os conteúdos gerados por IA poderão estar incorretos.">
              <a:extLst>
                <a:ext uri="{FF2B5EF4-FFF2-40B4-BE49-F238E27FC236}">
                  <a16:creationId xmlns:a16="http://schemas.microsoft.com/office/drawing/2014/main" id="{8B0525F1-05B3-32B2-E343-907CFBAE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2691" y="5888094"/>
              <a:ext cx="142366" cy="150741"/>
            </a:xfrm>
            <a:prstGeom prst="rect">
              <a:avLst/>
            </a:prstGeom>
          </p:spPr>
        </p:pic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C218982-B679-5A6A-F1D8-4D7B8CD7ABF4}"/>
              </a:ext>
            </a:extLst>
          </p:cNvPr>
          <p:cNvSpPr txBox="1"/>
          <p:nvPr/>
        </p:nvSpPr>
        <p:spPr>
          <a:xfrm>
            <a:off x="1" y="6246095"/>
            <a:ext cx="1219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Poppins" panose="00000500000000000000" pitchFamily="2" charset="0"/>
                <a:cs typeface="Poppins" panose="00000500000000000000" pitchFamily="2" charset="0"/>
              </a:rPr>
              <a:t>Scope:</a:t>
            </a:r>
            <a:r>
              <a:rPr lang="en-US" sz="1100" dirty="0">
                <a:latin typeface="Poppins" panose="00000500000000000000" pitchFamily="2" charset="0"/>
                <a:cs typeface="Poppins" panose="00000500000000000000" pitchFamily="2" charset="0"/>
              </a:rPr>
              <a:t> First Sale of Fish and Port Management at the </a:t>
            </a:r>
            <a:r>
              <a:rPr lang="en-US" sz="1100" b="1" dirty="0">
                <a:latin typeface="Poppins" panose="00000500000000000000" pitchFamily="2" charset="0"/>
                <a:cs typeface="Poppins" panose="00000500000000000000" pitchFamily="2" charset="0"/>
              </a:rPr>
              <a:t>Port of Peniche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B9F876AE-350B-6B63-2000-100AFED5D809}"/>
              </a:ext>
            </a:extLst>
          </p:cNvPr>
          <p:cNvSpPr txBox="1"/>
          <p:nvPr/>
        </p:nvSpPr>
        <p:spPr>
          <a:xfrm rot="-10800000" flipV="1">
            <a:off x="530393" y="1889573"/>
            <a:ext cx="115377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The EMS, based on the EN ISO14001, was implemented at Docapesca in 2024 </a:t>
            </a:r>
            <a:r>
              <a:rPr lang="en-US" sz="1400" i="1" dirty="0">
                <a:latin typeface="Poppins" panose="00000500000000000000" pitchFamily="2" charset="0"/>
                <a:cs typeface="Poppins" panose="00000500000000000000" pitchFamily="2" charset="0"/>
              </a:rPr>
              <a:t>(certification audit, December 2024)</a:t>
            </a:r>
          </a:p>
        </p:txBody>
      </p:sp>
    </p:spTree>
    <p:extLst>
      <p:ext uri="{BB962C8B-B14F-4D97-AF65-F5344CB8AC3E}">
        <p14:creationId xmlns:p14="http://schemas.microsoft.com/office/powerpoint/2010/main" val="1825127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26DC-1DFF-0762-DAD2-226775050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D47F381-21C2-C804-2495-207127E3F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5A45B15-7D3A-3974-ABAB-48BCC3B5C810}"/>
              </a:ext>
            </a:extLst>
          </p:cNvPr>
          <p:cNvSpPr txBox="1"/>
          <p:nvPr/>
        </p:nvSpPr>
        <p:spPr>
          <a:xfrm>
            <a:off x="473243" y="488387"/>
            <a:ext cx="4651273" cy="1231106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pt-PT" sz="4000" b="1" dirty="0" err="1">
                <a:latin typeface="Poppins" panose="00000500000000000000" pitchFamily="2" charset="0"/>
                <a:cs typeface="Poppins" panose="00000500000000000000" pitchFamily="2" charset="0"/>
              </a:rPr>
              <a:t>Environmental</a:t>
            </a:r>
            <a:endParaRPr lang="pt-PT" sz="4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PT" sz="3200" dirty="0">
                <a:latin typeface="Poppins" panose="00000500000000000000" pitchFamily="2" charset="0"/>
                <a:cs typeface="Poppins" panose="00000500000000000000" pitchFamily="2" charset="0"/>
              </a:rPr>
              <a:t>Management </a:t>
            </a:r>
            <a:r>
              <a:rPr lang="pt-PT" sz="3200" dirty="0" err="1">
                <a:latin typeface="Poppins" panose="00000500000000000000" pitchFamily="2" charset="0"/>
                <a:cs typeface="Poppins" panose="00000500000000000000" pitchFamily="2" charset="0"/>
              </a:rPr>
              <a:t>System</a:t>
            </a:r>
            <a:endParaRPr lang="pt-PT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F30783-BC8A-8BD4-5987-BD3E2FF3F2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036" y="2359096"/>
            <a:ext cx="10509929" cy="355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81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6400D270-5466-2305-7039-0E22E80D2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E7DC20E-0FAE-61C1-B260-3AA086BAB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23" y="1715"/>
            <a:ext cx="12188952" cy="685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8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6400D270-5466-2305-7039-0E22E80D2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07D1E5A-467D-6B14-6248-7F9ED317C6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431"/>
            <a:ext cx="12188947" cy="685456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248C3AD-765D-A48B-5203-565AF77F85A7}"/>
              </a:ext>
            </a:extLst>
          </p:cNvPr>
          <p:cNvSpPr txBox="1"/>
          <p:nvPr/>
        </p:nvSpPr>
        <p:spPr>
          <a:xfrm>
            <a:off x="473243" y="488387"/>
            <a:ext cx="5818259" cy="1231106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pt-PT" sz="4000" b="1" dirty="0" err="1">
                <a:latin typeface="Poppins" panose="00000500000000000000" pitchFamily="2" charset="0"/>
                <a:cs typeface="Poppins" panose="00000500000000000000" pitchFamily="2" charset="0"/>
              </a:rPr>
              <a:t>Participating</a:t>
            </a:r>
            <a:r>
              <a:rPr lang="pt-PT" sz="40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PT" sz="4000" b="1" dirty="0" err="1">
                <a:latin typeface="Poppins" panose="00000500000000000000" pitchFamily="2" charset="0"/>
                <a:cs typeface="Poppins" panose="00000500000000000000" pitchFamily="2" charset="0"/>
              </a:rPr>
              <a:t>Ports</a:t>
            </a:r>
            <a:endParaRPr lang="pt-PT" sz="4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PT" sz="3200" dirty="0">
                <a:latin typeface="Poppins" panose="00000500000000000000" pitchFamily="2" charset="0"/>
                <a:cs typeface="Poppins" panose="00000500000000000000" pitchFamily="2" charset="0"/>
              </a:rPr>
              <a:t>Pesca por Um Mar Sem Lixo</a:t>
            </a:r>
          </a:p>
        </p:txBody>
      </p:sp>
    </p:spTree>
    <p:extLst>
      <p:ext uri="{BB962C8B-B14F-4D97-AF65-F5344CB8AC3E}">
        <p14:creationId xmlns:p14="http://schemas.microsoft.com/office/powerpoint/2010/main" val="4066644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6400D270-5466-2305-7039-0E22E80D2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E7DC20E-0FAE-61C1-B260-3AA086BAB5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7" y="1715"/>
            <a:ext cx="12188944" cy="685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9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7799EB4-B659-4871-7117-99B893CDEB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" y="1714"/>
            <a:ext cx="12188952" cy="6854572"/>
          </a:xfrm>
          <a:prstGeom prst="rect">
            <a:avLst/>
          </a:prstGeom>
        </p:spPr>
      </p:pic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6400D270-5466-2305-7039-0E22E80D25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2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5D4AE-8182-EC88-3AC7-950D05F17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3032904E-EB23-B43C-43FD-918A19391E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134A5E8-ACE7-FF13-6D31-11DB99AB77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83E41AD-6532-21C2-0554-513ACEA510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171" y="2444817"/>
            <a:ext cx="7380905" cy="228943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E466D6A-5B36-AA57-D1B1-0CB36DF18944}"/>
              </a:ext>
            </a:extLst>
          </p:cNvPr>
          <p:cNvSpPr txBox="1"/>
          <p:nvPr/>
        </p:nvSpPr>
        <p:spPr>
          <a:xfrm>
            <a:off x="473243" y="488387"/>
            <a:ext cx="4987904" cy="1231106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en-US" sz="4000" b="1" dirty="0">
                <a:latin typeface="Poppins" panose="00000500000000000000" pitchFamily="2" charset="0"/>
                <a:cs typeface="Poppins" panose="00000500000000000000" pitchFamily="2" charset="0"/>
              </a:rPr>
              <a:t>Collected amount</a:t>
            </a:r>
            <a:endParaRPr lang="pt-PT" sz="4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PT" sz="3200" dirty="0">
                <a:latin typeface="Poppins" panose="00000500000000000000" pitchFamily="2" charset="0"/>
                <a:cs typeface="Poppins" panose="00000500000000000000" pitchFamily="2" charset="0"/>
              </a:rPr>
              <a:t>Total </a:t>
            </a:r>
            <a:r>
              <a:rPr lang="pt-PT" sz="3200" dirty="0" err="1">
                <a:latin typeface="Poppins" panose="00000500000000000000" pitchFamily="2" charset="0"/>
                <a:cs typeface="Poppins" panose="00000500000000000000" pitchFamily="2" charset="0"/>
              </a:rPr>
              <a:t>All</a:t>
            </a:r>
            <a:r>
              <a:rPr lang="pt-PT" sz="32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PT" sz="3200" dirty="0" err="1">
                <a:latin typeface="Poppins" panose="00000500000000000000" pitchFamily="2" charset="0"/>
                <a:cs typeface="Poppins" panose="00000500000000000000" pitchFamily="2" charset="0"/>
              </a:rPr>
              <a:t>Ports</a:t>
            </a:r>
            <a:endParaRPr lang="pt-PT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96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43FB7-7946-F0AB-9E2A-34D67775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99A9EF1B-68F3-747A-9449-47285DA33A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EFC1325-FEE5-AEF1-815C-836782707D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B67E9AD-7950-67C9-8E4E-CB5835964279}"/>
              </a:ext>
            </a:extLst>
          </p:cNvPr>
          <p:cNvSpPr txBox="1"/>
          <p:nvPr/>
        </p:nvSpPr>
        <p:spPr>
          <a:xfrm>
            <a:off x="473243" y="488387"/>
            <a:ext cx="5763757" cy="1661993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en-US" sz="3600" b="1" dirty="0">
                <a:latin typeface="Poppins" panose="00000500000000000000" pitchFamily="2" charset="0"/>
                <a:cs typeface="Poppins" panose="00000500000000000000" pitchFamily="2" charset="0"/>
              </a:rPr>
              <a:t>Passively Fished Waste</a:t>
            </a:r>
            <a:endParaRPr lang="pt-PT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3200" dirty="0">
                <a:latin typeface="Poppins" panose="00000500000000000000" pitchFamily="2" charset="0"/>
                <a:cs typeface="Poppins" panose="00000500000000000000" pitchFamily="2" charset="0"/>
              </a:rPr>
              <a:t>Peniche Port</a:t>
            </a:r>
            <a:endParaRPr lang="pt-PT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pt-PT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Imagem 4" descr="Uma imagem com file&#10;&#10;Os conteúdos gerados por IA podem estar incorretos.">
            <a:extLst>
              <a:ext uri="{FF2B5EF4-FFF2-40B4-BE49-F238E27FC236}">
                <a16:creationId xmlns:a16="http://schemas.microsoft.com/office/drawing/2014/main" id="{BA07E3D1-4CBA-F306-18F7-74A2C10987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4" y="3533651"/>
            <a:ext cx="7722868" cy="143693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44EDEE4-B716-E8CB-EC9B-4D6973F7491C}"/>
              </a:ext>
            </a:extLst>
          </p:cNvPr>
          <p:cNvSpPr txBox="1"/>
          <p:nvPr/>
        </p:nvSpPr>
        <p:spPr>
          <a:xfrm rot="-10800000" flipV="1">
            <a:off x="625504" y="2150380"/>
            <a:ext cx="74556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Regulation (EU) 2022/92 of 21 January 2022 laying down rules for the application of Directive (EU) 2019/883​</a:t>
            </a:r>
            <a:endParaRPr lang="en-US" b="1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Imagem 6" descr="Uma imagem com texto, contentor de lixo, caixote do lixo, Tratamento de lixo&#10;&#10;Os conteúdos gerados por IA podem estar incorretos.">
            <a:extLst>
              <a:ext uri="{FF2B5EF4-FFF2-40B4-BE49-F238E27FC236}">
                <a16:creationId xmlns:a16="http://schemas.microsoft.com/office/drawing/2014/main" id="{332C426C-16E3-9289-F465-50D66E85C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2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A0888-6669-4AB6-B912-43F8529AC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3F74D66-2AE3-E97B-2D77-7FAFE5D806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7"/>
            <a:ext cx="12192000" cy="68562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2E6B68F-8AF4-2BC5-B8CF-2EE956B33C87}"/>
              </a:ext>
            </a:extLst>
          </p:cNvPr>
          <p:cNvSpPr txBox="1"/>
          <p:nvPr/>
        </p:nvSpPr>
        <p:spPr>
          <a:xfrm>
            <a:off x="473243" y="488387"/>
            <a:ext cx="5581015" cy="1169551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fr-FR" sz="3600" b="1" dirty="0" err="1">
                <a:latin typeface="Poppins" panose="00000500000000000000" pitchFamily="2" charset="0"/>
                <a:cs typeface="Poppins" panose="00000500000000000000" pitchFamily="2" charset="0"/>
              </a:rPr>
              <a:t>Polystyrene</a:t>
            </a:r>
            <a:r>
              <a:rPr lang="fr-FR" sz="3600" b="1" dirty="0">
                <a:latin typeface="Poppins" panose="00000500000000000000" pitchFamily="2" charset="0"/>
                <a:cs typeface="Poppins" panose="00000500000000000000" pitchFamily="2" charset="0"/>
              </a:rPr>
              <a:t> Collection</a:t>
            </a:r>
            <a:endParaRPr lang="en-US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3200" dirty="0">
                <a:latin typeface="Poppins" panose="00000500000000000000" pitchFamily="2" charset="0"/>
                <a:cs typeface="Poppins" panose="00000500000000000000" pitchFamily="2" charset="0"/>
              </a:rPr>
              <a:t>Port Facilities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Imagem 8" descr="Uma imagem com captura de ecrã, texto&#10;&#10;Os conteúdos gerados por IA podem estar incorretos.">
            <a:extLst>
              <a:ext uri="{FF2B5EF4-FFF2-40B4-BE49-F238E27FC236}">
                <a16:creationId xmlns:a16="http://schemas.microsoft.com/office/drawing/2014/main" id="{39B85C90-0B76-8E44-781C-B188018751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5" y="2275249"/>
            <a:ext cx="7827280" cy="30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93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20EBB-E32E-56C4-2343-9DCED6AE2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12592FD-EA5C-6EBE-A9CC-A00F08B0C6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5962313-ED40-6E98-2CA3-4AC6BA6D8E5E}"/>
              </a:ext>
            </a:extLst>
          </p:cNvPr>
          <p:cNvSpPr txBox="1"/>
          <p:nvPr/>
        </p:nvSpPr>
        <p:spPr>
          <a:xfrm>
            <a:off x="473243" y="488387"/>
            <a:ext cx="5581015" cy="1169551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fr-FR" sz="3600" b="1" dirty="0" err="1">
                <a:latin typeface="Poppins" panose="00000500000000000000" pitchFamily="2" charset="0"/>
                <a:cs typeface="Poppins" panose="00000500000000000000" pitchFamily="2" charset="0"/>
              </a:rPr>
              <a:t>Polystyrene</a:t>
            </a:r>
            <a:r>
              <a:rPr lang="fr-FR" sz="3600" b="1" dirty="0">
                <a:latin typeface="Poppins" panose="00000500000000000000" pitchFamily="2" charset="0"/>
                <a:cs typeface="Poppins" panose="00000500000000000000" pitchFamily="2" charset="0"/>
              </a:rPr>
              <a:t> Collection</a:t>
            </a:r>
            <a:endParaRPr lang="en-US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3200" dirty="0">
                <a:latin typeface="Poppins" panose="00000500000000000000" pitchFamily="2" charset="0"/>
                <a:cs typeface="Poppins" panose="00000500000000000000" pitchFamily="2" charset="0"/>
              </a:rPr>
              <a:t>Data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Imagem 9" descr="Uma imagem com texto, captura de ecrã, círculo, Gráficos&#10;&#10;Os conteúdos gerados por IA podem estar incorretos.">
            <a:extLst>
              <a:ext uri="{FF2B5EF4-FFF2-40B4-BE49-F238E27FC236}">
                <a16:creationId xmlns:a16="http://schemas.microsoft.com/office/drawing/2014/main" id="{4294FF3A-7E24-7D50-C211-EB989C8D9C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7" y="1922208"/>
            <a:ext cx="6723153" cy="45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20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495C0-86B5-4FF5-7F88-5089EBB41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, ClipArt, prato, loiça&#10;&#10;Descrição gerada automaticamente">
            <a:extLst>
              <a:ext uri="{FF2B5EF4-FFF2-40B4-BE49-F238E27FC236}">
                <a16:creationId xmlns:a16="http://schemas.microsoft.com/office/drawing/2014/main" id="{292C7B87-A662-6EEB-DE10-3B35199D75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98" y="205209"/>
            <a:ext cx="1238100" cy="2310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5D9E042-10B8-F143-8B1C-05A26417AB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A19FDF4-45B2-D650-31BF-5D68587E3628}"/>
              </a:ext>
            </a:extLst>
          </p:cNvPr>
          <p:cNvSpPr txBox="1"/>
          <p:nvPr/>
        </p:nvSpPr>
        <p:spPr>
          <a:xfrm>
            <a:off x="473243" y="488387"/>
            <a:ext cx="4545475" cy="1169551"/>
          </a:xfrm>
          <a:prstGeom prst="rect">
            <a:avLst/>
          </a:prstGeom>
          <a:noFill/>
        </p:spPr>
        <p:txBody>
          <a:bodyPr wrap="none" lIns="121920" tIns="60960" rIns="121920" bIns="60960" rtlCol="0" anchor="t">
            <a:spAutoFit/>
          </a:bodyPr>
          <a:lstStyle/>
          <a:p>
            <a:r>
              <a:rPr lang="pt-PT" sz="3600" b="1" dirty="0" err="1">
                <a:latin typeface="Poppins" panose="00000500000000000000" pitchFamily="2" charset="0"/>
                <a:cs typeface="Poppins" panose="00000500000000000000" pitchFamily="2" charset="0"/>
              </a:rPr>
              <a:t>Port</a:t>
            </a:r>
            <a:r>
              <a:rPr lang="pt-PT" sz="3600" b="1" dirty="0">
                <a:latin typeface="Poppins" panose="00000500000000000000" pitchFamily="2" charset="0"/>
                <a:cs typeface="Poppins" panose="00000500000000000000" pitchFamily="2" charset="0"/>
              </a:rPr>
              <a:t> Management</a:t>
            </a:r>
            <a:endParaRPr lang="en-US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3200" dirty="0">
                <a:latin typeface="Poppins" panose="00000500000000000000" pitchFamily="2" charset="0"/>
                <a:cs typeface="Poppins" panose="00000500000000000000" pitchFamily="2" charset="0"/>
              </a:rPr>
              <a:t>Next </a:t>
            </a:r>
            <a:r>
              <a:rPr lang="fr-FR" sz="3200" dirty="0" err="1">
                <a:latin typeface="Poppins" panose="00000500000000000000" pitchFamily="2" charset="0"/>
                <a:cs typeface="Poppins" panose="00000500000000000000" pitchFamily="2" charset="0"/>
              </a:rPr>
              <a:t>steps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A6F0586-2A69-DE9F-9B57-2567ED7202C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673" y="1905802"/>
            <a:ext cx="10778825" cy="447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00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&#10;&#10;Descrição gerada automaticamente">
            <a:extLst>
              <a:ext uri="{FF2B5EF4-FFF2-40B4-BE49-F238E27FC236}">
                <a16:creationId xmlns:a16="http://schemas.microsoft.com/office/drawing/2014/main" id="{976F9D5C-D495-B532-D639-745B89C65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3C2CD3-11CF-D949-9DD9-BBBE8CDF4DE9}"/>
              </a:ext>
            </a:extLst>
          </p:cNvPr>
          <p:cNvSpPr txBox="1"/>
          <p:nvPr/>
        </p:nvSpPr>
        <p:spPr>
          <a:xfrm>
            <a:off x="714375" y="2724150"/>
            <a:ext cx="10763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F2465C9-559A-B673-406E-919E6995C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1714"/>
            <a:ext cx="12191988" cy="68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909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A4A6500675CB45839BF3C2EC023989" ma:contentTypeVersion="11" ma:contentTypeDescription="Criar um novo documento." ma:contentTypeScope="" ma:versionID="7ffa17ad5c53362eebe460011ddebe98">
  <xsd:schema xmlns:xsd="http://www.w3.org/2001/XMLSchema" xmlns:xs="http://www.w3.org/2001/XMLSchema" xmlns:p="http://schemas.microsoft.com/office/2006/metadata/properties" xmlns:ns2="44962026-6e19-4714-a215-7133c1ec5ac6" xmlns:ns3="81a0318f-244a-43c3-ac8a-e03390aacbaf" targetNamespace="http://schemas.microsoft.com/office/2006/metadata/properties" ma:root="true" ma:fieldsID="ff4c53e0a8354a92817c13bf1a6bfab2" ns2:_="" ns3:_="">
    <xsd:import namespace="44962026-6e19-4714-a215-7133c1ec5ac6"/>
    <xsd:import namespace="81a0318f-244a-43c3-ac8a-e03390aacb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962026-6e19-4714-a215-7133c1ec5a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m" ma:readOnly="false" ma:fieldId="{5cf76f15-5ced-4ddc-b409-7134ff3c332f}" ma:taxonomyMulti="true" ma:sspId="5789ee69-c7f9-40c0-8cb5-0290ccb26e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0318f-244a-43c3-ac8a-e03390aacb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25940a1-dbee-4de8-b854-cb6e8fad37f3}" ma:internalName="TaxCatchAll" ma:showField="CatchAllData" ma:web="81a0318f-244a-43c3-ac8a-e03390aacb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1a0318f-244a-43c3-ac8a-e03390aacbaf" xsi:nil="true"/>
    <lcf76f155ced4ddcb4097134ff3c332f xmlns="44962026-6e19-4714-a215-7133c1ec5a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AA86B5F-2B46-49B2-9910-54234968D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962026-6e19-4714-a215-7133c1ec5ac6"/>
    <ds:schemaRef ds:uri="81a0318f-244a-43c3-ac8a-e03390aacb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5F832B-B0F4-432D-A40F-0E522226C6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AFFBB4-7A80-4156-8685-53E78A39038D}">
  <ds:schemaRefs>
    <ds:schemaRef ds:uri="65e7e84e-0166-4191-a4ef-a37ce6d21a4e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3d965819-3a3e-4705-a7be-7ff4f7627f5b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81a0318f-244a-43c3-ac8a-e03390aacbaf"/>
    <ds:schemaRef ds:uri="44962026-6e19-4714-a215-7133c1ec5ac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</TotalTime>
  <Words>99</Words>
  <Application>Microsoft Office PowerPoint</Application>
  <PresentationFormat>Ecrã Panorâmico</PresentationFormat>
  <Paragraphs>25</Paragraphs>
  <Slides>15</Slides>
  <Notes>15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Poppins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Rui Santos</dc:creator>
  <cp:lastModifiedBy>João Reis</cp:lastModifiedBy>
  <cp:revision>351</cp:revision>
  <cp:lastPrinted>2023-09-25T09:08:20Z</cp:lastPrinted>
  <dcterms:created xsi:type="dcterms:W3CDTF">2022-05-27T16:35:47Z</dcterms:created>
  <dcterms:modified xsi:type="dcterms:W3CDTF">2026-02-05T11:21:13Z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0x01010062A4A6500675CB45839BF3C2EC023989</vt:lpwstr>
  </property>
  <property fmtid="{D5CDD505-2E9C-101B-9397-08002B2CF9AE}" pid="3" name="MediaServiceImageTags">
    <vt:lpwstr/>
  </property>
</Properties>
</file>