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0"/>
  </p:notesMasterIdLst>
  <p:sldIdLst>
    <p:sldId id="256" r:id="rId5"/>
    <p:sldId id="325" r:id="rId6"/>
    <p:sldId id="318" r:id="rId7"/>
    <p:sldId id="290" r:id="rId8"/>
    <p:sldId id="327" r:id="rId9"/>
    <p:sldId id="326" r:id="rId10"/>
    <p:sldId id="313" r:id="rId11"/>
    <p:sldId id="321" r:id="rId12"/>
    <p:sldId id="315" r:id="rId13"/>
    <p:sldId id="317" r:id="rId14"/>
    <p:sldId id="314" r:id="rId15"/>
    <p:sldId id="322" r:id="rId16"/>
    <p:sldId id="258" r:id="rId17"/>
    <p:sldId id="329" r:id="rId18"/>
    <p:sldId id="259" r:id="rId19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rowne, Roisin" initials="BR" lastIdx="1" clrIdx="0">
    <p:extLst>
      <p:ext uri="{19B8F6BF-5375-455C-9EA6-DF929625EA0E}">
        <p15:presenceInfo xmlns:p15="http://schemas.microsoft.com/office/powerpoint/2012/main" userId="S-1-5-21-1606219076-2361338442-1439912127-229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B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67" autoAdjust="0"/>
    <p:restoredTop sz="94681"/>
  </p:normalViewPr>
  <p:slideViewPr>
    <p:cSldViewPr snapToGrid="0">
      <p:cViewPr varScale="1">
        <p:scale>
          <a:sx n="133" d="100"/>
          <a:sy n="133" d="100"/>
        </p:scale>
        <p:origin x="924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F028810-961E-40C4-84CC-52334F3C35F5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9AC442DB-F14A-4154-9D8E-7B7B42D05584}">
      <dgm:prSet/>
      <dgm:spPr/>
      <dgm:t>
        <a:bodyPr/>
        <a:lstStyle/>
        <a:p>
          <a:r>
            <a:rPr lang="en-US" dirty="0"/>
            <a:t>Fishing for Litter has been running in Ireland since 2015</a:t>
          </a:r>
        </a:p>
      </dgm:t>
    </dgm:pt>
    <dgm:pt modelId="{9A448051-1CA0-4762-91EA-99B1AAE66E0B}" type="parTrans" cxnId="{606B4519-AD31-42F4-9E4C-CAC69490131F}">
      <dgm:prSet/>
      <dgm:spPr/>
      <dgm:t>
        <a:bodyPr/>
        <a:lstStyle/>
        <a:p>
          <a:endParaRPr lang="en-US"/>
        </a:p>
      </dgm:t>
    </dgm:pt>
    <dgm:pt modelId="{9F309518-CF7F-48F0-84A5-751F8DF1B4B1}" type="sibTrans" cxnId="{606B4519-AD31-42F4-9E4C-CAC69490131F}">
      <dgm:prSet/>
      <dgm:spPr/>
      <dgm:t>
        <a:bodyPr/>
        <a:lstStyle/>
        <a:p>
          <a:endParaRPr lang="en-US"/>
        </a:p>
      </dgm:t>
    </dgm:pt>
    <dgm:pt modelId="{FC6FFAB3-7DD6-4D4E-BC49-8EEF456BB726}">
      <dgm:prSet/>
      <dgm:spPr/>
      <dgm:t>
        <a:bodyPr/>
        <a:lstStyle/>
        <a:p>
          <a:r>
            <a:rPr lang="en-US" dirty="0"/>
            <a:t>In 2019, BIM launched the Clean Oceans Initiative.</a:t>
          </a:r>
        </a:p>
      </dgm:t>
    </dgm:pt>
    <dgm:pt modelId="{915E4D7D-45FC-491A-9361-0B3063D20CA3}" type="parTrans" cxnId="{AA297CF6-AF9D-4713-9C60-AC20E696E5F5}">
      <dgm:prSet/>
      <dgm:spPr/>
      <dgm:t>
        <a:bodyPr/>
        <a:lstStyle/>
        <a:p>
          <a:endParaRPr lang="en-US"/>
        </a:p>
      </dgm:t>
    </dgm:pt>
    <dgm:pt modelId="{37DD9086-502A-4C02-84DB-019B8FAEB0CF}" type="sibTrans" cxnId="{AA297CF6-AF9D-4713-9C60-AC20E696E5F5}">
      <dgm:prSet/>
      <dgm:spPr/>
      <dgm:t>
        <a:bodyPr/>
        <a:lstStyle/>
        <a:p>
          <a:endParaRPr lang="en-US"/>
        </a:p>
      </dgm:t>
    </dgm:pt>
    <dgm:pt modelId="{37533760-7704-4C76-A862-9E09AE4CF456}">
      <dgm:prSet/>
      <dgm:spPr/>
      <dgm:t>
        <a:bodyPr/>
        <a:lstStyle/>
        <a:p>
          <a:r>
            <a:rPr lang="en-US" dirty="0"/>
            <a:t>Incorporates FFL, CLAMS beach and pier cleans and other industry supports</a:t>
          </a:r>
        </a:p>
      </dgm:t>
    </dgm:pt>
    <dgm:pt modelId="{ED9777EE-3258-4F05-A57D-FD2243F3A1A9}" type="parTrans" cxnId="{AA8A66AA-0245-47C5-ADFC-60F93FB2C1F6}">
      <dgm:prSet/>
      <dgm:spPr/>
      <dgm:t>
        <a:bodyPr/>
        <a:lstStyle/>
        <a:p>
          <a:endParaRPr lang="en-US"/>
        </a:p>
      </dgm:t>
    </dgm:pt>
    <dgm:pt modelId="{C2145AE2-82F2-4C62-A261-E947B6011EC7}" type="sibTrans" cxnId="{AA8A66AA-0245-47C5-ADFC-60F93FB2C1F6}">
      <dgm:prSet/>
      <dgm:spPr/>
      <dgm:t>
        <a:bodyPr/>
        <a:lstStyle/>
        <a:p>
          <a:endParaRPr lang="en-US"/>
        </a:p>
      </dgm:t>
    </dgm:pt>
    <dgm:pt modelId="{EFFB98E9-1D5A-41BA-8FA4-1CA2E4610392}" type="pres">
      <dgm:prSet presAssocID="{DF028810-961E-40C4-84CC-52334F3C35F5}" presName="root" presStyleCnt="0">
        <dgm:presLayoutVars>
          <dgm:dir/>
          <dgm:resizeHandles val="exact"/>
        </dgm:presLayoutVars>
      </dgm:prSet>
      <dgm:spPr/>
    </dgm:pt>
    <dgm:pt modelId="{5CE9632C-2B4E-48D9-8CD1-848142DBF1F4}" type="pres">
      <dgm:prSet presAssocID="{9AC442DB-F14A-4154-9D8E-7B7B42D05584}" presName="compNode" presStyleCnt="0"/>
      <dgm:spPr/>
    </dgm:pt>
    <dgm:pt modelId="{2B4FD52B-3029-4BF9-B0E7-A59DC78B342B}" type="pres">
      <dgm:prSet presAssocID="{9AC442DB-F14A-4154-9D8E-7B7B42D05584}" presName="bgRect" presStyleLbl="bgShp" presStyleIdx="0" presStyleCnt="3"/>
      <dgm:spPr/>
    </dgm:pt>
    <dgm:pt modelId="{D113DECC-4B8F-4414-B4B6-3577E6BC034A}" type="pres">
      <dgm:prSet presAssocID="{9AC442DB-F14A-4154-9D8E-7B7B42D05584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ishing"/>
        </a:ext>
      </dgm:extLst>
    </dgm:pt>
    <dgm:pt modelId="{254D9F4C-A7F0-4BD5-B692-2735FDE7C7AD}" type="pres">
      <dgm:prSet presAssocID="{9AC442DB-F14A-4154-9D8E-7B7B42D05584}" presName="spaceRect" presStyleCnt="0"/>
      <dgm:spPr/>
    </dgm:pt>
    <dgm:pt modelId="{FD9C2F29-B65E-4B63-990A-1711221E45E7}" type="pres">
      <dgm:prSet presAssocID="{9AC442DB-F14A-4154-9D8E-7B7B42D05584}" presName="parTx" presStyleLbl="revTx" presStyleIdx="0" presStyleCnt="3">
        <dgm:presLayoutVars>
          <dgm:chMax val="0"/>
          <dgm:chPref val="0"/>
        </dgm:presLayoutVars>
      </dgm:prSet>
      <dgm:spPr/>
    </dgm:pt>
    <dgm:pt modelId="{9810F891-E346-404A-A916-726F5DABC170}" type="pres">
      <dgm:prSet presAssocID="{9F309518-CF7F-48F0-84A5-751F8DF1B4B1}" presName="sibTrans" presStyleCnt="0"/>
      <dgm:spPr/>
    </dgm:pt>
    <dgm:pt modelId="{AF144804-389B-4269-ACEC-3D4C1AAE9A9E}" type="pres">
      <dgm:prSet presAssocID="{FC6FFAB3-7DD6-4D4E-BC49-8EEF456BB726}" presName="compNode" presStyleCnt="0"/>
      <dgm:spPr/>
    </dgm:pt>
    <dgm:pt modelId="{BDE4841C-D981-4197-A09F-544DD3A946AA}" type="pres">
      <dgm:prSet presAssocID="{FC6FFAB3-7DD6-4D4E-BC49-8EEF456BB726}" presName="bgRect" presStyleLbl="bgShp" presStyleIdx="1" presStyleCnt="3" custLinFactNeighborX="36409" custLinFactNeighborY="-9262"/>
      <dgm:spPr/>
    </dgm:pt>
    <dgm:pt modelId="{9F5F3417-CC7F-4308-9DFC-068D5AD3F939}" type="pres">
      <dgm:prSet presAssocID="{FC6FFAB3-7DD6-4D4E-BC49-8EEF456BB726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nchor"/>
        </a:ext>
      </dgm:extLst>
    </dgm:pt>
    <dgm:pt modelId="{43AAC8C4-2E8F-43D2-87A7-7D31A9286C94}" type="pres">
      <dgm:prSet presAssocID="{FC6FFAB3-7DD6-4D4E-BC49-8EEF456BB726}" presName="spaceRect" presStyleCnt="0"/>
      <dgm:spPr/>
    </dgm:pt>
    <dgm:pt modelId="{38A268CC-567F-43F4-8EA2-1FD1D3C82F00}" type="pres">
      <dgm:prSet presAssocID="{FC6FFAB3-7DD6-4D4E-BC49-8EEF456BB726}" presName="parTx" presStyleLbl="revTx" presStyleIdx="1" presStyleCnt="3">
        <dgm:presLayoutVars>
          <dgm:chMax val="0"/>
          <dgm:chPref val="0"/>
        </dgm:presLayoutVars>
      </dgm:prSet>
      <dgm:spPr/>
    </dgm:pt>
    <dgm:pt modelId="{9D5B118E-45C9-4479-91F8-B2997CA5000A}" type="pres">
      <dgm:prSet presAssocID="{37DD9086-502A-4C02-84DB-019B8FAEB0CF}" presName="sibTrans" presStyleCnt="0"/>
      <dgm:spPr/>
    </dgm:pt>
    <dgm:pt modelId="{09D37836-FD0D-4FC4-A538-90FE38910437}" type="pres">
      <dgm:prSet presAssocID="{37533760-7704-4C76-A862-9E09AE4CF456}" presName="compNode" presStyleCnt="0"/>
      <dgm:spPr/>
    </dgm:pt>
    <dgm:pt modelId="{B66D2A96-DC6A-4642-B699-FC0CE2DC296C}" type="pres">
      <dgm:prSet presAssocID="{37533760-7704-4C76-A862-9E09AE4CF456}" presName="bgRect" presStyleLbl="bgShp" presStyleIdx="2" presStyleCnt="3"/>
      <dgm:spPr/>
    </dgm:pt>
    <dgm:pt modelId="{2986C09E-34BE-4225-841A-6F6CD67467DF}" type="pres">
      <dgm:prSet presAssocID="{37533760-7704-4C76-A862-9E09AE4CF456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rab"/>
        </a:ext>
      </dgm:extLst>
    </dgm:pt>
    <dgm:pt modelId="{8CDF0AD5-B71C-4F0D-924C-E176354E0B4A}" type="pres">
      <dgm:prSet presAssocID="{37533760-7704-4C76-A862-9E09AE4CF456}" presName="spaceRect" presStyleCnt="0"/>
      <dgm:spPr/>
    </dgm:pt>
    <dgm:pt modelId="{F3C1282C-B46A-4049-B2FD-48E23ACEE19F}" type="pres">
      <dgm:prSet presAssocID="{37533760-7704-4C76-A862-9E09AE4CF456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606B4519-AD31-42F4-9E4C-CAC69490131F}" srcId="{DF028810-961E-40C4-84CC-52334F3C35F5}" destId="{9AC442DB-F14A-4154-9D8E-7B7B42D05584}" srcOrd="0" destOrd="0" parTransId="{9A448051-1CA0-4762-91EA-99B1AAE66E0B}" sibTransId="{9F309518-CF7F-48F0-84A5-751F8DF1B4B1}"/>
    <dgm:cxn modelId="{70540A3E-74DC-4D3F-95CB-9F81FAC37618}" type="presOf" srcId="{FC6FFAB3-7DD6-4D4E-BC49-8EEF456BB726}" destId="{38A268CC-567F-43F4-8EA2-1FD1D3C82F00}" srcOrd="0" destOrd="0" presId="urn:microsoft.com/office/officeart/2018/2/layout/IconVerticalSolidList"/>
    <dgm:cxn modelId="{07D43F41-FC7F-49FE-B3BA-DFF9FAA8BFE7}" type="presOf" srcId="{37533760-7704-4C76-A862-9E09AE4CF456}" destId="{F3C1282C-B46A-4049-B2FD-48E23ACEE19F}" srcOrd="0" destOrd="0" presId="urn:microsoft.com/office/officeart/2018/2/layout/IconVerticalSolidList"/>
    <dgm:cxn modelId="{1D4ACC67-87EA-4111-B192-677E5A83BDA1}" type="presOf" srcId="{DF028810-961E-40C4-84CC-52334F3C35F5}" destId="{EFFB98E9-1D5A-41BA-8FA4-1CA2E4610392}" srcOrd="0" destOrd="0" presId="urn:microsoft.com/office/officeart/2018/2/layout/IconVerticalSolidList"/>
    <dgm:cxn modelId="{D5A9CD8C-872C-4A7A-8AE2-26D67E10BB5D}" type="presOf" srcId="{9AC442DB-F14A-4154-9D8E-7B7B42D05584}" destId="{FD9C2F29-B65E-4B63-990A-1711221E45E7}" srcOrd="0" destOrd="0" presId="urn:microsoft.com/office/officeart/2018/2/layout/IconVerticalSolidList"/>
    <dgm:cxn modelId="{AA8A66AA-0245-47C5-ADFC-60F93FB2C1F6}" srcId="{DF028810-961E-40C4-84CC-52334F3C35F5}" destId="{37533760-7704-4C76-A862-9E09AE4CF456}" srcOrd="2" destOrd="0" parTransId="{ED9777EE-3258-4F05-A57D-FD2243F3A1A9}" sibTransId="{C2145AE2-82F2-4C62-A261-E947B6011EC7}"/>
    <dgm:cxn modelId="{AA297CF6-AF9D-4713-9C60-AC20E696E5F5}" srcId="{DF028810-961E-40C4-84CC-52334F3C35F5}" destId="{FC6FFAB3-7DD6-4D4E-BC49-8EEF456BB726}" srcOrd="1" destOrd="0" parTransId="{915E4D7D-45FC-491A-9361-0B3063D20CA3}" sibTransId="{37DD9086-502A-4C02-84DB-019B8FAEB0CF}"/>
    <dgm:cxn modelId="{6668CFFC-D61E-40BA-A9F7-89FEAB848338}" type="presParOf" srcId="{EFFB98E9-1D5A-41BA-8FA4-1CA2E4610392}" destId="{5CE9632C-2B4E-48D9-8CD1-848142DBF1F4}" srcOrd="0" destOrd="0" presId="urn:microsoft.com/office/officeart/2018/2/layout/IconVerticalSolidList"/>
    <dgm:cxn modelId="{795F1946-5882-4D44-B99A-12802E1BA1E0}" type="presParOf" srcId="{5CE9632C-2B4E-48D9-8CD1-848142DBF1F4}" destId="{2B4FD52B-3029-4BF9-B0E7-A59DC78B342B}" srcOrd="0" destOrd="0" presId="urn:microsoft.com/office/officeart/2018/2/layout/IconVerticalSolidList"/>
    <dgm:cxn modelId="{D071CA46-1F78-4D1D-9C94-5AA8140ABA0C}" type="presParOf" srcId="{5CE9632C-2B4E-48D9-8CD1-848142DBF1F4}" destId="{D113DECC-4B8F-4414-B4B6-3577E6BC034A}" srcOrd="1" destOrd="0" presId="urn:microsoft.com/office/officeart/2018/2/layout/IconVerticalSolidList"/>
    <dgm:cxn modelId="{EB0B58A5-3A8A-4B3D-AA2B-0AED57334016}" type="presParOf" srcId="{5CE9632C-2B4E-48D9-8CD1-848142DBF1F4}" destId="{254D9F4C-A7F0-4BD5-B692-2735FDE7C7AD}" srcOrd="2" destOrd="0" presId="urn:microsoft.com/office/officeart/2018/2/layout/IconVerticalSolidList"/>
    <dgm:cxn modelId="{1D1557B6-E5EC-4DEA-879D-3908A1D0E5CF}" type="presParOf" srcId="{5CE9632C-2B4E-48D9-8CD1-848142DBF1F4}" destId="{FD9C2F29-B65E-4B63-990A-1711221E45E7}" srcOrd="3" destOrd="0" presId="urn:microsoft.com/office/officeart/2018/2/layout/IconVerticalSolidList"/>
    <dgm:cxn modelId="{F01740AF-4897-45B1-A30A-21B63D965F6A}" type="presParOf" srcId="{EFFB98E9-1D5A-41BA-8FA4-1CA2E4610392}" destId="{9810F891-E346-404A-A916-726F5DABC170}" srcOrd="1" destOrd="0" presId="urn:microsoft.com/office/officeart/2018/2/layout/IconVerticalSolidList"/>
    <dgm:cxn modelId="{8B34B6EC-9B1A-4D78-B2B8-13845289DBAC}" type="presParOf" srcId="{EFFB98E9-1D5A-41BA-8FA4-1CA2E4610392}" destId="{AF144804-389B-4269-ACEC-3D4C1AAE9A9E}" srcOrd="2" destOrd="0" presId="urn:microsoft.com/office/officeart/2018/2/layout/IconVerticalSolidList"/>
    <dgm:cxn modelId="{5ABDD2F8-4EB9-4632-8A73-03D580CBEC60}" type="presParOf" srcId="{AF144804-389B-4269-ACEC-3D4C1AAE9A9E}" destId="{BDE4841C-D981-4197-A09F-544DD3A946AA}" srcOrd="0" destOrd="0" presId="urn:microsoft.com/office/officeart/2018/2/layout/IconVerticalSolidList"/>
    <dgm:cxn modelId="{61529A25-B934-440E-A8DD-57ACDF235F38}" type="presParOf" srcId="{AF144804-389B-4269-ACEC-3D4C1AAE9A9E}" destId="{9F5F3417-CC7F-4308-9DFC-068D5AD3F939}" srcOrd="1" destOrd="0" presId="urn:microsoft.com/office/officeart/2018/2/layout/IconVerticalSolidList"/>
    <dgm:cxn modelId="{23C57906-FD7A-44CD-BC96-B00CD5A04B8B}" type="presParOf" srcId="{AF144804-389B-4269-ACEC-3D4C1AAE9A9E}" destId="{43AAC8C4-2E8F-43D2-87A7-7D31A9286C94}" srcOrd="2" destOrd="0" presId="urn:microsoft.com/office/officeart/2018/2/layout/IconVerticalSolidList"/>
    <dgm:cxn modelId="{7646A72F-8854-4A84-B087-6285907320CF}" type="presParOf" srcId="{AF144804-389B-4269-ACEC-3D4C1AAE9A9E}" destId="{38A268CC-567F-43F4-8EA2-1FD1D3C82F00}" srcOrd="3" destOrd="0" presId="urn:microsoft.com/office/officeart/2018/2/layout/IconVerticalSolidList"/>
    <dgm:cxn modelId="{7F6D6661-28CD-4E9C-86AA-6532DF6F2CF9}" type="presParOf" srcId="{EFFB98E9-1D5A-41BA-8FA4-1CA2E4610392}" destId="{9D5B118E-45C9-4479-91F8-B2997CA5000A}" srcOrd="3" destOrd="0" presId="urn:microsoft.com/office/officeart/2018/2/layout/IconVerticalSolidList"/>
    <dgm:cxn modelId="{274CCBBF-435E-4F5F-9F3E-43EF8A875126}" type="presParOf" srcId="{EFFB98E9-1D5A-41BA-8FA4-1CA2E4610392}" destId="{09D37836-FD0D-4FC4-A538-90FE38910437}" srcOrd="4" destOrd="0" presId="urn:microsoft.com/office/officeart/2018/2/layout/IconVerticalSolidList"/>
    <dgm:cxn modelId="{66F0EA89-394B-479B-A500-64663B412F37}" type="presParOf" srcId="{09D37836-FD0D-4FC4-A538-90FE38910437}" destId="{B66D2A96-DC6A-4642-B699-FC0CE2DC296C}" srcOrd="0" destOrd="0" presId="urn:microsoft.com/office/officeart/2018/2/layout/IconVerticalSolidList"/>
    <dgm:cxn modelId="{98F4E840-EF1E-4FE2-885E-2DE443DEE7C0}" type="presParOf" srcId="{09D37836-FD0D-4FC4-A538-90FE38910437}" destId="{2986C09E-34BE-4225-841A-6F6CD67467DF}" srcOrd="1" destOrd="0" presId="urn:microsoft.com/office/officeart/2018/2/layout/IconVerticalSolidList"/>
    <dgm:cxn modelId="{E7861364-8C94-4115-A177-183C1987F816}" type="presParOf" srcId="{09D37836-FD0D-4FC4-A538-90FE38910437}" destId="{8CDF0AD5-B71C-4F0D-924C-E176354E0B4A}" srcOrd="2" destOrd="0" presId="urn:microsoft.com/office/officeart/2018/2/layout/IconVerticalSolidList"/>
    <dgm:cxn modelId="{DB583AAC-982D-4E0A-A182-95469AB4812C}" type="presParOf" srcId="{09D37836-FD0D-4FC4-A538-90FE38910437}" destId="{F3C1282C-B46A-4049-B2FD-48E23ACEE19F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4FD52B-3029-4BF9-B0E7-A59DC78B342B}">
      <dsp:nvSpPr>
        <dsp:cNvPr id="0" name=""/>
        <dsp:cNvSpPr/>
      </dsp:nvSpPr>
      <dsp:spPr>
        <a:xfrm>
          <a:off x="0" y="414"/>
          <a:ext cx="8229600" cy="969612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13DECC-4B8F-4414-B4B6-3577E6BC034A}">
      <dsp:nvSpPr>
        <dsp:cNvPr id="0" name=""/>
        <dsp:cNvSpPr/>
      </dsp:nvSpPr>
      <dsp:spPr>
        <a:xfrm>
          <a:off x="293307" y="218577"/>
          <a:ext cx="533286" cy="53328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9C2F29-B65E-4B63-990A-1711221E45E7}">
      <dsp:nvSpPr>
        <dsp:cNvPr id="0" name=""/>
        <dsp:cNvSpPr/>
      </dsp:nvSpPr>
      <dsp:spPr>
        <a:xfrm>
          <a:off x="1119902" y="414"/>
          <a:ext cx="7109697" cy="9696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617" tIns="102617" rIns="102617" bIns="102617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Fishing for Litter has been running in Ireland since 2015</a:t>
          </a:r>
        </a:p>
      </dsp:txBody>
      <dsp:txXfrm>
        <a:off x="1119902" y="414"/>
        <a:ext cx="7109697" cy="969612"/>
      </dsp:txXfrm>
    </dsp:sp>
    <dsp:sp modelId="{BDE4841C-D981-4197-A09F-544DD3A946AA}">
      <dsp:nvSpPr>
        <dsp:cNvPr id="0" name=""/>
        <dsp:cNvSpPr/>
      </dsp:nvSpPr>
      <dsp:spPr>
        <a:xfrm>
          <a:off x="0" y="1122624"/>
          <a:ext cx="8229600" cy="969612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5F3417-CC7F-4308-9DFC-068D5AD3F939}">
      <dsp:nvSpPr>
        <dsp:cNvPr id="0" name=""/>
        <dsp:cNvSpPr/>
      </dsp:nvSpPr>
      <dsp:spPr>
        <a:xfrm>
          <a:off x="293307" y="1430592"/>
          <a:ext cx="533286" cy="53328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A268CC-567F-43F4-8EA2-1FD1D3C82F00}">
      <dsp:nvSpPr>
        <dsp:cNvPr id="0" name=""/>
        <dsp:cNvSpPr/>
      </dsp:nvSpPr>
      <dsp:spPr>
        <a:xfrm>
          <a:off x="1119902" y="1212429"/>
          <a:ext cx="7109697" cy="9696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617" tIns="102617" rIns="102617" bIns="102617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In 2019, BIM launched the Clean Oceans Initiative.</a:t>
          </a:r>
        </a:p>
      </dsp:txBody>
      <dsp:txXfrm>
        <a:off x="1119902" y="1212429"/>
        <a:ext cx="7109697" cy="969612"/>
      </dsp:txXfrm>
    </dsp:sp>
    <dsp:sp modelId="{B66D2A96-DC6A-4642-B699-FC0CE2DC296C}">
      <dsp:nvSpPr>
        <dsp:cNvPr id="0" name=""/>
        <dsp:cNvSpPr/>
      </dsp:nvSpPr>
      <dsp:spPr>
        <a:xfrm>
          <a:off x="0" y="2424445"/>
          <a:ext cx="8229600" cy="969612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986C09E-34BE-4225-841A-6F6CD67467DF}">
      <dsp:nvSpPr>
        <dsp:cNvPr id="0" name=""/>
        <dsp:cNvSpPr/>
      </dsp:nvSpPr>
      <dsp:spPr>
        <a:xfrm>
          <a:off x="293307" y="2642608"/>
          <a:ext cx="533286" cy="53328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C1282C-B46A-4049-B2FD-48E23ACEE19F}">
      <dsp:nvSpPr>
        <dsp:cNvPr id="0" name=""/>
        <dsp:cNvSpPr/>
      </dsp:nvSpPr>
      <dsp:spPr>
        <a:xfrm>
          <a:off x="1119902" y="2424445"/>
          <a:ext cx="7109697" cy="9696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617" tIns="102617" rIns="102617" bIns="102617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Incorporates FFL, CLAMS beach and pier cleans and other industry supports</a:t>
          </a:r>
        </a:p>
      </dsp:txBody>
      <dsp:txXfrm>
        <a:off x="1119902" y="2424445"/>
        <a:ext cx="7109697" cy="9696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15DAF2-F914-40F1-A0CC-0267428D8AF1}" type="datetimeFigureOut">
              <a:rPr lang="en-IE" smtClean="0"/>
              <a:t>05/02/2026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521EB1-C283-4E98-A71A-83245B1A2FBB}" type="slidenum">
              <a:rPr lang="en-IE" smtClean="0"/>
              <a:t>‹N°›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771349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IE" dirty="0"/>
              <a:t>Fishing for litter is only 1 small piece in a puzzle for BIM’s Clean Oceans Initiative but it’s the catalyst for unlocking partnership, discussions and solutions  that all support the Clean Oceans Initiative .</a:t>
            </a:r>
          </a:p>
          <a:p>
            <a:pPr lvl="0"/>
            <a:r>
              <a:rPr lang="en-IE" dirty="0"/>
              <a:t>A driver for the Clean Ocean Initiative  are the new Directives : Single Use Plastic Directive and the Port Reception Facilities Directive drive a number  of “reference” and research activities  to prepare the industry but also to work collaboratively  to identify potential solutions and programmes that will enable a joint approach to succeed. </a:t>
            </a:r>
          </a:p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521EB1-C283-4E98-A71A-83245B1A2FBB}" type="slidenum">
              <a:rPr lang="en-IE" smtClean="0"/>
              <a:t>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098882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4E5575-9C24-484B-862D-8CDA0C17D38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59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82C9B7-6B68-3525-3687-635069F8F4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57188" y="1241425"/>
            <a:ext cx="5954712" cy="334962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6325AFE-5B89-BFD0-B66F-A793DC7B263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46B3BB-B233-4A45-C21E-D280AC7264B2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480E555-64B2-46BA-95FD-A70A463BF0ED}" type="slidenum">
              <a:t>4</a:t>
            </a:fld>
            <a:endParaRPr lang="en-US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E" sz="1200" dirty="0"/>
              <a:t>2025 snapshot:</a:t>
            </a:r>
          </a:p>
          <a:p>
            <a:pPr marL="0" indent="0">
              <a:buNone/>
            </a:pPr>
            <a:r>
              <a:rPr lang="en-IE" sz="1200" dirty="0"/>
              <a:t> </a:t>
            </a:r>
          </a:p>
          <a:p>
            <a:pPr lvl="0"/>
            <a:r>
              <a:rPr lang="en-IE" sz="1200" dirty="0"/>
              <a:t>Active in 12 fishing harbours nationwide</a:t>
            </a:r>
          </a:p>
          <a:p>
            <a:pPr lvl="0"/>
            <a:r>
              <a:rPr lang="en-IE" sz="1200" dirty="0"/>
              <a:t>Strong participation from the fishing industry</a:t>
            </a:r>
          </a:p>
          <a:p>
            <a:pPr lvl="0"/>
            <a:r>
              <a:rPr lang="en-IE" sz="1200" dirty="0"/>
              <a:t>Ongoing support provided through the Clean Oceans Initiative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521EB1-C283-4E98-A71A-83245B1A2FBB}" type="slidenum">
              <a:rPr lang="en-IE" smtClean="0"/>
              <a:t>6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206514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57188" y="1241425"/>
            <a:ext cx="5954712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4E5575-9C24-484B-862D-8CDA0C17D38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9793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4E5575-9C24-484B-862D-8CDA0C17D38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2371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521EB1-C283-4E98-A71A-83245B1A2FBB}" type="slidenum">
              <a:rPr lang="en-IE" smtClean="0"/>
              <a:t>14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369534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02BDA-F662-AA42-BFFF-255F55EBF3F3}" type="datetimeFigureOut">
              <a:rPr lang="en-US" smtClean="0"/>
              <a:t>2/5/2026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23AF2-F5E9-F745-9B14-6B317859B17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449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02BDA-F662-AA42-BFFF-255F55EBF3F3}" type="datetimeFigureOut">
              <a:rPr lang="en-US" smtClean="0"/>
              <a:t>2/5/2026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23AF2-F5E9-F745-9B14-6B317859B17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940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02BDA-F662-AA42-BFFF-255F55EBF3F3}" type="datetimeFigureOut">
              <a:rPr lang="en-US" smtClean="0"/>
              <a:t>2/5/2026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23AF2-F5E9-F745-9B14-6B317859B17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0397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02BDA-F662-AA42-BFFF-255F55EBF3F3}" type="datetimeFigureOut">
              <a:rPr lang="en-US" smtClean="0"/>
              <a:t>2/5/2026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23AF2-F5E9-F745-9B14-6B317859B17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858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02BDA-F662-AA42-BFFF-255F55EBF3F3}" type="datetimeFigureOut">
              <a:rPr lang="en-US" smtClean="0"/>
              <a:t>2/5/2026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23AF2-F5E9-F745-9B14-6B317859B17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136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02BDA-F662-AA42-BFFF-255F55EBF3F3}" type="datetimeFigureOut">
              <a:rPr lang="en-US" smtClean="0"/>
              <a:t>2/5/2026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23AF2-F5E9-F745-9B14-6B317859B17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858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02BDA-F662-AA42-BFFF-255F55EBF3F3}" type="datetimeFigureOut">
              <a:rPr lang="en-US" smtClean="0"/>
              <a:t>2/5/2026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23AF2-F5E9-F745-9B14-6B317859B17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554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02BDA-F662-AA42-BFFF-255F55EBF3F3}" type="datetimeFigureOut">
              <a:rPr lang="en-US" smtClean="0"/>
              <a:t>2/5/2026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23AF2-F5E9-F745-9B14-6B317859B17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727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02BDA-F662-AA42-BFFF-255F55EBF3F3}" type="datetimeFigureOut">
              <a:rPr lang="en-US" smtClean="0"/>
              <a:t>2/5/2026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23AF2-F5E9-F745-9B14-6B317859B17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3589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02BDA-F662-AA42-BFFF-255F55EBF3F3}" type="datetimeFigureOut">
              <a:rPr lang="en-US" smtClean="0"/>
              <a:t>2/5/2026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23AF2-F5E9-F745-9B14-6B317859B17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19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02BDA-F662-AA42-BFFF-255F55EBF3F3}" type="datetimeFigureOut">
              <a:rPr lang="en-US" smtClean="0"/>
              <a:t>2/5/2026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23AF2-F5E9-F745-9B14-6B317859B17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4952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Navy Option 1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IM_Generic_Powerpoint9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641"/>
          <a:stretch/>
        </p:blipFill>
        <p:spPr>
          <a:xfrm>
            <a:off x="0" y="-353465"/>
            <a:ext cx="9144000" cy="4596170"/>
          </a:xfrm>
          <a:prstGeom prst="rect">
            <a:avLst/>
          </a:prstGeom>
        </p:spPr>
      </p:pic>
      <p:pic>
        <p:nvPicPr>
          <p:cNvPr id="5" name="Picture 4" descr="BIM_Logo Strapline_Col_Rev_PMS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5656" y="547330"/>
            <a:ext cx="5109482" cy="3052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6846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xt Slid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BIM PP_Graphics_1920x1080-10.png">
            <a:extLst>
              <a:ext uri="{FF2B5EF4-FFF2-40B4-BE49-F238E27FC236}">
                <a16:creationId xmlns:a16="http://schemas.microsoft.com/office/drawing/2014/main" id="{C7ED1A46-30C1-39E9-5DEB-6C8DF1A498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082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B46AEF5F-62AD-A3B7-68F6-3D25626BAC8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87055" y="366354"/>
            <a:ext cx="8167996" cy="442697"/>
          </a:xfrm>
        </p:spPr>
        <p:txBody>
          <a:bodyPr/>
          <a:lstStyle>
            <a:lvl1pPr>
              <a:defRPr lang="en-US">
                <a:solidFill>
                  <a:srgbClr val="004B64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5878A2B4-FCB4-2220-DCE9-CC679511B29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86003" y="1080628"/>
            <a:ext cx="8158084" cy="3160175"/>
          </a:xfrm>
        </p:spPr>
        <p:txBody>
          <a:bodyPr/>
          <a:lstStyle>
            <a:lvl1pPr>
              <a:spcBef>
                <a:spcPts val="300"/>
              </a:spcBef>
              <a:spcAft>
                <a:spcPts val="150"/>
              </a:spcAft>
              <a:defRPr lang="en-US">
                <a:solidFill>
                  <a:srgbClr val="004B64"/>
                </a:solidFill>
              </a:defRPr>
            </a:lvl1pPr>
            <a:lvl2pPr marL="261929" indent="-128582">
              <a:spcAft>
                <a:spcPts val="150"/>
              </a:spcAft>
              <a:buClr>
                <a:srgbClr val="8DC745"/>
              </a:buClr>
              <a:defRPr lang="en-US">
                <a:solidFill>
                  <a:srgbClr val="004B64"/>
                </a:solidFill>
              </a:defRPr>
            </a:lvl2pPr>
            <a:lvl3pPr marL="400031" indent="-128582">
              <a:spcBef>
                <a:spcPts val="0"/>
              </a:spcBef>
              <a:spcAft>
                <a:spcPts val="150"/>
              </a:spcAft>
              <a:buFont typeface="Calibri" pitchFamily="34"/>
              <a:buChar char="-"/>
              <a:defRPr lang="en-US">
                <a:solidFill>
                  <a:srgbClr val="004B64"/>
                </a:solidFill>
              </a:defRPr>
            </a:lvl3pPr>
          </a:lstStyle>
          <a:p>
            <a:pPr lvl="0"/>
            <a:r>
              <a:rPr lang="en-US"/>
              <a:t>Type text here</a:t>
            </a:r>
          </a:p>
          <a:p>
            <a:pPr lvl="1"/>
            <a:endParaRPr lang="en-US"/>
          </a:p>
          <a:p>
            <a:pPr lvl="2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660981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Column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487051" y="366352"/>
            <a:ext cx="8168000" cy="4427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Title goes here, 1 column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71050" y="4865868"/>
            <a:ext cx="296971" cy="89334"/>
          </a:xfrm>
        </p:spPr>
        <p:txBody>
          <a:bodyPr/>
          <a:lstStyle>
            <a:lvl1pPr>
              <a:defRPr>
                <a:solidFill>
                  <a:srgbClr val="004B64"/>
                </a:solidFill>
              </a:defRPr>
            </a:lvl1pPr>
          </a:lstStyle>
          <a:p>
            <a:fld id="{7BE88168-9E77-4074-BAD8-651D5DA5F2F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487051" y="730803"/>
            <a:ext cx="8168000" cy="492406"/>
          </a:xfrm>
        </p:spPr>
        <p:txBody>
          <a:bodyPr/>
          <a:lstStyle>
            <a:lvl1pPr marL="0" indent="0">
              <a:buNone/>
              <a:defRPr sz="1350" baseline="0">
                <a:solidFill>
                  <a:srgbClr val="8DC745"/>
                </a:solidFill>
                <a:latin typeface="+mj-lt"/>
              </a:defRPr>
            </a:lvl1pPr>
          </a:lstStyle>
          <a:p>
            <a:pPr lvl="0"/>
            <a:r>
              <a:rPr lang="en-US" dirty="0" err="1"/>
              <a:t>Subheader</a:t>
            </a:r>
            <a:r>
              <a:rPr lang="en-US" dirty="0"/>
              <a:t> goes here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86000" y="1504800"/>
            <a:ext cx="8158088" cy="2736000"/>
          </a:xfrm>
        </p:spPr>
        <p:txBody>
          <a:bodyPr/>
          <a:lstStyle>
            <a:lvl1pPr>
              <a:spcBef>
                <a:spcPts val="300"/>
              </a:spcBef>
              <a:spcAft>
                <a:spcPts val="150"/>
              </a:spcAft>
              <a:defRPr>
                <a:solidFill>
                  <a:srgbClr val="004B64"/>
                </a:solidFill>
              </a:defRPr>
            </a:lvl1pPr>
            <a:lvl2pPr marL="261926" indent="-128582">
              <a:spcAft>
                <a:spcPts val="150"/>
              </a:spcAft>
              <a:buClr>
                <a:srgbClr val="8DC745"/>
              </a:buClr>
              <a:buFont typeface="Arial" panose="020B0604020202020204" pitchFamily="34" charset="0"/>
              <a:buChar char="•"/>
              <a:defRPr/>
            </a:lvl2pPr>
            <a:lvl3pPr marL="400030" indent="-128582">
              <a:spcBef>
                <a:spcPts val="0"/>
              </a:spcBef>
              <a:spcAft>
                <a:spcPts val="150"/>
              </a:spcAft>
              <a:buFont typeface="Calibri" panose="020F0502020204030204" pitchFamily="34" charset="0"/>
              <a:buChar char="-"/>
              <a:defRPr/>
            </a:lvl3pPr>
          </a:lstStyle>
          <a:p>
            <a:r>
              <a:rPr lang="en-US" dirty="0"/>
              <a:t>Type text here</a:t>
            </a:r>
          </a:p>
          <a:p>
            <a:pPr lvl="1"/>
            <a:endParaRPr lang="en-US" dirty="0"/>
          </a:p>
          <a:p>
            <a:pPr lvl="2"/>
            <a:endParaRPr lang="en-US" dirty="0"/>
          </a:p>
        </p:txBody>
      </p:sp>
      <p:pic>
        <p:nvPicPr>
          <p:cNvPr id="8" name="Picture 7" descr="BIM PP_Graphics_1920x1080-10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0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2471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002BDA-F662-AA42-BFFF-255F55EBF3F3}" type="datetimeFigureOut">
              <a:rPr lang="en-US" smtClean="0"/>
              <a:t>2/5/2026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A23AF2-F5E9-F745-9B14-6B317859B17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457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Volumes/Designworks%20A/CURRENT/BIM/_BIM_Brand%20ID%20Rollout/_BIM%20Inhouse%20Documents/_BIM%20PowerPoint/Assets/JPGs/BIM%20PP_Graphics_1920x1080-02.jpg" TargetMode="External"/><Relationship Id="rId7" Type="http://schemas.openxmlformats.org/officeDocument/2006/relationships/image" Target="../media/image6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colum.gibson@mtu.ie" TargetMode="External"/><Relationship Id="rId5" Type="http://schemas.openxmlformats.org/officeDocument/2006/relationships/hyperlink" Target="mailto:catherine.morrison@bim.ie" TargetMode="External"/><Relationship Id="rId4" Type="http://schemas.openxmlformats.org/officeDocument/2006/relationships/hyperlink" Target="mailto:sandra.hennessy@bim.i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background with green text&#10;&#10;Description automatically generated">
            <a:extLst>
              <a:ext uri="{FF2B5EF4-FFF2-40B4-BE49-F238E27FC236}">
                <a16:creationId xmlns:a16="http://schemas.microsoft.com/office/drawing/2014/main" id="{E68FF9A3-1D49-3520-111C-E07CC034AB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5823" y="4376420"/>
            <a:ext cx="1968045" cy="764738"/>
          </a:xfrm>
          <a:prstGeom prst="rect">
            <a:avLst/>
          </a:prstGeom>
        </p:spPr>
      </p:pic>
      <p:pic>
        <p:nvPicPr>
          <p:cNvPr id="4" name="Picture 3" descr="A blue rectangle with black text&#10;&#10;Description automatically generated">
            <a:extLst>
              <a:ext uri="{FF2B5EF4-FFF2-40B4-BE49-F238E27FC236}">
                <a16:creationId xmlns:a16="http://schemas.microsoft.com/office/drawing/2014/main" id="{1A86456A-5647-6943-2135-2DAE3C43E2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4815" y="4516309"/>
            <a:ext cx="1663672" cy="54879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DD306B5-1B76-EB73-5BEC-ED6BCB5B272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2516" t="4524" b="1"/>
          <a:stretch>
            <a:fillRect/>
          </a:stretch>
        </p:blipFill>
        <p:spPr>
          <a:xfrm>
            <a:off x="3030922" y="4516310"/>
            <a:ext cx="2199598" cy="68868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CA5DD77-66D2-04E6-8273-9581B79F013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6444" r="51378"/>
          <a:stretch>
            <a:fillRect/>
          </a:stretch>
        </p:blipFill>
        <p:spPr>
          <a:xfrm>
            <a:off x="-196945" y="4516310"/>
            <a:ext cx="2866995" cy="565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2201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B650F-B891-8C14-A073-7B318690F5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 anchor="ctr">
            <a:normAutofit/>
          </a:bodyPr>
          <a:lstStyle/>
          <a:p>
            <a:r>
              <a:rPr lang="en-US" sz="3600" b="1" dirty="0">
                <a:solidFill>
                  <a:schemeClr val="tx2"/>
                </a:solidFill>
              </a:rPr>
              <a:t>Background</a:t>
            </a:r>
            <a:r>
              <a:rPr lang="en-US" b="1" dirty="0">
                <a:solidFill>
                  <a:schemeClr val="tx2"/>
                </a:solidFill>
              </a:rPr>
              <a:t> </a:t>
            </a:r>
            <a:endParaRPr lang="en-IE" b="1" dirty="0">
              <a:solidFill>
                <a:schemeClr val="tx2"/>
              </a:solidFill>
            </a:endParaRPr>
          </a:p>
        </p:txBody>
      </p:sp>
      <p:graphicFrame>
        <p:nvGraphicFramePr>
          <p:cNvPr id="5" name="Text Placeholder 2">
            <a:extLst>
              <a:ext uri="{FF2B5EF4-FFF2-40B4-BE49-F238E27FC236}">
                <a16:creationId xmlns:a16="http://schemas.microsoft.com/office/drawing/2014/main" id="{6D586059-CA3B-019B-0A75-FCB10D1BFF69}"/>
              </a:ext>
            </a:extLst>
          </p:cNvPr>
          <p:cNvGraphicFramePr/>
          <p:nvPr/>
        </p:nvGraphicFramePr>
        <p:xfrm>
          <a:off x="457200" y="1200151"/>
          <a:ext cx="8229600" cy="33944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1422088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84AA18-C6CD-422E-BE00-1BF31F4A1C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 anchor="ctr">
            <a:normAutofit/>
          </a:bodyPr>
          <a:lstStyle/>
          <a:p>
            <a:pPr defTabSz="514337"/>
            <a:r>
              <a:rPr lang="en-US" sz="3600" b="1" dirty="0">
                <a:solidFill>
                  <a:schemeClr val="tx2"/>
                </a:solidFill>
              </a:rPr>
              <a:t>Why Clean Oceans?</a:t>
            </a:r>
            <a:endParaRPr lang="en-IE" sz="3600" b="1" dirty="0">
              <a:solidFill>
                <a:schemeClr val="tx2"/>
              </a:solidFill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3F9870C-E14D-4983-B256-793844DD20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485094" cy="3394472"/>
          </a:xfrm>
        </p:spPr>
        <p:txBody>
          <a:bodyPr vert="horz" lIns="0" tIns="0" rIns="0" bIns="0" rtlCol="0">
            <a:normAutofit/>
          </a:bodyPr>
          <a:lstStyle>
            <a:lvl1pPr marL="128585" indent="-128585" algn="l" defTabSz="514337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150"/>
              </a:spcAft>
              <a:buClr>
                <a:srgbClr val="8DC745"/>
              </a:buClr>
              <a:buSzPct val="80000"/>
              <a:buFont typeface="Wingdings" charset="2"/>
              <a:buChar char="§"/>
              <a:defRPr sz="1200" kern="1200">
                <a:solidFill>
                  <a:srgbClr val="004B64"/>
                </a:solidFill>
                <a:latin typeface="+mn-lt"/>
                <a:ea typeface="+mn-ea"/>
                <a:cs typeface="+mn-cs"/>
              </a:defRPr>
            </a:lvl1pPr>
            <a:lvl2pPr marL="261932" indent="-128585" algn="l" defTabSz="51433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  <a:buClr>
                <a:srgbClr val="8DC745"/>
              </a:buClr>
              <a:buFont typeface="Arial" panose="020B0604020202020204" pitchFamily="34" charset="0"/>
              <a:buChar char="•"/>
              <a:defRPr sz="900" kern="1200">
                <a:solidFill>
                  <a:srgbClr val="004B64"/>
                </a:solidFill>
                <a:latin typeface="+mn-lt"/>
                <a:ea typeface="+mn-ea"/>
                <a:cs typeface="+mn-cs"/>
              </a:defRPr>
            </a:lvl2pPr>
            <a:lvl3pPr marL="400040" indent="-128585" algn="l" defTabSz="51433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  <a:buClr>
                <a:srgbClr val="01A1DD"/>
              </a:buClr>
              <a:buSzPct val="120000"/>
              <a:buFont typeface="Calibri" panose="020F0502020204030204" pitchFamily="34" charset="0"/>
              <a:buChar char="-"/>
              <a:defRPr sz="900" kern="1200">
                <a:solidFill>
                  <a:srgbClr val="004B64"/>
                </a:solidFill>
                <a:latin typeface="+mn-lt"/>
                <a:ea typeface="+mn-ea"/>
                <a:cs typeface="+mn-cs"/>
              </a:defRPr>
            </a:lvl3pPr>
            <a:lvl4pPr marL="404803" indent="0" algn="l" defTabSz="51433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8150" indent="0" algn="l" defTabSz="51433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8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4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514337">
              <a:lnSpc>
                <a:spcPct val="90000"/>
              </a:lnSpc>
              <a:spcBef>
                <a:spcPts val="300"/>
              </a:spcBef>
              <a:spcAft>
                <a:spcPts val="150"/>
              </a:spcAft>
              <a:buClr>
                <a:srgbClr val="8DC745"/>
              </a:buClr>
              <a:buSzPct val="80000"/>
              <a:buNone/>
            </a:pPr>
            <a:r>
              <a:rPr lang="en-US" sz="1400" b="1" dirty="0">
                <a:solidFill>
                  <a:schemeClr val="tx1"/>
                </a:solidFill>
              </a:rPr>
              <a:t>Two key Directives</a:t>
            </a:r>
          </a:p>
          <a:p>
            <a:pPr marL="528635" lvl="1" indent="-128585" defTabSz="514337">
              <a:lnSpc>
                <a:spcPct val="90000"/>
              </a:lnSpc>
              <a:spcBef>
                <a:spcPts val="300"/>
              </a:spcBef>
              <a:spcAft>
                <a:spcPts val="150"/>
              </a:spcAft>
              <a:buClr>
                <a:srgbClr val="8DC745"/>
              </a:buClr>
              <a:buSzPct val="80000"/>
              <a:buFont typeface="Wingdings" charset="2"/>
              <a:buChar char="§"/>
            </a:pPr>
            <a:r>
              <a:rPr lang="en-US" sz="1400" dirty="0">
                <a:solidFill>
                  <a:schemeClr val="tx1"/>
                </a:solidFill>
              </a:rPr>
              <a:t>Reducing of plastics in the Marine Env (SUP)</a:t>
            </a:r>
          </a:p>
          <a:p>
            <a:pPr marL="528635" lvl="1" indent="-128585" defTabSz="514337">
              <a:lnSpc>
                <a:spcPct val="90000"/>
              </a:lnSpc>
              <a:spcBef>
                <a:spcPts val="300"/>
              </a:spcBef>
              <a:spcAft>
                <a:spcPts val="150"/>
              </a:spcAft>
              <a:buClr>
                <a:srgbClr val="8DC745"/>
              </a:buClr>
              <a:buSzPct val="80000"/>
              <a:buFont typeface="Wingdings" charset="2"/>
              <a:buChar char="§"/>
            </a:pPr>
            <a:r>
              <a:rPr lang="en-US" sz="1400" dirty="0">
                <a:solidFill>
                  <a:schemeClr val="tx1"/>
                </a:solidFill>
              </a:rPr>
              <a:t>Port Reception Facilities (PRF)</a:t>
            </a:r>
          </a:p>
          <a:p>
            <a:pPr marL="128585" indent="-128585" defTabSz="514337">
              <a:lnSpc>
                <a:spcPct val="90000"/>
              </a:lnSpc>
              <a:spcBef>
                <a:spcPts val="300"/>
              </a:spcBef>
              <a:spcAft>
                <a:spcPts val="150"/>
              </a:spcAft>
              <a:buClr>
                <a:srgbClr val="8DC745"/>
              </a:buClr>
              <a:buSzPct val="80000"/>
              <a:buFont typeface="Wingdings" charset="2"/>
              <a:buChar char="§"/>
            </a:pPr>
            <a:r>
              <a:rPr lang="en-US" sz="1400" b="1" dirty="0">
                <a:solidFill>
                  <a:schemeClr val="tx1"/>
                </a:solidFill>
              </a:rPr>
              <a:t>Overarching EU policies</a:t>
            </a:r>
          </a:p>
          <a:p>
            <a:pPr marL="528635" lvl="2" indent="-128585" defTabSz="514337">
              <a:lnSpc>
                <a:spcPct val="90000"/>
              </a:lnSpc>
              <a:spcBef>
                <a:spcPts val="300"/>
              </a:spcBef>
              <a:spcAft>
                <a:spcPts val="150"/>
              </a:spcAft>
              <a:buClr>
                <a:srgbClr val="8DC745"/>
              </a:buClr>
              <a:buSzPct val="80000"/>
              <a:buFont typeface="Wingdings" charset="2"/>
              <a:buChar char="§"/>
            </a:pPr>
            <a:r>
              <a:rPr lang="en-US" sz="1400" dirty="0">
                <a:solidFill>
                  <a:schemeClr val="tx1"/>
                </a:solidFill>
              </a:rPr>
              <a:t>New plastics economy </a:t>
            </a:r>
          </a:p>
          <a:p>
            <a:pPr marL="528635" lvl="2" indent="-128585" defTabSz="514337">
              <a:lnSpc>
                <a:spcPct val="90000"/>
              </a:lnSpc>
              <a:spcBef>
                <a:spcPts val="300"/>
              </a:spcBef>
              <a:spcAft>
                <a:spcPts val="150"/>
              </a:spcAft>
              <a:buClr>
                <a:srgbClr val="8DC745"/>
              </a:buClr>
              <a:buSzPct val="80000"/>
              <a:buFont typeface="Wingdings" charset="2"/>
              <a:buChar char="§"/>
            </a:pPr>
            <a:r>
              <a:rPr lang="en-US" sz="1400" dirty="0">
                <a:solidFill>
                  <a:schemeClr val="tx1"/>
                </a:solidFill>
              </a:rPr>
              <a:t>Circular Economy</a:t>
            </a:r>
          </a:p>
          <a:p>
            <a:pPr marL="528635" lvl="2" indent="-128585" defTabSz="514337">
              <a:lnSpc>
                <a:spcPct val="90000"/>
              </a:lnSpc>
              <a:spcBef>
                <a:spcPts val="300"/>
              </a:spcBef>
              <a:spcAft>
                <a:spcPts val="150"/>
              </a:spcAft>
              <a:buClr>
                <a:srgbClr val="8DC745"/>
              </a:buClr>
              <a:buSzPct val="80000"/>
              <a:buFont typeface="Wingdings" charset="2"/>
              <a:buChar char="§"/>
            </a:pPr>
            <a:r>
              <a:rPr lang="en-US" sz="1400" dirty="0">
                <a:solidFill>
                  <a:schemeClr val="tx1"/>
                </a:solidFill>
              </a:rPr>
              <a:t>Green Deal </a:t>
            </a:r>
          </a:p>
          <a:p>
            <a:pPr marL="128585" indent="-128585" defTabSz="514337">
              <a:lnSpc>
                <a:spcPct val="90000"/>
              </a:lnSpc>
              <a:spcBef>
                <a:spcPts val="300"/>
              </a:spcBef>
              <a:spcAft>
                <a:spcPts val="150"/>
              </a:spcAft>
              <a:buClr>
                <a:srgbClr val="8DC745"/>
              </a:buClr>
              <a:buSzPct val="80000"/>
              <a:buFont typeface="Wingdings" charset="2"/>
              <a:buChar char="§"/>
            </a:pPr>
            <a:endParaRPr lang="en-US" sz="1400" dirty="0">
              <a:solidFill>
                <a:schemeClr val="tx1"/>
              </a:solidFill>
            </a:endParaRPr>
          </a:p>
          <a:p>
            <a:pPr marL="128585" indent="-128585" defTabSz="514337">
              <a:lnSpc>
                <a:spcPct val="90000"/>
              </a:lnSpc>
              <a:spcBef>
                <a:spcPts val="300"/>
              </a:spcBef>
              <a:spcAft>
                <a:spcPts val="150"/>
              </a:spcAft>
              <a:buClr>
                <a:srgbClr val="8DC745"/>
              </a:buClr>
              <a:buSzPct val="80000"/>
              <a:buFont typeface="Wingdings" charset="2"/>
              <a:buChar char="§"/>
            </a:pPr>
            <a:r>
              <a:rPr lang="en-US" sz="1400" dirty="0">
                <a:solidFill>
                  <a:schemeClr val="tx1"/>
                </a:solidFill>
              </a:rPr>
              <a:t>Support the implementation of these new directives</a:t>
            </a:r>
          </a:p>
          <a:p>
            <a:pPr marL="128585" indent="-128585" defTabSz="514337">
              <a:lnSpc>
                <a:spcPct val="90000"/>
              </a:lnSpc>
              <a:spcBef>
                <a:spcPts val="300"/>
              </a:spcBef>
              <a:spcAft>
                <a:spcPts val="150"/>
              </a:spcAft>
              <a:buClr>
                <a:srgbClr val="8DC745"/>
              </a:buClr>
              <a:buSzPct val="80000"/>
              <a:buFont typeface="Wingdings" charset="2"/>
              <a:buChar char="§"/>
            </a:pPr>
            <a:r>
              <a:rPr lang="en-US" sz="1400" dirty="0">
                <a:solidFill>
                  <a:schemeClr val="tx1"/>
                </a:solidFill>
              </a:rPr>
              <a:t>Leverage expertise in the sector</a:t>
            </a:r>
          </a:p>
          <a:p>
            <a:pPr marL="128585" indent="-128585" defTabSz="514337">
              <a:lnSpc>
                <a:spcPct val="90000"/>
              </a:lnSpc>
              <a:spcBef>
                <a:spcPts val="300"/>
              </a:spcBef>
              <a:spcAft>
                <a:spcPts val="150"/>
              </a:spcAft>
              <a:buClr>
                <a:srgbClr val="8DC745"/>
              </a:buClr>
              <a:buSzPct val="80000"/>
              <a:buFont typeface="Wingdings" charset="2"/>
              <a:buChar char="§"/>
            </a:pPr>
            <a:r>
              <a:rPr lang="en-US" sz="1400" dirty="0">
                <a:solidFill>
                  <a:schemeClr val="tx1"/>
                </a:solidFill>
              </a:rPr>
              <a:t>Manage the economic cost of the business change</a:t>
            </a:r>
          </a:p>
          <a:p>
            <a:pPr marL="128585" indent="-128585" defTabSz="514337">
              <a:lnSpc>
                <a:spcPct val="90000"/>
              </a:lnSpc>
              <a:spcBef>
                <a:spcPts val="300"/>
              </a:spcBef>
              <a:spcAft>
                <a:spcPts val="150"/>
              </a:spcAft>
              <a:buClr>
                <a:srgbClr val="8DC745"/>
              </a:buClr>
              <a:buSzPct val="80000"/>
              <a:buFont typeface="Wingdings" charset="2"/>
              <a:buChar char="§"/>
            </a:pPr>
            <a:r>
              <a:rPr lang="en-US" sz="1400" dirty="0">
                <a:solidFill>
                  <a:schemeClr val="tx1"/>
                </a:solidFill>
              </a:rPr>
              <a:t>Explore the opportunities associated with these changes</a:t>
            </a:r>
          </a:p>
          <a:p>
            <a:pPr>
              <a:lnSpc>
                <a:spcPct val="90000"/>
              </a:lnSpc>
            </a:pPr>
            <a:r>
              <a:rPr lang="en-US" sz="1400" dirty="0">
                <a:solidFill>
                  <a:schemeClr val="tx1"/>
                </a:solidFill>
              </a:rPr>
              <a:t>Earn the public social trust for stakeholders </a:t>
            </a:r>
          </a:p>
          <a:p>
            <a:pPr>
              <a:lnSpc>
                <a:spcPct val="90000"/>
              </a:lnSpc>
            </a:pPr>
            <a:endParaRPr lang="en-US" sz="1400" dirty="0">
              <a:solidFill>
                <a:schemeClr val="tx1"/>
              </a:solidFill>
            </a:endParaRPr>
          </a:p>
          <a:p>
            <a:pPr lvl="1">
              <a:lnSpc>
                <a:spcPct val="90000"/>
              </a:lnSpc>
            </a:pPr>
            <a:endParaRPr lang="en-US" sz="1300" dirty="0">
              <a:solidFill>
                <a:schemeClr val="tx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AED0BB6-7973-4DA8-A8EF-C9CE747E42F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1" t="-7870" r="-7146" b="6"/>
          <a:stretch>
            <a:fillRect/>
          </a:stretch>
        </p:blipFill>
        <p:spPr>
          <a:xfrm>
            <a:off x="4942294" y="1200151"/>
            <a:ext cx="4201706" cy="33944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743267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D8EEDEF5-490E-2793-21B7-B54A459C33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463" y="-30752"/>
            <a:ext cx="7913758" cy="517425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08B84EB-1793-E292-E58D-9AEE282ED4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1257" y="-1"/>
            <a:ext cx="743964" cy="596543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3E7662-3B2F-949B-D45F-DFF315D27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E" sz="3600" b="1" dirty="0">
                <a:solidFill>
                  <a:schemeClr val="tx2"/>
                </a:solidFill>
              </a:rPr>
              <a:t>FFL in Ireland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5C98C-AA1F-7C4F-A2D5-5C8BB5CA77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250" y="634604"/>
            <a:ext cx="5431971" cy="3614909"/>
          </a:xfrm>
        </p:spPr>
        <p:txBody>
          <a:bodyPr>
            <a:noAutofit/>
          </a:bodyPr>
          <a:lstStyle/>
          <a:p>
            <a:endParaRPr lang="en-IE" sz="1600" dirty="0"/>
          </a:p>
          <a:p>
            <a:pPr marL="0" indent="0">
              <a:buNone/>
            </a:pPr>
            <a:r>
              <a:rPr lang="en-IE" sz="1600" dirty="0"/>
              <a:t>Voluntary initiative supported by BIM </a:t>
            </a:r>
          </a:p>
          <a:p>
            <a:pPr marL="0" indent="0">
              <a:buNone/>
            </a:pPr>
            <a:endParaRPr lang="en-IE" sz="1600" dirty="0"/>
          </a:p>
          <a:p>
            <a:pPr marL="0" indent="0">
              <a:buNone/>
            </a:pPr>
            <a:r>
              <a:rPr lang="en-IE" sz="1600" dirty="0"/>
              <a:t>Delivered in partnership with fishers and harbour authorities to remove marine litter brought ashore during normal fishing activity.</a:t>
            </a:r>
          </a:p>
          <a:p>
            <a:pPr marL="0" indent="0">
              <a:buNone/>
            </a:pPr>
            <a:endParaRPr lang="en-IE" sz="1600" dirty="0"/>
          </a:p>
          <a:p>
            <a:pPr marL="0" indent="0">
              <a:buNone/>
            </a:pPr>
            <a:r>
              <a:rPr lang="en-IE" sz="1600" dirty="0"/>
              <a:t>How it works:</a:t>
            </a:r>
          </a:p>
          <a:p>
            <a:pPr marL="0" indent="0">
              <a:buNone/>
            </a:pPr>
            <a:r>
              <a:rPr lang="en-IE" sz="1600" dirty="0"/>
              <a:t> </a:t>
            </a:r>
          </a:p>
          <a:p>
            <a:pPr lvl="0"/>
            <a:r>
              <a:rPr lang="en-IE" sz="1600" dirty="0"/>
              <a:t>BIM supplies Fishing for Litter bags to participating vessels</a:t>
            </a:r>
          </a:p>
          <a:p>
            <a:pPr lvl="0"/>
            <a:r>
              <a:rPr lang="en-IE" sz="1600" dirty="0"/>
              <a:t>Waste collected at sea is brought back to port</a:t>
            </a:r>
          </a:p>
          <a:p>
            <a:pPr lvl="0"/>
            <a:r>
              <a:rPr lang="en-IE" sz="1600" dirty="0"/>
              <a:t>Bags are left on the pier and placed into dedicated FFL skips</a:t>
            </a:r>
          </a:p>
          <a:p>
            <a:pPr lvl="0"/>
            <a:r>
              <a:rPr lang="en-IE" sz="1600" dirty="0"/>
              <a:t>Harbour authorities arrange disposal through waste contractors</a:t>
            </a:r>
          </a:p>
          <a:p>
            <a:pPr marL="0" indent="0">
              <a:buNone/>
            </a:pPr>
            <a:r>
              <a:rPr lang="en-IE" sz="1600" dirty="0"/>
              <a:t> </a:t>
            </a:r>
          </a:p>
          <a:p>
            <a:endParaRPr lang="en-IE" sz="1600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33F8F51-C5F4-94D1-D8C8-C9D27BCBAE1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27221" y="979724"/>
            <a:ext cx="3616779" cy="4163776"/>
          </a:xfrm>
          <a:custGeom>
            <a:avLst/>
            <a:gdLst>
              <a:gd name="connsiteX0" fmla="*/ 65565 w 6313150"/>
              <a:gd name="connsiteY0" fmla="*/ 0 h 6857997"/>
              <a:gd name="connsiteX1" fmla="*/ 6313150 w 6313150"/>
              <a:gd name="connsiteY1" fmla="*/ 0 h 6857997"/>
              <a:gd name="connsiteX2" fmla="*/ 6313150 w 6313150"/>
              <a:gd name="connsiteY2" fmla="*/ 6857997 h 6857997"/>
              <a:gd name="connsiteX3" fmla="*/ 3293946 w 6313150"/>
              <a:gd name="connsiteY3" fmla="*/ 6857997 h 6857997"/>
              <a:gd name="connsiteX4" fmla="*/ 3235857 w 6313150"/>
              <a:gd name="connsiteY4" fmla="*/ 6823061 h 6857997"/>
              <a:gd name="connsiteX5" fmla="*/ 0 w 6313150"/>
              <a:gd name="connsiteY5" fmla="*/ 951803 h 6857997"/>
              <a:gd name="connsiteX6" fmla="*/ 31536 w 6313150"/>
              <a:gd name="connsiteY6" fmla="*/ 285771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13150" h="6857997">
                <a:moveTo>
                  <a:pt x="65565" y="0"/>
                </a:moveTo>
                <a:lnTo>
                  <a:pt x="6313150" y="0"/>
                </a:lnTo>
                <a:lnTo>
                  <a:pt x="6313150" y="6857997"/>
                </a:lnTo>
                <a:lnTo>
                  <a:pt x="3293946" y="6857997"/>
                </a:lnTo>
                <a:lnTo>
                  <a:pt x="3235857" y="6823061"/>
                </a:lnTo>
                <a:cubicBezTo>
                  <a:pt x="1291240" y="5592803"/>
                  <a:pt x="0" y="3423096"/>
                  <a:pt x="0" y="951803"/>
                </a:cubicBezTo>
                <a:cubicBezTo>
                  <a:pt x="0" y="727140"/>
                  <a:pt x="10673" y="504970"/>
                  <a:pt x="31536" y="28577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118840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211E1-3FAA-C11F-D9E6-2620EAD48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The Stats</a:t>
            </a:r>
            <a:endParaRPr lang="en-IE" b="1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769CAD-D7D3-E5AA-ADD6-40A76E1B1143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486003" y="1080628"/>
            <a:ext cx="4567690" cy="3160175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GB" sz="1400" kern="100" dirty="0">
                <a:effectLst/>
                <a:latin typeface="Helvetica" pitchFamily="34" charset="0"/>
                <a:ea typeface="Aptos" panose="020B0004020202020204" pitchFamily="34" charset="0"/>
                <a:cs typeface="Calibri" panose="020F0502020204030204" pitchFamily="34" charset="0"/>
              </a:rPr>
              <a:t>Fishing for Litter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1400" kern="100" dirty="0">
                <a:effectLst/>
                <a:latin typeface="Helvetica" pitchFamily="34" charset="0"/>
                <a:ea typeface="Aptos" panose="020B0004020202020204" pitchFamily="34" charset="0"/>
                <a:cs typeface="Calibri" panose="020F0502020204030204" pitchFamily="34" charset="0"/>
              </a:rPr>
              <a:t>244 vessels registered to take part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1400" kern="100" dirty="0">
                <a:effectLst/>
                <a:latin typeface="Helvetica" pitchFamily="34" charset="0"/>
                <a:ea typeface="Aptos" panose="020B0004020202020204" pitchFamily="34" charset="0"/>
                <a:cs typeface="Calibri" panose="020F0502020204030204" pitchFamily="34" charset="0"/>
              </a:rPr>
              <a:t>1169 crew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1400" kern="100" dirty="0">
                <a:latin typeface="Helvetica" pitchFamily="34" charset="0"/>
                <a:ea typeface="Aptos" panose="020B0004020202020204" pitchFamily="34" charset="0"/>
                <a:cs typeface="Calibri" panose="020F0502020204030204" pitchFamily="34" charset="0"/>
              </a:rPr>
              <a:t>12 ports</a:t>
            </a:r>
          </a:p>
          <a:p>
            <a:pPr lvl="1"/>
            <a:endParaRPr lang="en-GB" sz="1050" kern="100" dirty="0">
              <a:effectLst/>
              <a:latin typeface="Helvetica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133347" lvl="1" indent="0">
              <a:buNone/>
            </a:pPr>
            <a:r>
              <a:rPr lang="en-GB" sz="1400" kern="100" dirty="0">
                <a:latin typeface="Helvetica" pitchFamily="34" charset="0"/>
                <a:ea typeface="Aptos" panose="020B0004020202020204" pitchFamily="34" charset="0"/>
                <a:cs typeface="Calibri" panose="020F0502020204030204" pitchFamily="34" charset="0"/>
              </a:rPr>
              <a:t>CLAMS Cleans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1400" kern="100" dirty="0">
                <a:effectLst/>
                <a:latin typeface="Helvetica" pitchFamily="34" charset="0"/>
                <a:ea typeface="Aptos" panose="020B0004020202020204" pitchFamily="34" charset="0"/>
                <a:cs typeface="Calibri" panose="020F0502020204030204" pitchFamily="34" charset="0"/>
              </a:rPr>
              <a:t>11 groups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1400" kern="100" dirty="0">
                <a:latin typeface="Helvetica" pitchFamily="34" charset="0"/>
                <a:ea typeface="Aptos" panose="020B0004020202020204" pitchFamily="34" charset="0"/>
                <a:cs typeface="Calibri" panose="020F0502020204030204" pitchFamily="34" charset="0"/>
              </a:rPr>
              <a:t>Collaborate with local communities and NGOs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1400" kern="100" dirty="0">
                <a:effectLst/>
                <a:latin typeface="Helvetica" pitchFamily="34" charset="0"/>
                <a:ea typeface="Aptos" panose="020B0004020202020204" pitchFamily="34" charset="0"/>
                <a:cs typeface="Calibri" panose="020F0502020204030204" pitchFamily="34" charset="0"/>
              </a:rPr>
              <a:t>29 </a:t>
            </a:r>
            <a:r>
              <a:rPr lang="en-GB" sz="1400" kern="100" dirty="0">
                <a:latin typeface="Helvetica" pitchFamily="34" charset="0"/>
                <a:ea typeface="Aptos" panose="020B0004020202020204" pitchFamily="34" charset="0"/>
                <a:cs typeface="Calibri" panose="020F0502020204030204" pitchFamily="34" charset="0"/>
              </a:rPr>
              <a:t>events took place in 2023</a:t>
            </a:r>
            <a:endParaRPr lang="en-GB" sz="1400" kern="100" dirty="0">
              <a:effectLst/>
              <a:latin typeface="Helvetica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133347" lvl="1" indent="0">
              <a:buNone/>
            </a:pPr>
            <a:endParaRPr lang="en-GB" sz="1050" kern="100" dirty="0">
              <a:effectLst/>
              <a:latin typeface="Helvetica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133347" lvl="1" indent="0">
              <a:buNone/>
            </a:pPr>
            <a:endParaRPr lang="en-GB" sz="1050" kern="100" dirty="0">
              <a:latin typeface="Helvetica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133347" lvl="1" indent="0">
              <a:buNone/>
            </a:pPr>
            <a:r>
              <a:rPr lang="en-GB" sz="2400" b="1" kern="100" dirty="0">
                <a:solidFill>
                  <a:schemeClr val="tx2"/>
                </a:solidFill>
                <a:effectLst/>
                <a:latin typeface="Helvetica" pitchFamily="34" charset="0"/>
                <a:ea typeface="Aptos" panose="020B0004020202020204" pitchFamily="34" charset="0"/>
                <a:cs typeface="Calibri" panose="020F0502020204030204" pitchFamily="34" charset="0"/>
              </a:rPr>
              <a:t>1000 tonnes+ waste collected </a:t>
            </a:r>
          </a:p>
          <a:p>
            <a:pPr marL="0" indent="0">
              <a:buNone/>
            </a:pPr>
            <a:endParaRPr lang="en-GB" sz="1400" kern="100" dirty="0">
              <a:latin typeface="Helvetica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IE" dirty="0"/>
          </a:p>
        </p:txBody>
      </p:sp>
      <p:pic>
        <p:nvPicPr>
          <p:cNvPr id="4" name="Content Placeholder 11">
            <a:extLst>
              <a:ext uri="{FF2B5EF4-FFF2-40B4-BE49-F238E27FC236}">
                <a16:creationId xmlns:a16="http://schemas.microsoft.com/office/drawing/2014/main" id="{1D0CD7DB-3900-DBB7-C5E9-8D92303FF85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78236" y="1161375"/>
            <a:ext cx="3665763" cy="3982122"/>
          </a:xfrm>
          <a:custGeom>
            <a:avLst/>
            <a:gdLst>
              <a:gd name="connsiteX0" fmla="*/ 65565 w 6313150"/>
              <a:gd name="connsiteY0" fmla="*/ 0 h 6857997"/>
              <a:gd name="connsiteX1" fmla="*/ 6313150 w 6313150"/>
              <a:gd name="connsiteY1" fmla="*/ 0 h 6857997"/>
              <a:gd name="connsiteX2" fmla="*/ 6313150 w 6313150"/>
              <a:gd name="connsiteY2" fmla="*/ 6857997 h 6857997"/>
              <a:gd name="connsiteX3" fmla="*/ 3293946 w 6313150"/>
              <a:gd name="connsiteY3" fmla="*/ 6857997 h 6857997"/>
              <a:gd name="connsiteX4" fmla="*/ 3235857 w 6313150"/>
              <a:gd name="connsiteY4" fmla="*/ 6823061 h 6857997"/>
              <a:gd name="connsiteX5" fmla="*/ 0 w 6313150"/>
              <a:gd name="connsiteY5" fmla="*/ 951803 h 6857997"/>
              <a:gd name="connsiteX6" fmla="*/ 31536 w 6313150"/>
              <a:gd name="connsiteY6" fmla="*/ 285771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13150" h="6857997">
                <a:moveTo>
                  <a:pt x="65565" y="0"/>
                </a:moveTo>
                <a:lnTo>
                  <a:pt x="6313150" y="0"/>
                </a:lnTo>
                <a:lnTo>
                  <a:pt x="6313150" y="6857997"/>
                </a:lnTo>
                <a:lnTo>
                  <a:pt x="3293946" y="6857997"/>
                </a:lnTo>
                <a:lnTo>
                  <a:pt x="3235857" y="6823061"/>
                </a:lnTo>
                <a:cubicBezTo>
                  <a:pt x="1291240" y="5592803"/>
                  <a:pt x="0" y="3423096"/>
                  <a:pt x="0" y="951803"/>
                </a:cubicBezTo>
                <a:cubicBezTo>
                  <a:pt x="0" y="727140"/>
                  <a:pt x="10673" y="504970"/>
                  <a:pt x="31536" y="28577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3100811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30F01745-8630-49E6-B30A-7B184C851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273844"/>
            <a:ext cx="4331575" cy="126959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378"/>
            <a:r>
              <a:rPr lang="en-US" sz="4400" dirty="0"/>
              <a:t>Fishing For Litter</a:t>
            </a:r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3A61DB89-5081-4254-8697-FEBCC6AC0C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09137" y="11"/>
            <a:ext cx="4734863" cy="5143487"/>
          </a:xfrm>
          <a:custGeom>
            <a:avLst/>
            <a:gdLst>
              <a:gd name="connsiteX0" fmla="*/ 65565 w 6313150"/>
              <a:gd name="connsiteY0" fmla="*/ 0 h 6857997"/>
              <a:gd name="connsiteX1" fmla="*/ 6313150 w 6313150"/>
              <a:gd name="connsiteY1" fmla="*/ 0 h 6857997"/>
              <a:gd name="connsiteX2" fmla="*/ 6313150 w 6313150"/>
              <a:gd name="connsiteY2" fmla="*/ 6857997 h 6857997"/>
              <a:gd name="connsiteX3" fmla="*/ 3293946 w 6313150"/>
              <a:gd name="connsiteY3" fmla="*/ 6857997 h 6857997"/>
              <a:gd name="connsiteX4" fmla="*/ 3235857 w 6313150"/>
              <a:gd name="connsiteY4" fmla="*/ 6823061 h 6857997"/>
              <a:gd name="connsiteX5" fmla="*/ 0 w 6313150"/>
              <a:gd name="connsiteY5" fmla="*/ 951803 h 6857997"/>
              <a:gd name="connsiteX6" fmla="*/ 31536 w 6313150"/>
              <a:gd name="connsiteY6" fmla="*/ 285771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13150" h="6857997">
                <a:moveTo>
                  <a:pt x="65565" y="0"/>
                </a:moveTo>
                <a:lnTo>
                  <a:pt x="6313150" y="0"/>
                </a:lnTo>
                <a:lnTo>
                  <a:pt x="6313150" y="6857997"/>
                </a:lnTo>
                <a:lnTo>
                  <a:pt x="3293946" y="6857997"/>
                </a:lnTo>
                <a:lnTo>
                  <a:pt x="3235857" y="6823061"/>
                </a:lnTo>
                <a:cubicBezTo>
                  <a:pt x="1291240" y="5592803"/>
                  <a:pt x="0" y="3423096"/>
                  <a:pt x="0" y="951803"/>
                </a:cubicBezTo>
                <a:cubicBezTo>
                  <a:pt x="0" y="727140"/>
                  <a:pt x="10673" y="504970"/>
                  <a:pt x="31536" y="285771"/>
                </a:cubicBezTo>
                <a:close/>
              </a:path>
            </a:pathLst>
          </a:cu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1D508C3-735E-E649-8C22-DB9990BA2330}"/>
              </a:ext>
            </a:extLst>
          </p:cNvPr>
          <p:cNvSpPr txBox="1">
            <a:spLocks/>
          </p:cNvSpPr>
          <p:nvPr/>
        </p:nvSpPr>
        <p:spPr>
          <a:xfrm>
            <a:off x="605117" y="1676918"/>
            <a:ext cx="8229600" cy="26602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004B64"/>
                </a:solidFill>
              </a:rPr>
              <a:t>Discarded</a:t>
            </a:r>
          </a:p>
          <a:p>
            <a:r>
              <a:rPr lang="en-US" dirty="0">
                <a:solidFill>
                  <a:srgbClr val="004B64"/>
                </a:solidFill>
              </a:rPr>
              <a:t>Lost/abandoned</a:t>
            </a:r>
          </a:p>
          <a:p>
            <a:r>
              <a:rPr lang="en-US" dirty="0">
                <a:solidFill>
                  <a:srgbClr val="004B64"/>
                </a:solidFill>
              </a:rPr>
              <a:t>Retired</a:t>
            </a:r>
          </a:p>
          <a:p>
            <a:pPr marL="0" indent="0">
              <a:buNone/>
            </a:pPr>
            <a:endParaRPr lang="en-US" dirty="0">
              <a:solidFill>
                <a:srgbClr val="004B64"/>
              </a:solidFill>
            </a:endParaRPr>
          </a:p>
          <a:p>
            <a:endParaRPr lang="en-US" dirty="0">
              <a:solidFill>
                <a:srgbClr val="004B64"/>
              </a:solidFill>
            </a:endParaRPr>
          </a:p>
          <a:p>
            <a:pPr lvl="1"/>
            <a:endParaRPr lang="en-US" dirty="0">
              <a:solidFill>
                <a:srgbClr val="004B64"/>
              </a:solidFill>
            </a:endParaRPr>
          </a:p>
          <a:p>
            <a:endParaRPr lang="en-US" dirty="0">
              <a:solidFill>
                <a:srgbClr val="004B64"/>
              </a:solidFill>
            </a:endParaRPr>
          </a:p>
          <a:p>
            <a:endParaRPr lang="en-US" dirty="0">
              <a:solidFill>
                <a:srgbClr val="004B64"/>
              </a:solidFill>
            </a:endParaRPr>
          </a:p>
          <a:p>
            <a:pPr lvl="1"/>
            <a:endParaRPr lang="en-US" dirty="0">
              <a:solidFill>
                <a:srgbClr val="004B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17524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8FD54BF-DBCB-C648-A95C-37FD0CCD0F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02692" y="8"/>
            <a:ext cx="6141308" cy="514349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93390FD-93E4-0542-9BDD-4ACA43AE0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1" y="542555"/>
            <a:ext cx="2425514" cy="2870046"/>
          </a:xfrm>
        </p:spPr>
        <p:txBody>
          <a:bodyPr vert="horz" lIns="68580" tIns="34290" rIns="68580" bIns="34290" rtlCol="0" anchor="b">
            <a:normAutofit/>
          </a:bodyPr>
          <a:lstStyle/>
          <a:p>
            <a:pPr algn="ctr"/>
            <a:r>
              <a:rPr lang="en-US" sz="4800" dirty="0"/>
              <a:t>FFL Sort of 2.3 </a:t>
            </a:r>
            <a:r>
              <a:rPr lang="en-US" sz="4800" dirty="0" err="1"/>
              <a:t>tonnes</a:t>
            </a:r>
            <a:endParaRPr lang="en-US" sz="48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77404D-66DE-224C-861C-EBEB27A7038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08528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DE343C-B5F6-8F41-8707-C89BC7C6C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753" y="480060"/>
            <a:ext cx="2800511" cy="2674620"/>
          </a:xfrm>
        </p:spPr>
        <p:txBody>
          <a:bodyPr vert="horz" lIns="68580" tIns="34290" rIns="68580" bIns="34290" rtlCol="0" anchor="b">
            <a:normAutofit/>
          </a:bodyPr>
          <a:lstStyle/>
          <a:p>
            <a:r>
              <a:rPr lang="en-US" sz="4050"/>
              <a:t>Discarded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FC984BA-7716-F24C-8254-C32533C4AAA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83777" y="7"/>
            <a:ext cx="5159081" cy="5143493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78F5619-B320-2146-95D3-AF093734DE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850" y="4767263"/>
            <a:ext cx="571500" cy="273844"/>
          </a:xfrm>
        </p:spPr>
        <p:txBody>
          <a:bodyPr vert="horz" lIns="68580" tIns="34290" rIns="68580" bIns="34290" rtlCol="0" anchor="ctr">
            <a:normAutofit/>
          </a:bodyPr>
          <a:lstStyle/>
          <a:p>
            <a:pPr>
              <a:spcAft>
                <a:spcPts val="450"/>
              </a:spcAft>
              <a:defRPr/>
            </a:pPr>
            <a:fld id="{7BE88168-9E77-4074-BAD8-651D5DA5F2FF}" type="slidenum">
              <a:rPr lang="en-US">
                <a:solidFill>
                  <a:srgbClr val="FFFFFF"/>
                </a:solidFill>
                <a:latin typeface="Calibri" panose="020F0502020204030204"/>
              </a:rPr>
              <a:pPr>
                <a:spcAft>
                  <a:spcPts val="450"/>
                </a:spcAft>
                <a:defRPr/>
              </a:pPr>
              <a:t>9</a:t>
            </a:fld>
            <a:endParaRPr lang="en-US">
              <a:solidFill>
                <a:srgbClr val="FFFFFF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0158585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9A1E32C-78E6-CF47-B43F-3E24E44C24F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75856" y="7"/>
            <a:ext cx="6368143" cy="514349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DE343C-B5F6-8F41-8707-C89BC7C6C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557585"/>
            <a:ext cx="3984170" cy="2769021"/>
          </a:xfrm>
          <a:noFill/>
        </p:spPr>
        <p:txBody>
          <a:bodyPr vert="horz" lIns="68580" tIns="34290" rIns="68580" bIns="34290" rtlCol="0" anchor="b">
            <a:normAutofit/>
          </a:bodyPr>
          <a:lstStyle/>
          <a:p>
            <a:pPr algn="l"/>
            <a:r>
              <a:rPr lang="en-US" dirty="0"/>
              <a:t>Lost/</a:t>
            </a:r>
            <a:br>
              <a:rPr lang="en-US" dirty="0"/>
            </a:br>
            <a:r>
              <a:rPr lang="en-US" dirty="0"/>
              <a:t>Abandoned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78F5619-B320-2146-95D3-AF093734DE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</p:spPr>
        <p:txBody>
          <a:bodyPr vert="horz" lIns="68580" tIns="34290" rIns="68580" bIns="34290" rtlCol="0" anchor="ctr">
            <a:normAutofit/>
          </a:bodyPr>
          <a:lstStyle/>
          <a:p>
            <a:pPr>
              <a:spcAft>
                <a:spcPts val="450"/>
              </a:spcAft>
              <a:defRPr/>
            </a:pPr>
            <a:fld id="{7BE88168-9E77-4074-BAD8-651D5DA5F2FF}" type="slidenum">
              <a:rPr lang="en-US">
                <a:solidFill>
                  <a:srgbClr val="FFFFFF"/>
                </a:solidFill>
                <a:latin typeface="Calibri" panose="020F0502020204030204"/>
              </a:rPr>
              <a:pPr>
                <a:spcAft>
                  <a:spcPts val="450"/>
                </a:spcAft>
                <a:defRPr/>
              </a:pPr>
              <a:t>10</a:t>
            </a:fld>
            <a:endParaRPr lang="en-US">
              <a:solidFill>
                <a:srgbClr val="FFFFFF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5171481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7530E1E2-0CEC-2B43-95B7-050F3D9F2DC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" y="-17"/>
            <a:ext cx="9143983" cy="514351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DE343C-B5F6-8F41-8707-C89BC7C6C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600" y="482600"/>
            <a:ext cx="4089397" cy="2676932"/>
          </a:xfrm>
        </p:spPr>
        <p:txBody>
          <a:bodyPr vert="horz" lIns="68580" tIns="34290" rIns="68580" bIns="34290" rtlCol="0" anchor="t">
            <a:normAutofit/>
          </a:bodyPr>
          <a:lstStyle/>
          <a:p>
            <a:r>
              <a:rPr lang="en-US" sz="3900" dirty="0">
                <a:solidFill>
                  <a:srgbClr val="FFFFFF"/>
                </a:solidFill>
              </a:rPr>
              <a:t>Retired?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78F5619-B320-2146-95D3-AF093734DE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</p:spPr>
        <p:txBody>
          <a:bodyPr vert="horz" lIns="68580" tIns="34290" rIns="68580" bIns="34290" rtlCol="0" anchor="ctr">
            <a:normAutofit/>
          </a:bodyPr>
          <a:lstStyle/>
          <a:p>
            <a:pPr>
              <a:spcAft>
                <a:spcPts val="450"/>
              </a:spcAft>
              <a:defRPr/>
            </a:pPr>
            <a:fld id="{7BE88168-9E77-4074-BAD8-651D5DA5F2FF}" type="slidenum">
              <a:rPr lang="en-US">
                <a:solidFill>
                  <a:srgbClr val="FFFFFF"/>
                </a:solidFill>
                <a:latin typeface="Calibri" panose="020F0502020204030204"/>
              </a:rPr>
              <a:pPr>
                <a:spcAft>
                  <a:spcPts val="450"/>
                </a:spcAft>
                <a:defRPr/>
              </a:pPr>
              <a:t>11</a:t>
            </a:fld>
            <a:endParaRPr lang="en-US">
              <a:solidFill>
                <a:srgbClr val="FFFFFF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0374708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F20AC-92A9-654D-8B13-5D5E8144E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9518BB-2E11-9947-8FE1-3604FE74334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586819-99B2-A149-93AA-A1A0EE10C41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 descr="Chart&#10;&#10;Description automatically generated">
            <a:extLst>
              <a:ext uri="{FF2B5EF4-FFF2-40B4-BE49-F238E27FC236}">
                <a16:creationId xmlns:a16="http://schemas.microsoft.com/office/drawing/2014/main" id="{729232A9-EC3A-204E-89CC-0E5122CAF85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6105" y="0"/>
            <a:ext cx="791179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8718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IM PP_Graphics_1920x1080-1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0822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57151"/>
            <a:ext cx="8229600" cy="813706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004B64"/>
                </a:solidFill>
              </a:rPr>
              <a:t>Why FFL needs a refresh?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B880E83-A68F-1939-7C35-5A0D966FE4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686" y="870857"/>
            <a:ext cx="8229600" cy="3394472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IE" sz="1400" dirty="0"/>
              <a:t> Based on engagement through the Clean Oceans Initiative, BIM has identified opportunities to strengthen and modernise Fishing for Litter.</a:t>
            </a:r>
          </a:p>
          <a:p>
            <a:pPr marL="0" indent="0">
              <a:buNone/>
            </a:pPr>
            <a:endParaRPr lang="en-IE" sz="1400" dirty="0"/>
          </a:p>
          <a:p>
            <a:pPr marL="0" indent="0">
              <a:buNone/>
            </a:pPr>
            <a:r>
              <a:rPr lang="en-IE" sz="1400" dirty="0"/>
              <a:t>Key challenges identified:</a:t>
            </a:r>
          </a:p>
          <a:p>
            <a:pPr marL="0" indent="0">
              <a:buNone/>
            </a:pPr>
            <a:endParaRPr lang="en-IE" sz="1400" dirty="0"/>
          </a:p>
          <a:p>
            <a:pPr lvl="0"/>
            <a:r>
              <a:rPr lang="en-IE" sz="1400" dirty="0"/>
              <a:t>Disposal routes focused mainly on landfill</a:t>
            </a:r>
          </a:p>
          <a:p>
            <a:pPr lvl="0"/>
            <a:r>
              <a:rPr lang="en-IE" sz="1400" dirty="0"/>
              <a:t>Inconsistent data capture on waste collected</a:t>
            </a:r>
          </a:p>
          <a:p>
            <a:pPr lvl="0"/>
            <a:r>
              <a:rPr lang="en-IE" sz="1400" dirty="0"/>
              <a:t>Limited number of participating harbours</a:t>
            </a:r>
          </a:p>
          <a:p>
            <a:pPr lvl="0"/>
            <a:r>
              <a:rPr lang="en-IE" sz="1400" dirty="0"/>
              <a:t>Lack of standardised signage and guidance</a:t>
            </a:r>
          </a:p>
          <a:p>
            <a:pPr marL="0" indent="0">
              <a:buNone/>
            </a:pPr>
            <a:endParaRPr lang="en-IE" sz="1400" dirty="0"/>
          </a:p>
          <a:p>
            <a:pPr marL="0" indent="0">
              <a:buNone/>
            </a:pPr>
            <a:r>
              <a:rPr lang="en-IE" sz="1400" dirty="0"/>
              <a:t>Our aim:</a:t>
            </a:r>
          </a:p>
          <a:p>
            <a:r>
              <a:rPr lang="en-IE" sz="1400" dirty="0"/>
              <a:t>To build on what’s already working and create a more consistent, visible, and environmentally robust Fishing for Litter programme</a:t>
            </a:r>
          </a:p>
          <a:p>
            <a:r>
              <a:rPr lang="en-IE" sz="1400" dirty="0"/>
              <a:t>This isn’t about reinventing Fishing for Litter — it’s about making it stronger, clearer, and more future-proof.</a:t>
            </a:r>
          </a:p>
          <a:p>
            <a:pPr marL="0" indent="0">
              <a:buNone/>
            </a:pPr>
            <a:endParaRPr lang="en-IE" sz="1400" dirty="0"/>
          </a:p>
        </p:txBody>
      </p:sp>
    </p:spTree>
    <p:extLst>
      <p:ext uri="{BB962C8B-B14F-4D97-AF65-F5344CB8AC3E}">
        <p14:creationId xmlns:p14="http://schemas.microsoft.com/office/powerpoint/2010/main" val="31890480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BD0104-FCFA-F59E-C0CD-A6E0B04044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IM PP_Graphics_1920x1080-10.png">
            <a:extLst>
              <a:ext uri="{FF2B5EF4-FFF2-40B4-BE49-F238E27FC236}">
                <a16:creationId xmlns:a16="http://schemas.microsoft.com/office/drawing/2014/main" id="{12074A71-2542-7791-0C80-B0922F5748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0822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993834EE-6CBE-CFF4-86E8-432697785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779" y="274638"/>
            <a:ext cx="8499021" cy="607105"/>
          </a:xfrm>
        </p:spPr>
        <p:txBody>
          <a:bodyPr>
            <a:noAutofit/>
          </a:bodyPr>
          <a:lstStyle/>
          <a:p>
            <a:r>
              <a:rPr lang="en-IE" sz="3600" b="1" dirty="0">
                <a:solidFill>
                  <a:schemeClr val="tx2"/>
                </a:solidFill>
              </a:rPr>
              <a:t>Looking Ahead: Fishing for Litter in 2026</a:t>
            </a:r>
            <a:endParaRPr lang="en-US" sz="3600" dirty="0">
              <a:solidFill>
                <a:schemeClr val="tx2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60EE572-193E-52F4-24BD-55D23ACF5B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81743"/>
            <a:ext cx="5143500" cy="3712880"/>
          </a:xfrm>
        </p:spPr>
        <p:txBody>
          <a:bodyPr vert="horz" lIns="91440" tIns="45720" rIns="91440" bIns="45720" rtlCol="0" anchor="t">
            <a:normAutofit fontScale="25000" lnSpcReduction="20000"/>
          </a:bodyPr>
          <a:lstStyle/>
          <a:p>
            <a:pPr marL="0" indent="0">
              <a:buNone/>
            </a:pPr>
            <a:r>
              <a:rPr lang="en-IE" dirty="0"/>
              <a:t> </a:t>
            </a:r>
          </a:p>
          <a:p>
            <a:pPr lvl="0"/>
            <a:r>
              <a:rPr lang="en-IE" sz="5600" dirty="0"/>
              <a:t>Expanding participation</a:t>
            </a:r>
            <a:br>
              <a:rPr lang="en-IE" sz="5600" dirty="0"/>
            </a:br>
            <a:endParaRPr lang="en-IE" sz="5600" dirty="0"/>
          </a:p>
          <a:p>
            <a:pPr lvl="1"/>
            <a:r>
              <a:rPr lang="en-IE" sz="5600" dirty="0"/>
              <a:t>Increase the number of harbours involved</a:t>
            </a:r>
          </a:p>
          <a:p>
            <a:pPr lvl="1"/>
            <a:r>
              <a:rPr lang="en-IE" sz="5600" dirty="0"/>
              <a:t>Improve consistency across locations</a:t>
            </a:r>
          </a:p>
          <a:p>
            <a:pPr marL="0" lvl="0" indent="0">
              <a:buNone/>
            </a:pPr>
            <a:endParaRPr lang="en-IE" sz="5600" dirty="0"/>
          </a:p>
          <a:p>
            <a:pPr lvl="0"/>
            <a:r>
              <a:rPr lang="en-IE" sz="5600" dirty="0"/>
              <a:t>Improved visibility and awareness</a:t>
            </a:r>
            <a:br>
              <a:rPr lang="en-IE" sz="5600" dirty="0"/>
            </a:br>
            <a:endParaRPr lang="en-IE" sz="5600" dirty="0"/>
          </a:p>
          <a:p>
            <a:pPr lvl="1"/>
            <a:r>
              <a:rPr lang="en-IE" sz="5600" dirty="0"/>
              <a:t>Clearer signage at ports</a:t>
            </a:r>
          </a:p>
          <a:p>
            <a:pPr marL="0" lvl="0" indent="0">
              <a:buNone/>
            </a:pPr>
            <a:endParaRPr lang="en-IE" sz="5600" dirty="0"/>
          </a:p>
          <a:p>
            <a:pPr lvl="0"/>
            <a:r>
              <a:rPr lang="en-IE" sz="5600" dirty="0"/>
              <a:t>Better waste outcomes</a:t>
            </a:r>
            <a:br>
              <a:rPr lang="en-IE" sz="5600" dirty="0"/>
            </a:br>
            <a:endParaRPr lang="en-IE" sz="5600" dirty="0"/>
          </a:p>
          <a:p>
            <a:pPr lvl="1"/>
            <a:r>
              <a:rPr lang="en-IE" sz="5600" dirty="0"/>
              <a:t>Explore options to divert  FFL materials from landfill</a:t>
            </a:r>
          </a:p>
          <a:p>
            <a:pPr marL="457200" lvl="1" indent="0">
              <a:buNone/>
            </a:pPr>
            <a:endParaRPr lang="en-IE" sz="5600" dirty="0"/>
          </a:p>
          <a:p>
            <a:pPr lvl="0"/>
            <a:r>
              <a:rPr lang="en-IE" sz="5600" dirty="0"/>
              <a:t>Stronger data and oversight</a:t>
            </a:r>
            <a:br>
              <a:rPr lang="en-IE" sz="5600" dirty="0"/>
            </a:br>
            <a:endParaRPr lang="en-IE" sz="5600" dirty="0"/>
          </a:p>
          <a:p>
            <a:pPr lvl="1"/>
            <a:r>
              <a:rPr lang="en-IE" sz="5600" dirty="0"/>
              <a:t>Improved tracking of waste volumes</a:t>
            </a:r>
          </a:p>
          <a:p>
            <a:pPr lvl="1"/>
            <a:r>
              <a:rPr lang="en-IE" sz="5600" dirty="0"/>
              <a:t>Better evidence to support funding and future investment</a:t>
            </a:r>
          </a:p>
          <a:p>
            <a:pPr marL="0" indent="0">
              <a:buNone/>
            </a:pPr>
            <a:endParaRPr lang="en-IE" sz="37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17CF73C-4C2F-E588-CEE5-259102007D2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3406" y="1156381"/>
            <a:ext cx="3930594" cy="3040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1495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M PP_Graphics_1920x1080-02.jpg" descr="/Volumes/Designworks A/CURRENT/BIM/_BIM_Brand ID Rollout/_BIM Inhouse Documents/_BIM PowerPoint/Assets/JPGs/BIM PP_Graphics_1920x1080-02.jpg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3381" y="-22679"/>
            <a:ext cx="9297504" cy="5227123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71450" y="274638"/>
            <a:ext cx="8515350" cy="1143000"/>
          </a:xfrm>
        </p:spPr>
        <p:txBody>
          <a:bodyPr>
            <a:normAutofit fontScale="90000"/>
          </a:bodyPr>
          <a:lstStyle/>
          <a:p>
            <a:br>
              <a:rPr lang="en-IE" sz="4000" b="1" dirty="0">
                <a:solidFill>
                  <a:schemeClr val="bg1"/>
                </a:solidFill>
              </a:rPr>
            </a:br>
            <a:r>
              <a:rPr lang="en-IE" sz="4000" b="1" dirty="0">
                <a:solidFill>
                  <a:schemeClr val="bg1"/>
                </a:solidFill>
              </a:rPr>
              <a:t>Thank You!</a:t>
            </a:r>
            <a:br>
              <a:rPr lang="en-IE" sz="4000" b="1" dirty="0">
                <a:solidFill>
                  <a:schemeClr val="bg1"/>
                </a:solidFill>
              </a:rPr>
            </a:br>
            <a:br>
              <a:rPr lang="en-IE" sz="3600" dirty="0"/>
            </a:b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6FA447-905D-410B-5F13-49D4B67C59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E" sz="1800" dirty="0">
                <a:solidFill>
                  <a:schemeClr val="bg1"/>
                </a:solidFill>
              </a:rPr>
              <a:t>For further information or to discuss Fishing for Litter and Clean Oceans initiatives, please contact: </a:t>
            </a:r>
          </a:p>
          <a:p>
            <a:pPr marL="0" indent="0">
              <a:buNone/>
            </a:pPr>
            <a:endParaRPr lang="en-IE" sz="1800" dirty="0">
              <a:solidFill>
                <a:schemeClr val="bg1"/>
              </a:solidFill>
            </a:endParaRPr>
          </a:p>
          <a:p>
            <a:r>
              <a:rPr lang="en-IE" sz="1800" dirty="0">
                <a:solidFill>
                  <a:schemeClr val="bg1"/>
                </a:solidFill>
              </a:rPr>
              <a:t>BIM</a:t>
            </a:r>
          </a:p>
          <a:p>
            <a:pPr lvl="1"/>
            <a:r>
              <a:rPr lang="en-IE" sz="1800" dirty="0">
                <a:solidFill>
                  <a:schemeClr val="bg1"/>
                </a:solidFill>
              </a:rPr>
              <a:t>Sandra Hennessy: </a:t>
            </a:r>
            <a:r>
              <a:rPr lang="en-IE" sz="1800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sandra.hennessy@bim.ie</a:t>
            </a:r>
            <a:endParaRPr lang="en-IE" sz="1800" dirty="0">
              <a:solidFill>
                <a:schemeClr val="bg1"/>
              </a:solidFill>
            </a:endParaRPr>
          </a:p>
          <a:p>
            <a:pPr lvl="1"/>
            <a:r>
              <a:rPr lang="en-IE" sz="1800" dirty="0">
                <a:solidFill>
                  <a:schemeClr val="bg1"/>
                </a:solidFill>
              </a:rPr>
              <a:t>Catherine Morrison: </a:t>
            </a:r>
            <a:r>
              <a:rPr lang="en-IE" sz="1800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catherine.morrison@bim.ie</a:t>
            </a:r>
            <a:endParaRPr lang="en-IE" sz="1800" dirty="0">
              <a:solidFill>
                <a:schemeClr val="bg1"/>
              </a:solidFill>
            </a:endParaRPr>
          </a:p>
          <a:p>
            <a:endParaRPr lang="en-IE" sz="1800" dirty="0">
              <a:solidFill>
                <a:schemeClr val="bg1"/>
              </a:solidFill>
            </a:endParaRPr>
          </a:p>
          <a:p>
            <a:r>
              <a:rPr lang="en-IE" sz="1800" dirty="0">
                <a:solidFill>
                  <a:schemeClr val="bg1"/>
                </a:solidFill>
              </a:rPr>
              <a:t>MTU – Clean Technology Centre</a:t>
            </a:r>
          </a:p>
          <a:p>
            <a:pPr lvl="1"/>
            <a:r>
              <a:rPr lang="en-IE" sz="1800" dirty="0">
                <a:solidFill>
                  <a:schemeClr val="bg1"/>
                </a:solidFill>
              </a:rPr>
              <a:t>Colum Gibson: </a:t>
            </a:r>
            <a:r>
              <a:rPr lang="en-IE" sz="1800" dirty="0">
                <a:solidFill>
                  <a:schemeClr val="bg2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colum.gibson@mtu.ie</a:t>
            </a:r>
            <a:r>
              <a:rPr lang="en-IE" sz="1800" dirty="0">
                <a:solidFill>
                  <a:schemeClr val="bg2"/>
                </a:solidFill>
              </a:rPr>
              <a:t>  </a:t>
            </a:r>
          </a:p>
          <a:p>
            <a:pPr lvl="1"/>
            <a:endParaRPr lang="en-IE" sz="1200" dirty="0">
              <a:solidFill>
                <a:schemeClr val="bg1"/>
              </a:solidFill>
            </a:endParaRPr>
          </a:p>
          <a:p>
            <a:pPr lvl="1"/>
            <a:endParaRPr lang="en-IE" sz="1000" dirty="0">
              <a:solidFill>
                <a:schemeClr val="bg1"/>
              </a:solidFill>
            </a:endParaRPr>
          </a:p>
          <a:p>
            <a:pPr marL="457200" lvl="1" indent="0">
              <a:buNone/>
            </a:pPr>
            <a:endParaRPr lang="en-IE" sz="1400" dirty="0">
              <a:solidFill>
                <a:schemeClr val="bg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281AC62-4649-AC82-B03A-739ABF21ADBB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03381" y="4505148"/>
            <a:ext cx="7427898" cy="669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6642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BIM - Powerpoint Template wt EMFAF logos (1).pptx" id="{4B1655DB-6B4F-4BF5-958D-FC71A6B3AD64}" vid="{B313BC78-CCB1-4A00-B677-C549C51A11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ada48504-f50d-4847-ae47-bd1dd7772d14">
      <UserInfo>
        <DisplayName>Mallon, Mairead</DisplayName>
        <AccountId>183</AccountId>
        <AccountType/>
      </UserInfo>
    </SharedWithUsers>
    <TaxCatchAll xmlns="ada48504-f50d-4847-ae47-bd1dd7772d14" xsi:nil="true"/>
    <lcf76f155ced4ddcb4097134ff3c332f xmlns="7b21e9c0-7940-4eb8-bbd2-6c112b2d5b2d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99A10A76DBA234BB4EBDE1285085B10" ma:contentTypeVersion="15" ma:contentTypeDescription="Create a new document." ma:contentTypeScope="" ma:versionID="2ac2c2978a7e3528a6265a12510332e6">
  <xsd:schema xmlns:xsd="http://www.w3.org/2001/XMLSchema" xmlns:xs="http://www.w3.org/2001/XMLSchema" xmlns:p="http://schemas.microsoft.com/office/2006/metadata/properties" xmlns:ns2="7b21e9c0-7940-4eb8-bbd2-6c112b2d5b2d" xmlns:ns3="ada48504-f50d-4847-ae47-bd1dd7772d14" targetNamespace="http://schemas.microsoft.com/office/2006/metadata/properties" ma:root="true" ma:fieldsID="b47be67e1aa32fa14b0ac75594333b9d" ns2:_="" ns3:_="">
    <xsd:import namespace="7b21e9c0-7940-4eb8-bbd2-6c112b2d5b2d"/>
    <xsd:import namespace="ada48504-f50d-4847-ae47-bd1dd7772d1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b21e9c0-7940-4eb8-bbd2-6c112b2d5b2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4a85615f-706f-429f-ade9-42e9825cb11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da48504-f50d-4847-ae47-bd1dd7772d14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ee6ba024-98e7-4fe7-9960-f88a676077ed}" ma:internalName="TaxCatchAll" ma:showField="CatchAllData" ma:web="ada48504-f50d-4847-ae47-bd1dd7772d1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A100941-2A65-40F1-AE47-4E17254811AF}">
  <ds:schemaRefs>
    <ds:schemaRef ds:uri="7b21e9c0-7940-4eb8-bbd2-6c112b2d5b2d"/>
    <ds:schemaRef ds:uri="ada48504-f50d-4847-ae47-bd1dd7772d14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9EC306B9-C28F-4FDC-9382-CB312977D4D3}">
  <ds:schemaRefs>
    <ds:schemaRef ds:uri="7b21e9c0-7940-4eb8-bbd2-6c112b2d5b2d"/>
    <ds:schemaRef ds:uri="ada48504-f50d-4847-ae47-bd1dd7772d1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7F5B6062-2263-4012-875D-788625A7C64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571</Words>
  <Application>Microsoft Office PowerPoint</Application>
  <PresentationFormat>Affichage à l'écran (16:9)</PresentationFormat>
  <Paragraphs>112</Paragraphs>
  <Slides>15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20" baseType="lpstr">
      <vt:lpstr>Arial</vt:lpstr>
      <vt:lpstr>Calibri</vt:lpstr>
      <vt:lpstr>Helvetica</vt:lpstr>
      <vt:lpstr>Wingdings</vt:lpstr>
      <vt:lpstr>Office Theme</vt:lpstr>
      <vt:lpstr>Présentation PowerPoint</vt:lpstr>
      <vt:lpstr>Background </vt:lpstr>
      <vt:lpstr>Why Clean Oceans?</vt:lpstr>
      <vt:lpstr>Présentation PowerPoint</vt:lpstr>
      <vt:lpstr>FFL in Ireland</vt:lpstr>
      <vt:lpstr>The Stats</vt:lpstr>
      <vt:lpstr>Fishing For Litter</vt:lpstr>
      <vt:lpstr>FFL Sort of 2.3 tonnes</vt:lpstr>
      <vt:lpstr>Discarded</vt:lpstr>
      <vt:lpstr>Lost/ Abandoned</vt:lpstr>
      <vt:lpstr>Retired?</vt:lpstr>
      <vt:lpstr>Présentation PowerPoint</vt:lpstr>
      <vt:lpstr>Why FFL needs a refresh? </vt:lpstr>
      <vt:lpstr>Looking Ahead: Fishing for Litter in 2026</vt:lpstr>
      <vt:lpstr> Thank You!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Hennessy, Sandra</dc:creator>
  <cp:lastModifiedBy>Claire Allanos</cp:lastModifiedBy>
  <cp:revision>3</cp:revision>
  <dcterms:created xsi:type="dcterms:W3CDTF">2026-02-04T13:53:51Z</dcterms:created>
  <dcterms:modified xsi:type="dcterms:W3CDTF">2026-02-05T09:45:09Z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0x010100499A10A76DBA234BB4EBDE1285085B10</vt:lpwstr>
  </property>
  <property fmtid="{D5CDD505-2E9C-101B-9397-08002B2CF9AE}" pid="3" name="MediaServiceImageTags">
    <vt:lpwstr/>
  </property>
</Properties>
</file>