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7" r:id="rId2"/>
    <p:sldId id="256" r:id="rId3"/>
    <p:sldId id="263" r:id="rId4"/>
    <p:sldId id="261" r:id="rId5"/>
    <p:sldId id="259" r:id="rId6"/>
    <p:sldId id="260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523"/>
    <p:restoredTop sz="80548"/>
  </p:normalViewPr>
  <p:slideViewPr>
    <p:cSldViewPr snapToGrid="0">
      <p:cViewPr varScale="1">
        <p:scale>
          <a:sx n="78" d="100"/>
          <a:sy n="78" d="100"/>
        </p:scale>
        <p:origin x="17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BE2FB-4D1B-CC44-B542-AE38A2228D49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F112A-7D99-454E-8CDC-F4CFB1322E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1500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EF112A-7D99-454E-8CDC-F4CFB1322E3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463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EF112A-7D99-454E-8CDC-F4CFB1322E3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425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D638AD-F26B-DB15-8123-BE9E75153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C0569FA-2C9A-9449-9D55-2135A1C81B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B13D15-A53B-5A55-64D7-8464DF4E6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22E96-B4D8-9A46-8550-F9C630E7351E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A95BFB-B4E9-4CBB-5D19-E9C3D5CCB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04A5E8-A4B8-16F0-C8FE-54C7852E7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C295A-734C-EC4C-94CF-D3BA6A87D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7396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38F98C-FA0A-0C75-6960-5A8EC34EA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825C29-CFA7-35CB-26EA-5FE131517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2A36C2-0E2C-0D33-7556-9217D1618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22E96-B4D8-9A46-8550-F9C630E7351E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BEA196-5DA8-943A-5AA7-6CC265588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DA2575-CE81-322B-A837-F7EFEF378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C295A-734C-EC4C-94CF-D3BA6A87D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19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3F38E5-199B-36EA-2F51-0209C1B3A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189B51-676A-ADA1-86AD-9DB464A82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E9645F-C053-BEE4-66D4-7AA1FB614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22E96-B4D8-9A46-8550-F9C630E7351E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14DC9D-4B05-DFD0-5B31-91B32251E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C2F62B-CC7A-D360-92CB-4A454740F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C295A-734C-EC4C-94CF-D3BA6A87D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7988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C0CF2E-1872-FDD3-02A8-B2B7A95F7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AD5836-B887-B34A-E0D9-E475080236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C49DBDB-6477-763A-69DC-0892E676E6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8F7A20-54D8-6BE9-B07B-F2B29E898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22E96-B4D8-9A46-8550-F9C630E7351E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286112-D5A8-3727-E876-60DBB7E2D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880E51-EBDB-ECCE-B9C2-A4B495B1A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C295A-734C-EC4C-94CF-D3BA6A87D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0603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B886D-9B1C-123B-E9EA-50AF39F84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0FC8C1-B8F1-7F04-BF42-15099C8251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B1BAE82-D086-E7FE-AD93-90E0466E2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BF050C8-11B3-8E88-DD62-52E408D7D0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B7D1B67-D4AB-66F6-E39C-5E6D6D7229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5B995FC-6597-C3FC-ED92-0D302BA99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22E96-B4D8-9A46-8550-F9C630E7351E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B70736A-E5B7-AA1F-B498-6B3EE79C2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FE7141C-4741-D146-24CE-88D054033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C295A-734C-EC4C-94CF-D3BA6A87D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703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52E433-7FF3-FAEA-E994-02BD6135B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167D86F-5C17-0D66-A1A8-2399923D9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22E96-B4D8-9A46-8550-F9C630E7351E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782E70E-30E8-5476-87A8-C4D3FAC3B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D2FE9A5-08C0-7195-15BF-2A23436F2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C295A-734C-EC4C-94CF-D3BA6A87D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100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DBAE29-98B5-7A0E-6F8B-1C8B6E33E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22E96-B4D8-9A46-8550-F9C630E7351E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8DCBB3A-9F54-54FC-F2B4-D27FA9430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5EE683-E2F8-5136-F691-FD32C0B8E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C295A-734C-EC4C-94CF-D3BA6A87D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3355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2F04D4-A5CD-4292-5167-CAF60F645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325392-DE7A-9385-F3FF-2DFCFEF0B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9558267-653B-A228-F5E4-E97A9EBA28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9C725E5-2497-F538-0018-D09726BD3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22E96-B4D8-9A46-8550-F9C630E7351E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F4671F3-13F8-DB61-29CF-7F17E83A3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676045-8CCE-54B2-F4B5-286DEB64D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C295A-734C-EC4C-94CF-D3BA6A87D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3534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7A5F33-AB18-B4BF-4109-2B98218D5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A8174D6-12EE-06C2-5D9B-E35C72C7CF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79A6A9-79D9-ABC0-894A-F44322E3E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50AB4D-6BA3-5AF2-E36C-AB01D506E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22E96-B4D8-9A46-8550-F9C630E7351E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D420065-C0D7-73CD-4DA7-1DDD9F854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A82B7BF-96E9-0968-E436-48820D8C4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C295A-734C-EC4C-94CF-D3BA6A87D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7625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A01A8C-469A-E93B-2806-E6488FBE8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A60741C-6420-8716-2997-333319433D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A2F919-8342-ABF6-80BE-CA32C200F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22E96-B4D8-9A46-8550-F9C630E7351E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4B57C5-5054-D74F-D653-F4DC2CFB5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8E13B8-AE24-DE2E-6062-1FA8C8FB2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C295A-734C-EC4C-94CF-D3BA6A87D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9560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18EEFFC-389E-765A-D2FB-68F2AE632E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F519FA7-30D8-2552-7B40-D6516FC1A7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87AD8E-FE9B-B5EC-EF2A-B876CEACA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22E96-B4D8-9A46-8550-F9C630E7351E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DC22B8-DC1F-EDFC-27FD-C80BB6C42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1E7D6B-7615-0AF1-C7DC-96C66FEED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C295A-734C-EC4C-94CF-D3BA6A87D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090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DB15A51-BB0F-E325-CA6F-FCC3D691C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CABC20-E077-1CC2-B300-FFD198416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CDCBA1-62C5-9F36-519B-E74149D66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22E96-B4D8-9A46-8550-F9C630E7351E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A404B2-689B-2152-F523-BC0FFC8F0D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20CB3F-786F-A26C-FF2A-8B446CD852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C295A-734C-EC4C-94CF-D3BA6A87D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172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B0989-054C-F543-B741-0963BC3AB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AE68A179-0B99-64A7-2DD0-A1B398A34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5242" y="5949158"/>
            <a:ext cx="9721516" cy="703898"/>
          </a:xfrm>
        </p:spPr>
        <p:txBody>
          <a:bodyPr>
            <a:normAutofit fontScale="25000" lnSpcReduction="20000"/>
          </a:bodyPr>
          <a:lstStyle/>
          <a:p>
            <a:r>
              <a:rPr lang="fr-FR" sz="8000" b="1" dirty="0">
                <a:solidFill>
                  <a:schemeClr val="accent1"/>
                </a:solidFill>
              </a:rPr>
              <a:t>Projet Free </a:t>
            </a:r>
            <a:r>
              <a:rPr lang="fr-FR" sz="8000" b="1" dirty="0" err="1">
                <a:solidFill>
                  <a:schemeClr val="accent1"/>
                </a:solidFill>
              </a:rPr>
              <a:t>LitterAT</a:t>
            </a:r>
            <a:r>
              <a:rPr lang="fr-FR" sz="8000" b="1" dirty="0">
                <a:solidFill>
                  <a:schemeClr val="accent1"/>
                </a:solidFill>
              </a:rPr>
              <a:t> - webinaire mise en place de la REP Volontaire engins de pêche</a:t>
            </a:r>
          </a:p>
          <a:p>
            <a:r>
              <a:rPr lang="fr-FR" sz="8000" b="1" dirty="0">
                <a:solidFill>
                  <a:schemeClr val="accent1"/>
                </a:solidFill>
              </a:rPr>
              <a:t>13 Novembre 2025</a:t>
            </a:r>
          </a:p>
          <a:p>
            <a:r>
              <a:rPr lang="fr-FR" sz="1800" b="1" dirty="0">
                <a:solidFill>
                  <a:schemeClr val="accent1"/>
                </a:solidFill>
              </a:rPr>
              <a:t> </a:t>
            </a:r>
          </a:p>
          <a:p>
            <a:endParaRPr lang="fr-FR" sz="1800" b="1" dirty="0">
              <a:solidFill>
                <a:schemeClr val="accent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F974B95-6FAE-4016-5811-0B29BBA75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8" r="369"/>
          <a:stretch>
            <a:fillRect/>
          </a:stretch>
        </p:blipFill>
        <p:spPr>
          <a:xfrm>
            <a:off x="4094451" y="204944"/>
            <a:ext cx="3611212" cy="550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52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4EC736-BD9C-5C58-3FAD-98893353DE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8974" y="188117"/>
            <a:ext cx="8946995" cy="587104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accent1"/>
                </a:solidFill>
                <a:latin typeface="+mn-lt"/>
              </a:rPr>
              <a:t>Contexte réglementaire européen et national</a:t>
            </a:r>
            <a:endParaRPr lang="fr-FR" sz="3200" b="1" dirty="0">
              <a:latin typeface="+mn-lt"/>
            </a:endParaRP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93121A35-39FA-074A-3BA6-B1C92E16A1CA}"/>
              </a:ext>
            </a:extLst>
          </p:cNvPr>
          <p:cNvSpPr txBox="1">
            <a:spLocks/>
          </p:cNvSpPr>
          <p:nvPr/>
        </p:nvSpPr>
        <p:spPr>
          <a:xfrm>
            <a:off x="689113" y="2869069"/>
            <a:ext cx="10073080" cy="2204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Dans le cadre de la REP, les premiers metteurs sur le marché sont responsables de la gestion de la collecte et du traitement des équipements en fin de vie.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Deux options étaient possibles 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REP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imposé par l’État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REP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volontaire </a:t>
            </a:r>
            <a:endParaRPr lang="fr-FR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79EB39AD-2A02-732B-1A77-824B2AB24D9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89113" y="1312547"/>
            <a:ext cx="1091979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Accord-cadre aligné sur la directive européenne 2019/904 (SUP) pour réduire le plastique en mer.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Transposée en France par la loi AGEC (2020).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Mise en place de la Responsabilité Élargie du Producteur (REP) pour les engins de pêche plastiques.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Les </a:t>
            </a:r>
            <a:r>
              <a:rPr lang="fr-FR" altLang="fr-FR" sz="1600" dirty="0">
                <a:solidFill>
                  <a:srgbClr val="000000"/>
                </a:solidFill>
                <a:latin typeface="Arial" panose="020B0604020202020204" pitchFamily="34" charset="0"/>
              </a:rPr>
              <a:t>premiers metteurs sur le marché </a:t>
            </a:r>
            <a:r>
              <a:rPr kumimoji="0" lang="fr-FR" altLang="fr-FR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sont responsables de la collecte, traitement et recyclage de leurs produits en fin de vie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95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BC5E52E-A3F9-310B-57D9-627B4C25DF5C}"/>
              </a:ext>
            </a:extLst>
          </p:cNvPr>
          <p:cNvSpPr txBox="1">
            <a:spLocks/>
          </p:cNvSpPr>
          <p:nvPr/>
        </p:nvSpPr>
        <p:spPr>
          <a:xfrm>
            <a:off x="2206512" y="303624"/>
            <a:ext cx="7865045" cy="587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solidFill>
                  <a:schemeClr val="accent1"/>
                </a:solidFill>
                <a:latin typeface="+mn-lt"/>
              </a:rPr>
              <a:t>Contexte réglementaire européen et national</a:t>
            </a:r>
            <a:endParaRPr lang="fr-FR" sz="3200" b="1" dirty="0">
              <a:latin typeface="+mn-lt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69D4B8F-FD1F-65A9-E00E-4C9F011A5A3B}"/>
              </a:ext>
            </a:extLst>
          </p:cNvPr>
          <p:cNvSpPr txBox="1"/>
          <p:nvPr/>
        </p:nvSpPr>
        <p:spPr>
          <a:xfrm>
            <a:off x="410043" y="3429000"/>
            <a:ext cx="10180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Administrateurs :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CNG Emballages, ET SA Mondiet, Le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Drezen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Kerfil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et Naberan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4F7D491-D77C-1174-6571-EFB6E5638D43}"/>
              </a:ext>
            </a:extLst>
          </p:cNvPr>
          <p:cNvSpPr txBox="1"/>
          <p:nvPr/>
        </p:nvSpPr>
        <p:spPr>
          <a:xfrm>
            <a:off x="928849" y="4089835"/>
            <a:ext cx="9142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b="1" dirty="0">
                <a:solidFill>
                  <a:schemeClr val="accent1"/>
                </a:solidFill>
                <a:latin typeface="Arial" panose="020B0604020202020204" pitchFamily="34" charset="0"/>
              </a:rPr>
              <a:t>L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es 5 membres fondateurs représentent </a:t>
            </a:r>
            <a:r>
              <a:rPr lang="fr-FR" altLang="fr-FR" b="1" dirty="0">
                <a:solidFill>
                  <a:schemeClr val="accent1"/>
                </a:solidFill>
                <a:latin typeface="Arial" panose="020B0604020202020204" pitchFamily="34" charset="0"/>
              </a:rPr>
              <a:t>85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 % des </a:t>
            </a:r>
            <a:r>
              <a:rPr lang="fr-FR" altLang="fr-FR" b="1" dirty="0">
                <a:solidFill>
                  <a:schemeClr val="accent1"/>
                </a:solidFill>
                <a:latin typeface="Arial" panose="020B0604020202020204" pitchFamily="34" charset="0"/>
              </a:rPr>
              <a:t>E.P.U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 mis sur le marché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2F998C1-0F32-043A-4B1D-D5AC3DC4F732}"/>
              </a:ext>
            </a:extLst>
          </p:cNvPr>
          <p:cNvSpPr txBox="1"/>
          <p:nvPr/>
        </p:nvSpPr>
        <p:spPr>
          <a:xfrm>
            <a:off x="928849" y="1182231"/>
            <a:ext cx="1018032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La REP volontaire a été choisie dans une démarche de dialogue avec le Ministère de la Transition écologique.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Le ministère a demandé à la profession de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créer une association représentative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Création de l’association AQUAPECHE France, </a:t>
            </a:r>
            <a:r>
              <a:rPr lang="fr-FR" sz="1600" u="sng" dirty="0">
                <a:latin typeface="Arial" panose="020B0604020202020204" pitchFamily="34" charset="0"/>
                <a:cs typeface="Arial" panose="020B0604020202020204" pitchFamily="34" charset="0"/>
              </a:rPr>
              <a:t>représentant les premiers metteurs sur le marché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, c’était une exigence du Ministère de la Transition écologique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Aquapeche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France a négocié avec le ministère pour construire l’accord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4474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0D737-B20F-9BAC-FB01-2BE018461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90585A0D-6163-4F80-0D2A-4B9DFB22B9EB}"/>
              </a:ext>
            </a:extLst>
          </p:cNvPr>
          <p:cNvSpPr txBox="1"/>
          <p:nvPr/>
        </p:nvSpPr>
        <p:spPr>
          <a:xfrm>
            <a:off x="2384831" y="114331"/>
            <a:ext cx="67996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altLang="fr-FR" sz="32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Obligations et engagements de l’accord</a:t>
            </a:r>
            <a:endParaRPr lang="fr-FR" sz="32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56DC5ED-1EAB-FF54-0AFF-7614DD168B9E}"/>
              </a:ext>
            </a:extLst>
          </p:cNvPr>
          <p:cNvSpPr txBox="1"/>
          <p:nvPr/>
        </p:nvSpPr>
        <p:spPr>
          <a:xfrm>
            <a:off x="475030" y="1025017"/>
            <a:ext cx="1018032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accent1"/>
                </a:solidFill>
              </a:rPr>
              <a:t>Collecte des engins de pêche usagés</a:t>
            </a:r>
            <a:endParaRPr lang="fr-FR" sz="2000" dirty="0">
              <a:solidFill>
                <a:schemeClr val="accent1"/>
              </a:solidFill>
            </a:endParaRPr>
          </a:p>
          <a:p>
            <a:endParaRPr lang="fr-FR" sz="2000" dirty="0"/>
          </a:p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La filière doit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Recourir à un éco‑organisme agréé par l’état 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Aquapeche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France c’est adossé à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Ecologic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Assurer la collecte des E.P.U ou engins de pêche usagés.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Le coût de la collecte reste à la charge de l’association et peut être facturé en pied de facture aux clients.</a:t>
            </a:r>
          </a:p>
          <a:p>
            <a:pPr algn="l"/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A5E5390-1D99-4E04-29C8-D7D7E6F0E0B6}"/>
              </a:ext>
            </a:extLst>
          </p:cNvPr>
          <p:cNvSpPr txBox="1"/>
          <p:nvPr/>
        </p:nvSpPr>
        <p:spPr>
          <a:xfrm>
            <a:off x="475030" y="3062995"/>
            <a:ext cx="1018032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Écologic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Chiffre d’affaires : 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92 millions d’euros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Gére</a:t>
            </a:r>
            <a:r>
              <a:rPr lang="fr-FR" altLang="fr-FR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les 2 filières : 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sportive +</a:t>
            </a:r>
            <a:r>
              <a:rPr kumimoji="0" lang="fr-FR" altLang="fr-FR" sz="160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équipements électriques/électroniques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</a:endParaRPr>
          </a:p>
          <a:p>
            <a:pPr algn="l"/>
            <a:endParaRPr lang="fr-FR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E7A6419-9664-8F0A-A32D-F24231393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030" y="4296847"/>
            <a:ext cx="358508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>
                <a:solidFill>
                  <a:schemeClr val="accent1"/>
                </a:solidFill>
              </a:rPr>
              <a:t>Obligations d’</a:t>
            </a:r>
            <a:r>
              <a:rPr lang="fr-FR" sz="2000" b="1" dirty="0" err="1">
                <a:solidFill>
                  <a:schemeClr val="accent1"/>
                </a:solidFill>
              </a:rPr>
              <a:t>Aquapeche</a:t>
            </a:r>
            <a:r>
              <a:rPr lang="fr-FR" sz="2000" b="1" dirty="0">
                <a:solidFill>
                  <a:schemeClr val="accent1"/>
                </a:solidFill>
              </a:rPr>
              <a:t> France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A8820D-22D9-15DD-8A85-A97D0985E0CC}"/>
              </a:ext>
            </a:extLst>
          </p:cNvPr>
          <p:cNvSpPr txBox="1"/>
          <p:nvPr/>
        </p:nvSpPr>
        <p:spPr>
          <a:xfrm>
            <a:off x="475030" y="4822813"/>
            <a:ext cx="1018032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Réduire la présence des déchets plastiques issus des engins de pêche dans les milieux marins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﻿Garantir la traçabilité et le traitement des E.P.U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﻿Mettre en place un système national de suivi et de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reporting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des opérations de collecte</a:t>
            </a:r>
          </a:p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7945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0BF65-6952-818E-DE9B-B330E2324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58A7536-7FDE-5F3F-9464-59D10BD0C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177" y="374566"/>
            <a:ext cx="9100783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000" b="1" dirty="0">
                <a:solidFill>
                  <a:schemeClr val="accent1"/>
                </a:solidFill>
              </a:rPr>
              <a:t>Sensibilisation</a:t>
            </a:r>
            <a:endParaRPr lang="fr-FR" sz="2000" dirty="0">
              <a:solidFill>
                <a:schemeClr val="accent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S’engage à mener des campagnes d’information dans la filière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Prévention des pertes et abandons d’engins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Sensibilisation aux bonnes pratiques de tri et de retour des déchets</a:t>
            </a:r>
            <a:endParaRPr lang="fr-FR" sz="1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2E96CF-229C-0A63-C99A-6B9CB389E61A}"/>
              </a:ext>
            </a:extLst>
          </p:cNvPr>
          <p:cNvSpPr txBox="1"/>
          <p:nvPr/>
        </p:nvSpPr>
        <p:spPr>
          <a:xfrm>
            <a:off x="419919" y="1596108"/>
            <a:ext cx="11791627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accent1"/>
                </a:solidFill>
              </a:rPr>
              <a:t>Communication des données</a:t>
            </a:r>
          </a:p>
          <a:p>
            <a:endParaRPr lang="fr-FR" sz="2000" dirty="0">
              <a:solidFill>
                <a:schemeClr val="accent1"/>
              </a:solidFill>
            </a:endParaRPr>
          </a:p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Chaque année,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Aquapeche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France doit transmettre à l’administration les données fiabilisées relatives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Aux quantités mises sur le marché, aux déchets collectés, leur mode de traitement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Ces données sont transmises par voie électronique, dans un format réutilisable et exploitable, dans les 18 mois et suivant la fin de l’année concernée</a:t>
            </a:r>
          </a:p>
          <a:p>
            <a:br>
              <a:rPr lang="fr-FR" dirty="0"/>
            </a:br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sz="18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A1F30-523A-B45D-24DD-69B5299C0D23}"/>
              </a:ext>
            </a:extLst>
          </p:cNvPr>
          <p:cNvSpPr txBox="1"/>
          <p:nvPr/>
        </p:nvSpPr>
        <p:spPr>
          <a:xfrm>
            <a:off x="419919" y="3339827"/>
            <a:ext cx="10375900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accent1"/>
                </a:solidFill>
              </a:rPr>
              <a:t>Objectifs de collecte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Un taux national minimal de collecte sera fixé pour les déchets d’engins de pêche en vue de leur recyclage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Les résultats sont transmis à la Commission européenne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Les États membres assurent le suivi de ce taux</a:t>
            </a:r>
          </a:p>
          <a:p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4DBD3D-50A5-FA57-4E22-A15AD32DB683}"/>
              </a:ext>
            </a:extLst>
          </p:cNvPr>
          <p:cNvSpPr txBox="1"/>
          <p:nvPr/>
        </p:nvSpPr>
        <p:spPr>
          <a:xfrm>
            <a:off x="419919" y="4837326"/>
            <a:ext cx="1120223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2000" b="1" dirty="0">
                <a:solidFill>
                  <a:schemeClr val="accent1"/>
                </a:solidFill>
              </a:rPr>
              <a:t>Engagements des pouvoirs publics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Les pouvoirs publics sanctionneraient les producteurs qui ne respecteraient pas leurs obligations.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Ils soutiennent la filière par des actions d’accompagnement, des études et de </a:t>
            </a:r>
            <a:r>
              <a:rPr lang="fr-FR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l’appui logistique</a:t>
            </a:r>
            <a:endParaRPr lang="fr-F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5676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14B87-5622-31F8-643A-4DEC0758D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CC2D57F6-5E60-257C-81C4-98F8329AB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4231" y="365220"/>
            <a:ext cx="536435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b="1" dirty="0">
                <a:solidFill>
                  <a:schemeClr val="accent1"/>
                </a:solidFill>
              </a:rPr>
              <a:t>Recyclage des engins de pêche</a:t>
            </a:r>
            <a:endParaRPr lang="fr-FR" sz="3200" dirty="0">
              <a:solidFill>
                <a:schemeClr val="accent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C7811A-8066-2AB3-F988-CC575B7165F6}"/>
              </a:ext>
            </a:extLst>
          </p:cNvPr>
          <p:cNvSpPr txBox="1"/>
          <p:nvPr/>
        </p:nvSpPr>
        <p:spPr>
          <a:xfrm>
            <a:off x="528046" y="1428452"/>
            <a:ext cx="11351665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Le recyclage des engins de pêche reste</a:t>
            </a:r>
            <a:r>
              <a:rPr lang="fr-FR" b="1" dirty="0"/>
              <a:t> complexe.</a:t>
            </a:r>
            <a:endParaRPr lang="fr-FR" dirty="0"/>
          </a:p>
          <a:p>
            <a:endParaRPr lang="fr-FR" dirty="0"/>
          </a:p>
          <a:p>
            <a:r>
              <a:rPr lang="fr-FR" dirty="0"/>
              <a:t>Deux opérateurs majeurs recyclent seulement en Europe le nylon :</a:t>
            </a:r>
          </a:p>
          <a:p>
            <a:endParaRPr lang="fr-FR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dirty="0"/>
              <a:t>A déjà une valeur sur le marché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/>
              <a:t>Est transformé pour d’autres usages</a:t>
            </a:r>
          </a:p>
          <a:p>
            <a:endParaRPr lang="fr-FR" dirty="0"/>
          </a:p>
          <a:p>
            <a:r>
              <a:rPr lang="fr-FR" i="1" dirty="0"/>
              <a:t>Le PE est a ce jour faiblement recyclable</a:t>
            </a:r>
          </a:p>
          <a:p>
            <a:endParaRPr lang="fr-FR" dirty="0"/>
          </a:p>
          <a:p>
            <a:r>
              <a:rPr lang="fr-FR" dirty="0"/>
              <a:t>Les efforts de R&amp;D  sont exigés, afin à développer de nouveaux usages et équipements durables.  </a:t>
            </a:r>
            <a:endParaRPr lang="fr-FR" b="1" dirty="0"/>
          </a:p>
          <a:p>
            <a:endParaRPr lang="fr-FR" sz="2000" b="1" dirty="0"/>
          </a:p>
          <a:p>
            <a:r>
              <a:rPr lang="fr-FR" dirty="0"/>
              <a:t>Exemple LE DREZEN industriel dont le dirigeant est le président d’’</a:t>
            </a:r>
            <a:r>
              <a:rPr lang="fr-FR" dirty="0" err="1"/>
              <a:t>Aquapeche</a:t>
            </a:r>
            <a:r>
              <a:rPr lang="fr-FR" dirty="0"/>
              <a:t> France a fondé le projet </a:t>
            </a:r>
            <a:r>
              <a:rPr lang="fr-FR" b="1" dirty="0"/>
              <a:t>LINC </a:t>
            </a:r>
            <a:r>
              <a:rPr lang="fr-FR" b="1" dirty="0" err="1"/>
              <a:t>BioMer</a:t>
            </a:r>
            <a:r>
              <a:rPr lang="fr-FR" b="1" dirty="0"/>
              <a:t> </a:t>
            </a:r>
            <a:r>
              <a:rPr lang="fr-FR" dirty="0"/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b="1" dirty="0"/>
              <a:t>Projet de recherche Innovant visant a mettre au point les premiers filets et cordages et les premiers engins de pêche  </a:t>
            </a:r>
            <a:r>
              <a:rPr lang="fr-FR" b="1" u="sng" dirty="0"/>
              <a:t>qui seront biodégradables en mer</a:t>
            </a:r>
            <a:r>
              <a:rPr lang="fr-FR" b="1" dirty="0"/>
              <a:t>, programme de 2024 a février 2027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33977140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jet Free LitterAT - webinaire mise en place de la REP engins de pêche  13 Novembre 2025  [72] [Lecture seule]" id="{F9D7B3B0-B506-C940-92CC-5BD8C4789831}" vid="{958262C6-86A4-DC49-A271-B554E36AE98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 Office</Template>
  <TotalTime>94</TotalTime>
  <Words>650</Words>
  <Application>Microsoft Macintosh PowerPoint</Application>
  <PresentationFormat>Grand écran</PresentationFormat>
  <Paragraphs>71</Paragraphs>
  <Slides>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Wingdings</vt:lpstr>
      <vt:lpstr>Thème Office</vt:lpstr>
      <vt:lpstr>Présentation PowerPoint</vt:lpstr>
      <vt:lpstr>Contexte réglementaire européen et national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Rafaela Araujo De Omena</dc:creator>
  <cp:lastModifiedBy>Rafaela Araujo De Omena</cp:lastModifiedBy>
  <cp:revision>10</cp:revision>
  <cp:lastPrinted>2025-11-05T10:21:22Z</cp:lastPrinted>
  <dcterms:created xsi:type="dcterms:W3CDTF">2025-11-05T15:50:12Z</dcterms:created>
  <dcterms:modified xsi:type="dcterms:W3CDTF">2025-11-07T15:52:43Z</dcterms:modified>
</cp:coreProperties>
</file>