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332" r:id="rId3"/>
    <p:sldId id="1448943890" r:id="rId4"/>
    <p:sldId id="1448943891" r:id="rId5"/>
    <p:sldId id="1448943892" r:id="rId6"/>
    <p:sldId id="1448943893" r:id="rId7"/>
    <p:sldId id="1448943894" r:id="rId8"/>
    <p:sldId id="1448943895" r:id="rId9"/>
    <p:sldId id="1448943896" r:id="rId10"/>
    <p:sldId id="1448943897" r:id="rId11"/>
    <p:sldId id="1448943898" r:id="rId12"/>
    <p:sldId id="1448943899" r:id="rId13"/>
    <p:sldId id="1448943900" r:id="rId14"/>
    <p:sldId id="1448943901" r:id="rId15"/>
    <p:sldId id="1448943904" r:id="rId16"/>
    <p:sldId id="1448943903" r:id="rId17"/>
    <p:sldId id="1448943902" r:id="rId18"/>
    <p:sldId id="1448943889"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85" roundtripDataSignature="AMtx7mgJ9xZNS3Y7dI4dqVCGdw5Z3kmv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9690"/>
    <a:srgbClr val="A4D8D4"/>
    <a:srgbClr val="D6EE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E3569-9629-43D0-BC1E-BA72940C1015}" v="1" dt="2026-02-04T14:59:46.653"/>
    <p1510:client id="{73EF1C4D-12D6-9402-49C4-A8EB421951F1}" v="953" dt="2026-02-05T07:56:23.056"/>
  </p1510:revLst>
</p1510:revInfo>
</file>

<file path=ppt/tableStyles.xml><?xml version="1.0" encoding="utf-8"?>
<a:tblStyleLst xmlns:a="http://schemas.openxmlformats.org/drawingml/2006/main" def="{15DADC8D-4733-41AB-99B0-E39AB552A76E}">
  <a:tblStyle styleId="{15DADC8D-4733-41AB-99B0-E39AB552A76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0E56490-96A3-46A9-A87A-CB7E95B4735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8" d="100"/>
          <a:sy n="158" d="100"/>
        </p:scale>
        <p:origin x="414" y="1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85" Type="http://customschemas.google.com/relationships/presentationmetadata" Target="metadata"/><Relationship Id="rId3" Type="http://schemas.openxmlformats.org/officeDocument/2006/relationships/slide" Target="slides/slide2.xml"/><Relationship Id="rId89"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8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90"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s-E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8" name="Google Shape;2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B11CBEEE-7CDA-4442-0146-B57CF9789CF0}"/>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00ADDBE5-5D80-1DF3-AE81-EECE5AA12CF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A1996787-C497-6A13-1B9D-5C2F0A20E83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s-ES"/>
          </a:p>
        </p:txBody>
      </p:sp>
    </p:spTree>
    <p:extLst>
      <p:ext uri="{BB962C8B-B14F-4D97-AF65-F5344CB8AC3E}">
        <p14:creationId xmlns:p14="http://schemas.microsoft.com/office/powerpoint/2010/main" val="2693125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a:extLst>
            <a:ext uri="{FF2B5EF4-FFF2-40B4-BE49-F238E27FC236}">
              <a16:creationId xmlns:a16="http://schemas.microsoft.com/office/drawing/2014/main" id="{01D7A91A-8D5B-DAC9-2519-8D89E5658AE1}"/>
            </a:ext>
          </a:extLst>
        </p:cNvPr>
        <p:cNvGrpSpPr/>
        <p:nvPr/>
      </p:nvGrpSpPr>
      <p:grpSpPr>
        <a:xfrm>
          <a:off x="0" y="0"/>
          <a:ext cx="0" cy="0"/>
          <a:chOff x="0" y="0"/>
          <a:chExt cx="0" cy="0"/>
        </a:xfrm>
      </p:grpSpPr>
      <p:sp>
        <p:nvSpPr>
          <p:cNvPr id="27" name="Google Shape;27;p1:notes">
            <a:extLst>
              <a:ext uri="{FF2B5EF4-FFF2-40B4-BE49-F238E27FC236}">
                <a16:creationId xmlns:a16="http://schemas.microsoft.com/office/drawing/2014/main" id="{21B44C3A-59B4-0487-E8B4-BDF4C09EE5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 name="Google Shape;28;p1:notes">
            <a:extLst>
              <a:ext uri="{FF2B5EF4-FFF2-40B4-BE49-F238E27FC236}">
                <a16:creationId xmlns:a16="http://schemas.microsoft.com/office/drawing/2014/main" id="{6C33B366-BCF2-BDB9-8F8E-83357688022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s-ES"/>
          </a:p>
        </p:txBody>
      </p:sp>
    </p:spTree>
    <p:extLst>
      <p:ext uri="{BB962C8B-B14F-4D97-AF65-F5344CB8AC3E}">
        <p14:creationId xmlns:p14="http://schemas.microsoft.com/office/powerpoint/2010/main" val="41255943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EE LITTER AT Portada">
  <p:cSld name="FREE LITTER AT Portada">
    <p:bg>
      <p:bgPr>
        <a:blipFill>
          <a:blip r:embed="rId2">
            <a:alphaModFix/>
          </a:blip>
          <a:stretch>
            <a:fillRect/>
          </a:stretch>
        </a:blipFill>
        <a:effectLst/>
      </p:bgPr>
    </p:bg>
    <p:spTree>
      <p:nvGrpSpPr>
        <p:cNvPr id="1" name="Shape 10"/>
        <p:cNvGrpSpPr/>
        <p:nvPr/>
      </p:nvGrpSpPr>
      <p:grpSpPr>
        <a:xfrm>
          <a:off x="0" y="0"/>
          <a:ext cx="0" cy="0"/>
          <a:chOff x="0" y="0"/>
          <a:chExt cx="0" cy="0"/>
        </a:xfrm>
      </p:grpSpPr>
      <p:pic>
        <p:nvPicPr>
          <p:cNvPr id="11" name="Google Shape;11;p47"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REE LITTER AT Diapos">
  <p:cSld name="FREE LITTER AT Diapos">
    <p:bg>
      <p:bgPr>
        <a:blipFill>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67"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REE LITTER AT Indice">
  <p:cSld name="FREE LITTER AT Indice">
    <p:bg>
      <p:bgPr>
        <a:blipFill>
          <a:blip r:embed="rId2">
            <a:alphaModFix/>
          </a:blip>
          <a:stretch>
            <a:fillRect/>
          </a:stretch>
        </a:blipFill>
        <a:effectLst/>
      </p:bgPr>
    </p:bg>
    <p:spTree>
      <p:nvGrpSpPr>
        <p:cNvPr id="1" name="Shape 24"/>
        <p:cNvGrpSpPr/>
        <p:nvPr/>
      </p:nvGrpSpPr>
      <p:grpSpPr>
        <a:xfrm>
          <a:off x="0" y="0"/>
          <a:ext cx="0" cy="0"/>
          <a:chOff x="0" y="0"/>
          <a:chExt cx="0" cy="0"/>
        </a:xfrm>
      </p:grpSpPr>
      <p:pic>
        <p:nvPicPr>
          <p:cNvPr id="25" name="Google Shape;25;p52"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FREE LITTER AT Portad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Imagen 6" descr="FREE-LITTERAT_Log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04584" y="4536432"/>
            <a:ext cx="4134832" cy="494675"/>
          </a:xfrm>
          <a:prstGeom prst="rect">
            <a:avLst/>
          </a:prstGeom>
        </p:spPr>
      </p:pic>
    </p:spTree>
    <p:extLst>
      <p:ext uri="{BB962C8B-B14F-4D97-AF65-F5344CB8AC3E}">
        <p14:creationId xmlns:p14="http://schemas.microsoft.com/office/powerpoint/2010/main" val="38134653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10.jpeg"/><Relationship Id="rId7" Type="http://schemas.openxmlformats.org/officeDocument/2006/relationships/image" Target="../media/image14.gi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image" Target="../media/image12.JP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17.emf"/><Relationship Id="rId4"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pic>
        <p:nvPicPr>
          <p:cNvPr id="32" name="Google Shape;32;p1" descr="FREE-LITTERAT_Mod1_HL.png"/>
          <p:cNvPicPr preferRelativeResize="0"/>
          <p:nvPr/>
        </p:nvPicPr>
        <p:blipFill rotWithShape="1">
          <a:blip r:embed="rId3">
            <a:alphaModFix/>
          </a:blip>
          <a:srcRect/>
          <a:stretch/>
        </p:blipFill>
        <p:spPr>
          <a:xfrm>
            <a:off x="1413340" y="483722"/>
            <a:ext cx="3182355" cy="1763751"/>
          </a:xfrm>
          <a:prstGeom prst="rect">
            <a:avLst/>
          </a:prstGeom>
          <a:noFill/>
          <a:ln>
            <a:noFill/>
          </a:ln>
        </p:spPr>
      </p:pic>
      <p:sp>
        <p:nvSpPr>
          <p:cNvPr id="33" name="Google Shape;33;p1"/>
          <p:cNvSpPr txBox="1"/>
          <p:nvPr/>
        </p:nvSpPr>
        <p:spPr>
          <a:xfrm>
            <a:off x="644052" y="2756749"/>
            <a:ext cx="7430945" cy="861734"/>
          </a:xfrm>
          <a:prstGeom prst="rect">
            <a:avLst/>
          </a:prstGeom>
          <a:noFill/>
          <a:ln>
            <a:noFill/>
          </a:ln>
        </p:spPr>
        <p:txBody>
          <a:bodyPr spcFirstLastPara="1" wrap="square" lIns="91425" tIns="45700" rIns="91425" bIns="45700" anchor="t" anchorCtr="0">
            <a:spAutoFit/>
          </a:bodyPr>
          <a:lstStyle/>
          <a:p>
            <a:pPr algn="ctr"/>
            <a:r>
              <a:rPr lang="en-US" sz="1800" b="1" dirty="0">
                <a:solidFill>
                  <a:schemeClr val="dk1"/>
                </a:solidFill>
                <a:latin typeface="Calibri"/>
                <a:ea typeface="Calibri"/>
                <a:cs typeface="Calibri"/>
                <a:sym typeface="Calibri"/>
              </a:rPr>
              <a:t>Main Challenges to implement waste incidentally fished management</a:t>
            </a:r>
          </a:p>
          <a:p>
            <a:pPr algn="ctr"/>
            <a:r>
              <a:rPr lang="en-US" sz="1800" b="1" dirty="0">
                <a:solidFill>
                  <a:schemeClr val="dk1"/>
                </a:solidFill>
                <a:latin typeface="Calibri"/>
                <a:ea typeface="Calibri"/>
                <a:cs typeface="Calibri"/>
                <a:sym typeface="Calibri"/>
              </a:rPr>
              <a:t>The vision of the Port of Vigo</a:t>
            </a:r>
          </a:p>
          <a:p>
            <a:endParaRPr lang="en-GB" dirty="0">
              <a:solidFill>
                <a:schemeClr val="dk1"/>
              </a:solidFill>
            </a:endParaRPr>
          </a:p>
        </p:txBody>
      </p:sp>
      <p:sp>
        <p:nvSpPr>
          <p:cNvPr id="2" name="Google Shape;33;p1">
            <a:extLst>
              <a:ext uri="{FF2B5EF4-FFF2-40B4-BE49-F238E27FC236}">
                <a16:creationId xmlns:a16="http://schemas.microsoft.com/office/drawing/2014/main" id="{504699BF-0637-0CBF-6198-7C3B81B18AA1}"/>
              </a:ext>
            </a:extLst>
          </p:cNvPr>
          <p:cNvSpPr txBox="1"/>
          <p:nvPr/>
        </p:nvSpPr>
        <p:spPr>
          <a:xfrm>
            <a:off x="548171" y="3714548"/>
            <a:ext cx="7430945" cy="584735"/>
          </a:xfrm>
          <a:prstGeom prst="rect">
            <a:avLst/>
          </a:prstGeom>
          <a:noFill/>
          <a:ln>
            <a:noFill/>
          </a:ln>
        </p:spPr>
        <p:txBody>
          <a:bodyPr spcFirstLastPara="1" wrap="square" lIns="91425" tIns="45700" rIns="91425" bIns="45700" anchor="t" anchorCtr="0">
            <a:spAutoFit/>
          </a:bodyPr>
          <a:lstStyle/>
          <a:p>
            <a:pPr algn="ctr"/>
            <a:r>
              <a:rPr lang="en-US" sz="1800" b="1" dirty="0">
                <a:solidFill>
                  <a:schemeClr val="dk1"/>
                </a:solidFill>
                <a:latin typeface="Calibri"/>
                <a:ea typeface="Calibri"/>
                <a:cs typeface="Calibri"/>
                <a:sym typeface="Calibri"/>
              </a:rPr>
              <a:t>Alberto Jaraiz </a:t>
            </a:r>
            <a:r>
              <a:rPr lang="en-US" sz="1800" b="1" dirty="0" err="1">
                <a:solidFill>
                  <a:schemeClr val="dk1"/>
                </a:solidFill>
                <a:latin typeface="Calibri"/>
                <a:ea typeface="Calibri"/>
                <a:cs typeface="Calibri"/>
                <a:sym typeface="Calibri"/>
              </a:rPr>
              <a:t>Gulias</a:t>
            </a:r>
            <a:endParaRPr lang="en-US" sz="1800" b="1" dirty="0">
              <a:solidFill>
                <a:schemeClr val="dk1"/>
              </a:solidFill>
              <a:latin typeface="Calibri"/>
              <a:ea typeface="Calibri"/>
              <a:cs typeface="Calibri"/>
              <a:sym typeface="Calibri"/>
            </a:endParaRPr>
          </a:p>
          <a:p>
            <a:endParaRPr lang="en-GB" dirty="0">
              <a:solidFill>
                <a:schemeClr val="dk1"/>
              </a:solidFill>
            </a:endParaRPr>
          </a:p>
        </p:txBody>
      </p:sp>
      <p:pic>
        <p:nvPicPr>
          <p:cNvPr id="3" name="Imagen 2" descr="Imagen que contiene texto&#10;&#10;Descripción generada automáticamente">
            <a:extLst>
              <a:ext uri="{FF2B5EF4-FFF2-40B4-BE49-F238E27FC236}">
                <a16:creationId xmlns:a16="http://schemas.microsoft.com/office/drawing/2014/main" id="{60E972AF-AC99-E461-4067-B861D2C4C9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9116" y="218002"/>
            <a:ext cx="832554" cy="4176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3FE1900C-7504-66F4-A0DE-B5AD911C83D6}"/>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369EBB31-1D90-960E-F46B-E743595DB687}"/>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AA2ABE00-EFA6-6BAC-6BE0-09D4F63C8C50}"/>
                </a:ext>
              </a:extLst>
            </p:cNvPr>
            <p:cNvPicPr>
              <a:picLocks noChangeAspect="1"/>
            </p:cNvPicPr>
            <p:nvPr/>
          </p:nvPicPr>
          <p:blipFill>
            <a:blip r:embed="rId3"/>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AEF25B8D-E044-9AF5-40D0-312605D93E1B}"/>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1</a:t>
              </a:r>
            </a:p>
          </p:txBody>
        </p:sp>
        <p:sp>
          <p:nvSpPr>
            <p:cNvPr id="5" name="Rectángulo 4">
              <a:extLst>
                <a:ext uri="{FF2B5EF4-FFF2-40B4-BE49-F238E27FC236}">
                  <a16:creationId xmlns:a16="http://schemas.microsoft.com/office/drawing/2014/main" id="{64FB77AF-5A5E-B20E-EDD6-E2CA3BFC121E}"/>
                </a:ext>
              </a:extLst>
            </p:cNvPr>
            <p:cNvSpPr/>
            <p:nvPr/>
          </p:nvSpPr>
          <p:spPr>
            <a:xfrm>
              <a:off x="827584" y="383200"/>
              <a:ext cx="3597250" cy="400110"/>
            </a:xfrm>
            <a:prstGeom prst="rect">
              <a:avLst/>
            </a:prstGeom>
          </p:spPr>
          <p:txBody>
            <a:bodyPr wrap="square">
              <a:spAutoFit/>
            </a:bodyPr>
            <a:lstStyle/>
            <a:p>
              <a:r>
                <a:rPr lang="es-ES" sz="2000" b="1" dirty="0">
                  <a:solidFill>
                    <a:schemeClr val="tx1">
                      <a:lumMod val="50000"/>
                    </a:schemeClr>
                  </a:solidFill>
                </a:rPr>
                <a:t>Port </a:t>
              </a:r>
              <a:r>
                <a:rPr lang="es-ES" sz="2000" b="1" dirty="0" err="1">
                  <a:solidFill>
                    <a:schemeClr val="tx1">
                      <a:lumMod val="50000"/>
                    </a:schemeClr>
                  </a:solidFill>
                </a:rPr>
                <a:t>of</a:t>
              </a:r>
              <a:r>
                <a:rPr lang="es-ES" sz="2000" b="1" dirty="0">
                  <a:solidFill>
                    <a:schemeClr val="tx1">
                      <a:lumMod val="50000"/>
                    </a:schemeClr>
                  </a:solidFill>
                </a:rPr>
                <a:t> Vigo</a:t>
              </a:r>
            </a:p>
          </p:txBody>
        </p:sp>
      </p:grpSp>
      <p:pic>
        <p:nvPicPr>
          <p:cNvPr id="6" name="Imagen 5">
            <a:extLst>
              <a:ext uri="{FF2B5EF4-FFF2-40B4-BE49-F238E27FC236}">
                <a16:creationId xmlns:a16="http://schemas.microsoft.com/office/drawing/2014/main" id="{1F9C0FDD-29B0-F63F-2416-5133E500CF52}"/>
              </a:ext>
            </a:extLst>
          </p:cNvPr>
          <p:cNvPicPr>
            <a:picLocks noChangeAspect="1"/>
          </p:cNvPicPr>
          <p:nvPr/>
        </p:nvPicPr>
        <p:blipFill>
          <a:blip r:embed="rId4"/>
          <a:stretch>
            <a:fillRect/>
          </a:stretch>
        </p:blipFill>
        <p:spPr>
          <a:xfrm>
            <a:off x="1656162" y="1"/>
            <a:ext cx="7487838" cy="4532638"/>
          </a:xfrm>
          <a:prstGeom prst="rect">
            <a:avLst/>
          </a:prstGeom>
        </p:spPr>
      </p:pic>
      <p:sp>
        <p:nvSpPr>
          <p:cNvPr id="7" name="CuadroTexto 6">
            <a:extLst>
              <a:ext uri="{FF2B5EF4-FFF2-40B4-BE49-F238E27FC236}">
                <a16:creationId xmlns:a16="http://schemas.microsoft.com/office/drawing/2014/main" id="{44A89F5D-19CA-90D9-AD8A-8A4078C12AAF}"/>
              </a:ext>
            </a:extLst>
          </p:cNvPr>
          <p:cNvSpPr txBox="1"/>
          <p:nvPr/>
        </p:nvSpPr>
        <p:spPr>
          <a:xfrm>
            <a:off x="7133531" y="3954326"/>
            <a:ext cx="1937801" cy="461665"/>
          </a:xfrm>
          <a:prstGeom prst="rect">
            <a:avLst/>
          </a:prstGeom>
          <a:solidFill>
            <a:srgbClr val="002060"/>
          </a:solidFill>
        </p:spPr>
        <p:txBody>
          <a:bodyPr wrap="square" rtlCol="0">
            <a:spAutoFit/>
          </a:bodyPr>
          <a:lstStyle/>
          <a:p>
            <a:pPr algn="ctr"/>
            <a:r>
              <a:rPr lang="es-ES" sz="2400" dirty="0">
                <a:solidFill>
                  <a:schemeClr val="bg1"/>
                </a:solidFill>
              </a:rPr>
              <a:t>City Center</a:t>
            </a:r>
          </a:p>
        </p:txBody>
      </p:sp>
      <p:sp>
        <p:nvSpPr>
          <p:cNvPr id="8" name="Rectángulo 7">
            <a:extLst>
              <a:ext uri="{FF2B5EF4-FFF2-40B4-BE49-F238E27FC236}">
                <a16:creationId xmlns:a16="http://schemas.microsoft.com/office/drawing/2014/main" id="{702F1A84-9A33-D24C-22AF-EFB37E105B33}"/>
              </a:ext>
            </a:extLst>
          </p:cNvPr>
          <p:cNvSpPr>
            <a:spLocks noChangeArrowheads="1"/>
          </p:cNvSpPr>
          <p:nvPr/>
        </p:nvSpPr>
        <p:spPr bwMode="auto">
          <a:xfrm>
            <a:off x="-47976" y="903217"/>
            <a:ext cx="2579698" cy="1314659"/>
          </a:xfrm>
          <a:prstGeom prst="rect">
            <a:avLst/>
          </a:prstGeom>
        </p:spPr>
        <p:txBody>
          <a:bodyPr lIns="307884" tIns="307884" rIns="307884" bIns="307884" numCol="1" spcCol="360000" anchor="t" anchorCtr="0"/>
          <a:lstStyle/>
          <a:p>
            <a:pPr>
              <a:lnSpc>
                <a:spcPts val="1454"/>
              </a:lnSpc>
              <a:spcBef>
                <a:spcPts val="855"/>
              </a:spcBef>
            </a:pPr>
            <a:r>
              <a:rPr lang="en-US" sz="1050" dirty="0">
                <a:ln w="0"/>
                <a:effectLst>
                  <a:outerShdw blurRad="38100" dist="19050" dir="2700000" algn="tl" rotWithShape="0">
                    <a:schemeClr val="dk1">
                      <a:alpha val="40000"/>
                    </a:schemeClr>
                  </a:outerShdw>
                </a:effectLst>
              </a:rPr>
              <a:t>Around 15 km of total berth length</a:t>
            </a:r>
          </a:p>
          <a:p>
            <a:pPr>
              <a:lnSpc>
                <a:spcPts val="1454"/>
              </a:lnSpc>
              <a:spcBef>
                <a:spcPts val="855"/>
              </a:spcBef>
            </a:pPr>
            <a:r>
              <a:rPr lang="en-US" sz="1050" dirty="0">
                <a:ln w="0"/>
                <a:effectLst>
                  <a:outerShdw blurRad="38100" dist="19050" dir="2700000" algn="tl" rotWithShape="0">
                    <a:schemeClr val="dk1">
                      <a:alpha val="40000"/>
                    </a:schemeClr>
                  </a:outerShdw>
                </a:effectLst>
              </a:rPr>
              <a:t>Drafts of up to 17 m.</a:t>
            </a:r>
          </a:p>
          <a:p>
            <a:pPr>
              <a:lnSpc>
                <a:spcPts val="1454"/>
              </a:lnSpc>
              <a:spcBef>
                <a:spcPts val="855"/>
              </a:spcBef>
            </a:pPr>
            <a:r>
              <a:rPr lang="en-US" sz="1050" dirty="0">
                <a:ln w="0"/>
                <a:effectLst>
                  <a:outerShdw blurRad="38100" dist="19050" dir="2700000" algn="tl" rotWithShape="0">
                    <a:schemeClr val="dk1">
                      <a:alpha val="40000"/>
                    </a:schemeClr>
                  </a:outerShdw>
                </a:effectLst>
              </a:rPr>
              <a:t>More than 5 million </a:t>
            </a:r>
            <a:r>
              <a:rPr lang="en-US" sz="1050" dirty="0" err="1">
                <a:ln w="0"/>
                <a:effectLst>
                  <a:outerShdw blurRad="38100" dist="19050" dir="2700000" algn="tl" rotWithShape="0">
                    <a:schemeClr val="dk1">
                      <a:alpha val="40000"/>
                    </a:schemeClr>
                  </a:outerShdw>
                </a:effectLst>
              </a:rPr>
              <a:t>tonnes</a:t>
            </a:r>
            <a:r>
              <a:rPr lang="en-US" sz="1050" dirty="0">
                <a:ln w="0"/>
                <a:effectLst>
                  <a:outerShdw blurRad="38100" dist="19050" dir="2700000" algn="tl" rotWithShape="0">
                    <a:schemeClr val="dk1">
                      <a:alpha val="40000"/>
                    </a:schemeClr>
                  </a:outerShdw>
                </a:effectLst>
              </a:rPr>
              <a:t> of cargo per year.</a:t>
            </a:r>
            <a:endParaRPr lang="es-ES" sz="1050" dirty="0"/>
          </a:p>
        </p:txBody>
      </p:sp>
      <p:pic>
        <p:nvPicPr>
          <p:cNvPr id="10" name="Imagen 9" descr="Imagen que contiene texto&#10;&#10;Descripción generada automáticamente">
            <a:extLst>
              <a:ext uri="{FF2B5EF4-FFF2-40B4-BE49-F238E27FC236}">
                <a16:creationId xmlns:a16="http://schemas.microsoft.com/office/drawing/2014/main" id="{97E22F2A-B3FA-A128-5AC6-E96BE83F4D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2536" y="3288207"/>
            <a:ext cx="711852" cy="357137"/>
          </a:xfrm>
          <a:prstGeom prst="rect">
            <a:avLst/>
          </a:prstGeom>
        </p:spPr>
      </p:pic>
    </p:spTree>
    <p:extLst>
      <p:ext uri="{BB962C8B-B14F-4D97-AF65-F5344CB8AC3E}">
        <p14:creationId xmlns:p14="http://schemas.microsoft.com/office/powerpoint/2010/main" val="3434424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F514A4D-8832-7744-72C2-E575DAE40D9D}"/>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AA179AB5-6FC7-57F6-87F2-B7D7A6FFE12E}"/>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6F602E8F-76FF-F4F8-E08C-A785446ABF20}"/>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2</a:t>
              </a:r>
            </a:p>
          </p:txBody>
        </p:sp>
        <p:sp>
          <p:nvSpPr>
            <p:cNvPr id="5" name="Rectángulo 4">
              <a:extLst>
                <a:ext uri="{FF2B5EF4-FFF2-40B4-BE49-F238E27FC236}">
                  <a16:creationId xmlns:a16="http://schemas.microsoft.com/office/drawing/2014/main" id="{6D1D8AA9-DE53-959A-2E20-DB441BE5E265}"/>
                </a:ext>
              </a:extLst>
            </p:cNvPr>
            <p:cNvSpPr/>
            <p:nvPr/>
          </p:nvSpPr>
          <p:spPr>
            <a:xfrm>
              <a:off x="826170" y="213923"/>
              <a:ext cx="3597250" cy="707886"/>
            </a:xfrm>
            <a:prstGeom prst="rect">
              <a:avLst/>
            </a:prstGeom>
          </p:spPr>
          <p:txBody>
            <a:bodyPr wrap="square">
              <a:spAutoFit/>
            </a:bodyPr>
            <a:lstStyle/>
            <a:p>
              <a:r>
                <a:rPr lang="es-ES" sz="2000" b="1" dirty="0">
                  <a:solidFill>
                    <a:schemeClr val="tx1">
                      <a:lumMod val="50000"/>
                    </a:schemeClr>
                  </a:solidFill>
                </a:rPr>
                <a:t>Adjacent </a:t>
              </a:r>
              <a:r>
                <a:rPr lang="es-ES" sz="2000" b="1" dirty="0" err="1">
                  <a:solidFill>
                    <a:schemeClr val="tx1">
                      <a:lumMod val="50000"/>
                    </a:schemeClr>
                  </a:solidFill>
                </a:rPr>
                <a:t>environmental</a:t>
              </a:r>
              <a:r>
                <a:rPr lang="es-ES" sz="2000" b="1" dirty="0">
                  <a:solidFill>
                    <a:schemeClr val="tx1">
                      <a:lumMod val="50000"/>
                    </a:schemeClr>
                  </a:solidFill>
                </a:rPr>
                <a:t> </a:t>
              </a:r>
              <a:r>
                <a:rPr lang="es-ES" sz="2000" b="1" dirty="0" err="1">
                  <a:solidFill>
                    <a:schemeClr val="tx1">
                      <a:lumMod val="50000"/>
                    </a:schemeClr>
                  </a:solidFill>
                </a:rPr>
                <a:t>protection</a:t>
              </a:r>
              <a:r>
                <a:rPr lang="es-ES" sz="2000" b="1" dirty="0">
                  <a:solidFill>
                    <a:schemeClr val="tx1">
                      <a:lumMod val="50000"/>
                    </a:schemeClr>
                  </a:solidFill>
                </a:rPr>
                <a:t> </a:t>
              </a:r>
              <a:r>
                <a:rPr lang="es-ES" sz="2000" b="1" dirty="0" err="1">
                  <a:solidFill>
                    <a:schemeClr val="tx1">
                      <a:lumMod val="50000"/>
                    </a:schemeClr>
                  </a:solidFill>
                </a:rPr>
                <a:t>zones</a:t>
              </a:r>
              <a:r>
                <a:rPr lang="es-ES" sz="2000" b="1" dirty="0">
                  <a:solidFill>
                    <a:schemeClr val="tx1">
                      <a:lumMod val="50000"/>
                    </a:schemeClr>
                  </a:solidFill>
                </a:rPr>
                <a:t>.</a:t>
              </a:r>
            </a:p>
          </p:txBody>
        </p:sp>
      </p:grpSp>
      <p:sp>
        <p:nvSpPr>
          <p:cNvPr id="6" name="Rectángulo 5">
            <a:extLst>
              <a:ext uri="{FF2B5EF4-FFF2-40B4-BE49-F238E27FC236}">
                <a16:creationId xmlns:a16="http://schemas.microsoft.com/office/drawing/2014/main" id="{24E50566-4F03-6DB4-894D-A797C7996A79}"/>
              </a:ext>
            </a:extLst>
          </p:cNvPr>
          <p:cNvSpPr/>
          <p:nvPr/>
        </p:nvSpPr>
        <p:spPr>
          <a:xfrm>
            <a:off x="397942" y="1081319"/>
            <a:ext cx="8287048" cy="276999"/>
          </a:xfrm>
          <a:prstGeom prst="rect">
            <a:avLst/>
          </a:prstGeom>
        </p:spPr>
        <p:txBody>
          <a:bodyPr wrap="square">
            <a:spAutoFit/>
          </a:bodyPr>
          <a:lstStyle/>
          <a:p>
            <a:pPr algn="just">
              <a:spcBef>
                <a:spcPct val="0"/>
              </a:spcBef>
            </a:pPr>
            <a:r>
              <a:rPr lang="es-ES" sz="1200" b="1" dirty="0">
                <a:latin typeface="+mj-lt"/>
                <a:ea typeface="+mj-ea"/>
                <a:cs typeface="+mj-cs"/>
              </a:rPr>
              <a:t>Costa de la Vela, Atlantic </a:t>
            </a:r>
            <a:r>
              <a:rPr lang="es-ES" sz="1200" b="1" dirty="0" err="1">
                <a:latin typeface="+mj-lt"/>
                <a:ea typeface="+mj-ea"/>
                <a:cs typeface="+mj-cs"/>
              </a:rPr>
              <a:t>Islands</a:t>
            </a:r>
            <a:r>
              <a:rPr lang="es-ES" sz="1200" b="1" dirty="0">
                <a:latin typeface="+mj-lt"/>
                <a:ea typeface="+mj-ea"/>
                <a:cs typeface="+mj-cs"/>
              </a:rPr>
              <a:t> </a:t>
            </a:r>
            <a:r>
              <a:rPr lang="es-ES" sz="1200" b="1" dirty="0" err="1">
                <a:latin typeface="+mj-lt"/>
                <a:ea typeface="+mj-ea"/>
                <a:cs typeface="+mj-cs"/>
              </a:rPr>
              <a:t>National</a:t>
            </a:r>
            <a:r>
              <a:rPr lang="es-ES" sz="1200" b="1" dirty="0">
                <a:latin typeface="+mj-lt"/>
                <a:ea typeface="+mj-ea"/>
                <a:cs typeface="+mj-cs"/>
              </a:rPr>
              <a:t> Park, Estelas </a:t>
            </a:r>
            <a:r>
              <a:rPr lang="es-ES" sz="1200" b="1" dirty="0" err="1">
                <a:latin typeface="+mj-lt"/>
                <a:ea typeface="+mj-ea"/>
                <a:cs typeface="+mj-cs"/>
              </a:rPr>
              <a:t>Islands</a:t>
            </a:r>
            <a:r>
              <a:rPr lang="es-ES" sz="1200" b="1" dirty="0">
                <a:latin typeface="+mj-lt"/>
                <a:ea typeface="+mj-ea"/>
                <a:cs typeface="+mj-cs"/>
              </a:rPr>
              <a:t>, A Ramallosa </a:t>
            </a:r>
            <a:r>
              <a:rPr lang="es-ES" sz="1200" b="1" dirty="0" err="1">
                <a:latin typeface="+mj-lt"/>
                <a:ea typeface="+mj-ea"/>
                <a:cs typeface="+mj-cs"/>
              </a:rPr>
              <a:t>Inlet</a:t>
            </a:r>
            <a:r>
              <a:rPr lang="es-ES" sz="1200" b="1" dirty="0">
                <a:latin typeface="+mj-lt"/>
                <a:ea typeface="+mj-ea"/>
                <a:cs typeface="+mj-cs"/>
              </a:rPr>
              <a:t>, and San Simón </a:t>
            </a:r>
            <a:r>
              <a:rPr lang="es-ES" sz="1200" b="1" dirty="0" err="1">
                <a:latin typeface="+mj-lt"/>
                <a:ea typeface="+mj-ea"/>
                <a:cs typeface="+mj-cs"/>
              </a:rPr>
              <a:t>bay</a:t>
            </a:r>
            <a:r>
              <a:rPr lang="es-ES" sz="1200" b="1" dirty="0">
                <a:latin typeface="+mj-lt"/>
                <a:ea typeface="+mj-ea"/>
                <a:cs typeface="+mj-cs"/>
              </a:rPr>
              <a:t>.</a:t>
            </a:r>
          </a:p>
        </p:txBody>
      </p:sp>
      <p:pic>
        <p:nvPicPr>
          <p:cNvPr id="7" name="Imagen 6">
            <a:extLst>
              <a:ext uri="{FF2B5EF4-FFF2-40B4-BE49-F238E27FC236}">
                <a16:creationId xmlns:a16="http://schemas.microsoft.com/office/drawing/2014/main" id="{747376B3-41C9-7D39-8A41-917EA5C55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28906"/>
            <a:ext cx="9144000" cy="1331889"/>
          </a:xfrm>
          <a:prstGeom prst="rect">
            <a:avLst/>
          </a:prstGeom>
        </p:spPr>
      </p:pic>
      <p:pic>
        <p:nvPicPr>
          <p:cNvPr id="8" name="Imagen 7">
            <a:extLst>
              <a:ext uri="{FF2B5EF4-FFF2-40B4-BE49-F238E27FC236}">
                <a16:creationId xmlns:a16="http://schemas.microsoft.com/office/drawing/2014/main" id="{C8A534A7-0367-09AC-AA45-60F4E79A03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21" y="2755200"/>
            <a:ext cx="987841" cy="808795"/>
          </a:xfrm>
          <a:prstGeom prst="rect">
            <a:avLst/>
          </a:prstGeom>
        </p:spPr>
      </p:pic>
      <p:pic>
        <p:nvPicPr>
          <p:cNvPr id="9" name="Imagen 8">
            <a:extLst>
              <a:ext uri="{FF2B5EF4-FFF2-40B4-BE49-F238E27FC236}">
                <a16:creationId xmlns:a16="http://schemas.microsoft.com/office/drawing/2014/main" id="{851E1948-9795-B54A-5C49-6DA469FA1A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8146" y="2750431"/>
            <a:ext cx="2019799" cy="942573"/>
          </a:xfrm>
          <a:prstGeom prst="rect">
            <a:avLst/>
          </a:prstGeom>
        </p:spPr>
      </p:pic>
      <p:pic>
        <p:nvPicPr>
          <p:cNvPr id="10" name="Imagen 9">
            <a:extLst>
              <a:ext uri="{FF2B5EF4-FFF2-40B4-BE49-F238E27FC236}">
                <a16:creationId xmlns:a16="http://schemas.microsoft.com/office/drawing/2014/main" id="{8ED85727-83FC-E7D7-808E-96049B8559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1161" y="2660795"/>
            <a:ext cx="1308421" cy="881653"/>
          </a:xfrm>
          <a:prstGeom prst="rect">
            <a:avLst/>
          </a:prstGeom>
        </p:spPr>
      </p:pic>
      <p:pic>
        <p:nvPicPr>
          <p:cNvPr id="11" name="Imagen 10">
            <a:extLst>
              <a:ext uri="{FF2B5EF4-FFF2-40B4-BE49-F238E27FC236}">
                <a16:creationId xmlns:a16="http://schemas.microsoft.com/office/drawing/2014/main" id="{D8AA0913-DA4C-2B43-474D-49CCBB0DF6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32196" y="2771410"/>
            <a:ext cx="1198415" cy="861782"/>
          </a:xfrm>
          <a:prstGeom prst="rect">
            <a:avLst/>
          </a:prstGeom>
        </p:spPr>
      </p:pic>
      <p:sp>
        <p:nvSpPr>
          <p:cNvPr id="12" name="Rectángulo 11">
            <a:extLst>
              <a:ext uri="{FF2B5EF4-FFF2-40B4-BE49-F238E27FC236}">
                <a16:creationId xmlns:a16="http://schemas.microsoft.com/office/drawing/2014/main" id="{B21B6BFB-031F-7A60-90A8-B11BDC39F782}"/>
              </a:ext>
            </a:extLst>
          </p:cNvPr>
          <p:cNvSpPr/>
          <p:nvPr/>
        </p:nvSpPr>
        <p:spPr>
          <a:xfrm>
            <a:off x="251685" y="3632084"/>
            <a:ext cx="8343469" cy="769441"/>
          </a:xfrm>
          <a:prstGeom prst="rect">
            <a:avLst/>
          </a:prstGeom>
        </p:spPr>
        <p:txBody>
          <a:bodyPr wrap="square">
            <a:spAutoFit/>
          </a:bodyPr>
          <a:lstStyle/>
          <a:p>
            <a:pPr algn="just">
              <a:spcBef>
                <a:spcPct val="0"/>
              </a:spcBef>
            </a:pPr>
            <a:r>
              <a:rPr lang="en-US" sz="1100" dirty="0">
                <a:latin typeface="+mj-lt"/>
                <a:ea typeface="+mj-ea"/>
                <a:cs typeface="+mj-cs"/>
              </a:rPr>
              <a:t>Natura 2000 Network: European ecological network for biodiversity conservation.</a:t>
            </a:r>
          </a:p>
          <a:p>
            <a:pPr algn="just">
              <a:spcBef>
                <a:spcPct val="0"/>
              </a:spcBef>
            </a:pPr>
            <a:r>
              <a:rPr lang="en-US" sz="1100" dirty="0">
                <a:latin typeface="+mj-lt"/>
                <a:ea typeface="+mj-ea"/>
                <a:cs typeface="+mj-cs"/>
              </a:rPr>
              <a:t>SPA (Special Protection Area): Areas designated for the protection of wild birds.</a:t>
            </a:r>
          </a:p>
          <a:p>
            <a:pPr algn="just">
              <a:spcBef>
                <a:spcPct val="0"/>
              </a:spcBef>
            </a:pPr>
            <a:r>
              <a:rPr lang="en-US" sz="1100" dirty="0">
                <a:latin typeface="+mj-lt"/>
                <a:ea typeface="+mj-ea"/>
                <a:cs typeface="+mj-cs"/>
              </a:rPr>
              <a:t>SAC (Special Area of Conservation): Areas designated to protect habitats and species.</a:t>
            </a:r>
          </a:p>
          <a:p>
            <a:pPr algn="just">
              <a:spcBef>
                <a:spcPct val="0"/>
              </a:spcBef>
            </a:pPr>
            <a:r>
              <a:rPr lang="en-US" sz="1100" dirty="0">
                <a:latin typeface="+mj-lt"/>
                <a:ea typeface="+mj-ea"/>
                <a:cs typeface="+mj-cs"/>
              </a:rPr>
              <a:t>OSPAR: Marine protected areas under the Convention for the Protection of the Marine Environment of the North-East Atlantic.</a:t>
            </a:r>
            <a:endParaRPr lang="es-ES" sz="1100" dirty="0">
              <a:latin typeface="+mj-lt"/>
              <a:ea typeface="+mj-ea"/>
              <a:cs typeface="+mj-cs"/>
            </a:endParaRPr>
          </a:p>
        </p:txBody>
      </p:sp>
      <p:pic>
        <p:nvPicPr>
          <p:cNvPr id="14" name="Imagen 13" descr="Imagen que contiene texto&#10;&#10;Descripción generada automáticamente">
            <a:extLst>
              <a:ext uri="{FF2B5EF4-FFF2-40B4-BE49-F238E27FC236}">
                <a16:creationId xmlns:a16="http://schemas.microsoft.com/office/drawing/2014/main" id="{4742DB0A-3457-0F2F-79DE-122A4002C3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16" y="4650545"/>
            <a:ext cx="711852" cy="357137"/>
          </a:xfrm>
          <a:prstGeom prst="rect">
            <a:avLst/>
          </a:prstGeom>
        </p:spPr>
      </p:pic>
    </p:spTree>
    <p:extLst>
      <p:ext uri="{BB962C8B-B14F-4D97-AF65-F5344CB8AC3E}">
        <p14:creationId xmlns:p14="http://schemas.microsoft.com/office/powerpoint/2010/main" val="395986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1651FA7-1670-4B23-42F7-31DED7136B22}"/>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C6A8CC83-6321-B87E-4B1C-28182EDB4A41}"/>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1831B125-AFCA-C1DA-FB59-250BB394A6A0}"/>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3</a:t>
              </a:r>
            </a:p>
          </p:txBody>
        </p:sp>
        <p:sp>
          <p:nvSpPr>
            <p:cNvPr id="5" name="Rectángulo 4">
              <a:extLst>
                <a:ext uri="{FF2B5EF4-FFF2-40B4-BE49-F238E27FC236}">
                  <a16:creationId xmlns:a16="http://schemas.microsoft.com/office/drawing/2014/main" id="{E327A094-C609-3969-2677-43AE1C8A781E}"/>
                </a:ext>
              </a:extLst>
            </p:cNvPr>
            <p:cNvSpPr/>
            <p:nvPr/>
          </p:nvSpPr>
          <p:spPr>
            <a:xfrm>
              <a:off x="826170" y="335586"/>
              <a:ext cx="3597250" cy="400110"/>
            </a:xfrm>
            <a:prstGeom prst="rect">
              <a:avLst/>
            </a:prstGeom>
          </p:spPr>
          <p:txBody>
            <a:bodyPr wrap="square">
              <a:spAutoFit/>
            </a:bodyPr>
            <a:lstStyle/>
            <a:p>
              <a:r>
                <a:rPr lang="es-ES" sz="2000" b="1" dirty="0" err="1">
                  <a:solidFill>
                    <a:schemeClr val="tx1">
                      <a:lumMod val="50000"/>
                    </a:schemeClr>
                  </a:solidFill>
                </a:rPr>
                <a:t>Certifications</a:t>
              </a:r>
              <a:endParaRPr lang="es-ES" sz="2000" b="1" dirty="0">
                <a:solidFill>
                  <a:schemeClr val="tx1">
                    <a:lumMod val="50000"/>
                  </a:schemeClr>
                </a:solidFill>
              </a:endParaRPr>
            </a:p>
          </p:txBody>
        </p:sp>
      </p:grpSp>
      <p:sp>
        <p:nvSpPr>
          <p:cNvPr id="6" name="Rectángulo 5">
            <a:extLst>
              <a:ext uri="{FF2B5EF4-FFF2-40B4-BE49-F238E27FC236}">
                <a16:creationId xmlns:a16="http://schemas.microsoft.com/office/drawing/2014/main" id="{304D5892-B36F-C565-A28E-E9038FAEE78E}"/>
              </a:ext>
            </a:extLst>
          </p:cNvPr>
          <p:cNvSpPr/>
          <p:nvPr/>
        </p:nvSpPr>
        <p:spPr>
          <a:xfrm>
            <a:off x="38539" y="1102759"/>
            <a:ext cx="9105461" cy="2062103"/>
          </a:xfrm>
          <a:prstGeom prst="rect">
            <a:avLst/>
          </a:prstGeom>
        </p:spPr>
        <p:txBody>
          <a:bodyPr wrap="square">
            <a:spAutoFit/>
          </a:bodyPr>
          <a:lstStyle/>
          <a:p>
            <a:pPr algn="just"/>
            <a:r>
              <a:rPr lang="en-US" sz="1600" dirty="0">
                <a:latin typeface="+mj-lt"/>
                <a:ea typeface="+mj-ea"/>
                <a:cs typeface="+mj-cs"/>
              </a:rPr>
              <a:t>The Port Authority of Vigo has renewed its environmental certification (ISO 14001) annually since its initial award in 2007, as well as its quality certification (ISO 9001) and Occupational Health and Safety certification (ISO 45001)</a:t>
            </a:r>
          </a:p>
          <a:p>
            <a:pPr algn="just"/>
            <a:endParaRPr lang="en-US" sz="1600" dirty="0">
              <a:latin typeface="+mj-lt"/>
              <a:ea typeface="+mj-ea"/>
              <a:cs typeface="+mj-cs"/>
            </a:endParaRPr>
          </a:p>
          <a:p>
            <a:pPr algn="just"/>
            <a:r>
              <a:rPr lang="en-US" sz="1600" dirty="0">
                <a:latin typeface="+mj-lt"/>
                <a:ea typeface="+mj-ea"/>
                <a:cs typeface="+mj-cs"/>
              </a:rPr>
              <a:t>This management system has been adapted to comply with (EMAS III) since 2010.</a:t>
            </a:r>
          </a:p>
          <a:p>
            <a:pPr algn="just"/>
            <a:r>
              <a:rPr lang="en-US" sz="1600" dirty="0">
                <a:latin typeface="+mj-lt"/>
                <a:ea typeface="+mj-ea"/>
                <a:cs typeface="+mj-cs"/>
              </a:rPr>
              <a:t>In 2015, the Port Authority obtained the PERS (Port Environmental Review System) certification, awarded by ECOPORTS, the leading association of European ports.</a:t>
            </a:r>
          </a:p>
          <a:p>
            <a:pPr algn="just"/>
            <a:r>
              <a:rPr lang="en-US" sz="1600" dirty="0">
                <a:latin typeface="+mj-lt"/>
                <a:ea typeface="+mj-ea"/>
                <a:cs typeface="+mj-cs"/>
              </a:rPr>
              <a:t>Finally, in 2025, the Port Authority of Vigo obtained the ISO 50001 energy efficiency certification.</a:t>
            </a:r>
            <a:endParaRPr lang="es-ES" sz="1600" dirty="0">
              <a:latin typeface="+mj-lt"/>
              <a:ea typeface="+mj-ea"/>
              <a:cs typeface="+mj-cs"/>
            </a:endParaRPr>
          </a:p>
        </p:txBody>
      </p:sp>
      <p:pic>
        <p:nvPicPr>
          <p:cNvPr id="7" name="Imagen 6">
            <a:extLst>
              <a:ext uri="{FF2B5EF4-FFF2-40B4-BE49-F238E27FC236}">
                <a16:creationId xmlns:a16="http://schemas.microsoft.com/office/drawing/2014/main" id="{ADFE3B99-001F-2131-E44B-4311102FC793}"/>
              </a:ext>
            </a:extLst>
          </p:cNvPr>
          <p:cNvPicPr>
            <a:picLocks noChangeAspect="1"/>
          </p:cNvPicPr>
          <p:nvPr/>
        </p:nvPicPr>
        <p:blipFill>
          <a:blip r:embed="rId3"/>
          <a:stretch>
            <a:fillRect/>
          </a:stretch>
        </p:blipFill>
        <p:spPr>
          <a:xfrm>
            <a:off x="6686722" y="3100149"/>
            <a:ext cx="840636" cy="1204966"/>
          </a:xfrm>
          <a:prstGeom prst="rect">
            <a:avLst/>
          </a:prstGeom>
        </p:spPr>
      </p:pic>
      <p:pic>
        <p:nvPicPr>
          <p:cNvPr id="8" name="Imagen 7">
            <a:extLst>
              <a:ext uri="{FF2B5EF4-FFF2-40B4-BE49-F238E27FC236}">
                <a16:creationId xmlns:a16="http://schemas.microsoft.com/office/drawing/2014/main" id="{B07909F7-7FC5-C146-211A-F2C6F3DDA050}"/>
              </a:ext>
            </a:extLst>
          </p:cNvPr>
          <p:cNvPicPr>
            <a:picLocks noChangeAspect="1"/>
          </p:cNvPicPr>
          <p:nvPr/>
        </p:nvPicPr>
        <p:blipFill>
          <a:blip r:embed="rId4"/>
          <a:stretch>
            <a:fillRect/>
          </a:stretch>
        </p:blipFill>
        <p:spPr>
          <a:xfrm>
            <a:off x="4003102" y="3026702"/>
            <a:ext cx="840635" cy="1181769"/>
          </a:xfrm>
          <a:prstGeom prst="rect">
            <a:avLst/>
          </a:prstGeom>
        </p:spPr>
      </p:pic>
      <p:pic>
        <p:nvPicPr>
          <p:cNvPr id="9" name="Imagen 8">
            <a:extLst>
              <a:ext uri="{FF2B5EF4-FFF2-40B4-BE49-F238E27FC236}">
                <a16:creationId xmlns:a16="http://schemas.microsoft.com/office/drawing/2014/main" id="{62328A5A-844E-68BF-3414-C48FED1950D4}"/>
              </a:ext>
            </a:extLst>
          </p:cNvPr>
          <p:cNvPicPr>
            <a:picLocks noChangeAspect="1"/>
          </p:cNvPicPr>
          <p:nvPr/>
        </p:nvPicPr>
        <p:blipFill>
          <a:blip r:embed="rId5"/>
          <a:stretch>
            <a:fillRect/>
          </a:stretch>
        </p:blipFill>
        <p:spPr>
          <a:xfrm>
            <a:off x="1319482" y="3114256"/>
            <a:ext cx="868935" cy="1107962"/>
          </a:xfrm>
          <a:prstGeom prst="rect">
            <a:avLst/>
          </a:prstGeom>
        </p:spPr>
      </p:pic>
      <p:pic>
        <p:nvPicPr>
          <p:cNvPr id="10" name="Imagen 9" descr="Imagen que contiene texto&#10;&#10;Descripción generada automáticamente">
            <a:extLst>
              <a:ext uri="{FF2B5EF4-FFF2-40B4-BE49-F238E27FC236}">
                <a16:creationId xmlns:a16="http://schemas.microsoft.com/office/drawing/2014/main" id="{0A41336C-F50E-B3A4-392D-E3CBD3D1EF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18" y="4629345"/>
            <a:ext cx="711852" cy="357137"/>
          </a:xfrm>
          <a:prstGeom prst="rect">
            <a:avLst/>
          </a:prstGeom>
        </p:spPr>
      </p:pic>
    </p:spTree>
    <p:extLst>
      <p:ext uri="{BB962C8B-B14F-4D97-AF65-F5344CB8AC3E}">
        <p14:creationId xmlns:p14="http://schemas.microsoft.com/office/powerpoint/2010/main" val="2949928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BC540F9-B99D-626F-DE66-13451B602B8A}"/>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28956A40-9A9D-1D3C-9AE9-6ADEABFC8EBD}"/>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98891058-E42A-F0CD-6011-0D90C4EDC18D}"/>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4</a:t>
              </a:r>
            </a:p>
          </p:txBody>
        </p:sp>
        <p:sp>
          <p:nvSpPr>
            <p:cNvPr id="5" name="Rectángulo 4">
              <a:extLst>
                <a:ext uri="{FF2B5EF4-FFF2-40B4-BE49-F238E27FC236}">
                  <a16:creationId xmlns:a16="http://schemas.microsoft.com/office/drawing/2014/main" id="{0E0F1E9A-A98E-F075-D9CD-C605BF708225}"/>
                </a:ext>
              </a:extLst>
            </p:cNvPr>
            <p:cNvSpPr/>
            <p:nvPr/>
          </p:nvSpPr>
          <p:spPr>
            <a:xfrm>
              <a:off x="826170" y="335586"/>
              <a:ext cx="3597250" cy="400110"/>
            </a:xfrm>
            <a:prstGeom prst="rect">
              <a:avLst/>
            </a:prstGeom>
          </p:spPr>
          <p:txBody>
            <a:bodyPr wrap="square">
              <a:spAutoFit/>
            </a:bodyPr>
            <a:lstStyle/>
            <a:p>
              <a:r>
                <a:rPr lang="es-ES" sz="2000" b="1" dirty="0">
                  <a:solidFill>
                    <a:schemeClr val="tx1">
                      <a:lumMod val="50000"/>
                    </a:schemeClr>
                  </a:solidFill>
                </a:rPr>
                <a:t>Blue </a:t>
              </a:r>
              <a:r>
                <a:rPr lang="es-ES" sz="2000" b="1" dirty="0" err="1">
                  <a:solidFill>
                    <a:schemeClr val="tx1">
                      <a:lumMod val="50000"/>
                    </a:schemeClr>
                  </a:solidFill>
                </a:rPr>
                <a:t>Growth</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6549938E-F83B-F411-C979-772974338547}"/>
              </a:ext>
            </a:extLst>
          </p:cNvPr>
          <p:cNvSpPr txBox="1"/>
          <p:nvPr/>
        </p:nvSpPr>
        <p:spPr>
          <a:xfrm>
            <a:off x="214975" y="1197074"/>
            <a:ext cx="8723134" cy="954107"/>
          </a:xfrm>
          <a:prstGeom prst="rect">
            <a:avLst/>
          </a:prstGeom>
          <a:noFill/>
        </p:spPr>
        <p:txBody>
          <a:bodyPr wrap="square">
            <a:spAutoFit/>
          </a:bodyPr>
          <a:lstStyle/>
          <a:p>
            <a:pPr algn="just"/>
            <a:r>
              <a:rPr lang="en-US" dirty="0"/>
              <a:t>In 2012, the European Commission’s Blue Growth Strategy was launched, with the main objective of sustainably promoting—above all—private investment and technological innovation in all areas related to the maritime economy, or Blue Economy (Rio+20 Conference, 2012).</a:t>
            </a:r>
          </a:p>
          <a:p>
            <a:pPr algn="just"/>
            <a:endParaRPr lang="en-US" dirty="0"/>
          </a:p>
        </p:txBody>
      </p:sp>
      <p:pic>
        <p:nvPicPr>
          <p:cNvPr id="8" name="Imagen 7">
            <a:extLst>
              <a:ext uri="{FF2B5EF4-FFF2-40B4-BE49-F238E27FC236}">
                <a16:creationId xmlns:a16="http://schemas.microsoft.com/office/drawing/2014/main" id="{ABC118F0-A82F-96B9-F39C-24106D2C243E}"/>
              </a:ext>
            </a:extLst>
          </p:cNvPr>
          <p:cNvPicPr>
            <a:picLocks noChangeAspect="1"/>
          </p:cNvPicPr>
          <p:nvPr/>
        </p:nvPicPr>
        <p:blipFill>
          <a:blip r:embed="rId3"/>
          <a:stretch>
            <a:fillRect/>
          </a:stretch>
        </p:blipFill>
        <p:spPr>
          <a:xfrm>
            <a:off x="5462177" y="2205339"/>
            <a:ext cx="3076259" cy="1701847"/>
          </a:xfrm>
          <a:prstGeom prst="rect">
            <a:avLst/>
          </a:prstGeom>
        </p:spPr>
      </p:pic>
      <p:sp>
        <p:nvSpPr>
          <p:cNvPr id="10" name="CuadroTexto 9">
            <a:extLst>
              <a:ext uri="{FF2B5EF4-FFF2-40B4-BE49-F238E27FC236}">
                <a16:creationId xmlns:a16="http://schemas.microsoft.com/office/drawing/2014/main" id="{C7FDEF7D-4CBB-3800-0B88-7783B627B34C}"/>
              </a:ext>
            </a:extLst>
          </p:cNvPr>
          <p:cNvSpPr txBox="1"/>
          <p:nvPr/>
        </p:nvSpPr>
        <p:spPr>
          <a:xfrm>
            <a:off x="214975" y="2084379"/>
            <a:ext cx="4656778" cy="1815882"/>
          </a:xfrm>
          <a:prstGeom prst="rect">
            <a:avLst/>
          </a:prstGeom>
          <a:noFill/>
        </p:spPr>
        <p:txBody>
          <a:bodyPr wrap="square">
            <a:spAutoFit/>
          </a:bodyPr>
          <a:lstStyle/>
          <a:p>
            <a:pPr algn="just"/>
            <a:r>
              <a:rPr lang="en-US" dirty="0"/>
              <a:t>It is an exercise in social and economic innovation based on the principles on which the European Union was founded: the principles of freedom, democracy, and respect for human rights and the rule of law; strengthening and convergence of its economies; promoting social and economic progress of peoples; and reinforcing cohesion and environmental protection (FAO Agreement, DG MARE and the United Nations).</a:t>
            </a:r>
            <a:endParaRPr lang="es-ES" dirty="0"/>
          </a:p>
        </p:txBody>
      </p:sp>
      <p:pic>
        <p:nvPicPr>
          <p:cNvPr id="11" name="Imagen 10" descr="Imagen que contiene texto&#10;&#10;Descripción generada automáticamente">
            <a:extLst>
              <a:ext uri="{FF2B5EF4-FFF2-40B4-BE49-F238E27FC236}">
                <a16:creationId xmlns:a16="http://schemas.microsoft.com/office/drawing/2014/main" id="{46711B8B-EBF8-6387-5555-626F0AA949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400" y="4650545"/>
            <a:ext cx="711852" cy="357137"/>
          </a:xfrm>
          <a:prstGeom prst="rect">
            <a:avLst/>
          </a:prstGeom>
        </p:spPr>
      </p:pic>
    </p:spTree>
    <p:extLst>
      <p:ext uri="{BB962C8B-B14F-4D97-AF65-F5344CB8AC3E}">
        <p14:creationId xmlns:p14="http://schemas.microsoft.com/office/powerpoint/2010/main" val="3052346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74F27071-0984-901E-1BF1-1AAE2FA10058}"/>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A3766E88-7C19-0DF1-41CB-F5E3EB39E5C2}"/>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B966F62F-7A50-85CA-024B-7FE265FC7E29}"/>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4</a:t>
              </a:r>
            </a:p>
          </p:txBody>
        </p:sp>
        <p:sp>
          <p:nvSpPr>
            <p:cNvPr id="5" name="Rectángulo 4">
              <a:extLst>
                <a:ext uri="{FF2B5EF4-FFF2-40B4-BE49-F238E27FC236}">
                  <a16:creationId xmlns:a16="http://schemas.microsoft.com/office/drawing/2014/main" id="{FC626456-428A-B34E-1650-346AEB785413}"/>
                </a:ext>
              </a:extLst>
            </p:cNvPr>
            <p:cNvSpPr/>
            <p:nvPr/>
          </p:nvSpPr>
          <p:spPr>
            <a:xfrm>
              <a:off x="826170" y="335586"/>
              <a:ext cx="3597250" cy="400110"/>
            </a:xfrm>
            <a:prstGeom prst="rect">
              <a:avLst/>
            </a:prstGeom>
          </p:spPr>
          <p:txBody>
            <a:bodyPr wrap="square">
              <a:spAutoFit/>
            </a:bodyPr>
            <a:lstStyle/>
            <a:p>
              <a:r>
                <a:rPr lang="es-ES" sz="2000" b="1" dirty="0">
                  <a:solidFill>
                    <a:schemeClr val="tx1">
                      <a:lumMod val="50000"/>
                    </a:schemeClr>
                  </a:solidFill>
                </a:rPr>
                <a:t>Blue </a:t>
              </a:r>
              <a:r>
                <a:rPr lang="es-ES" sz="2000" b="1" dirty="0" err="1">
                  <a:solidFill>
                    <a:schemeClr val="tx1">
                      <a:lumMod val="50000"/>
                    </a:schemeClr>
                  </a:solidFill>
                </a:rPr>
                <a:t>Growth</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EB398A3E-4265-7D33-FD00-C4D890B59D80}"/>
              </a:ext>
            </a:extLst>
          </p:cNvPr>
          <p:cNvSpPr txBox="1"/>
          <p:nvPr/>
        </p:nvSpPr>
        <p:spPr>
          <a:xfrm>
            <a:off x="81564" y="1363047"/>
            <a:ext cx="3454923" cy="2246769"/>
          </a:xfrm>
          <a:prstGeom prst="rect">
            <a:avLst/>
          </a:prstGeom>
          <a:noFill/>
        </p:spPr>
        <p:txBody>
          <a:bodyPr wrap="square">
            <a:spAutoFit/>
          </a:bodyPr>
          <a:lstStyle/>
          <a:p>
            <a:pPr algn="just"/>
            <a:r>
              <a:rPr lang="en-US" b="1" dirty="0"/>
              <a:t>Blue Growth Strategy of the Port Authority of Vigo</a:t>
            </a:r>
          </a:p>
          <a:p>
            <a:pPr algn="just"/>
            <a:r>
              <a:rPr lang="en-US" dirty="0"/>
              <a:t>Based on the European Commission’s Blue Growth Strategy</a:t>
            </a:r>
          </a:p>
          <a:p>
            <a:endParaRPr lang="en-US" dirty="0"/>
          </a:p>
          <a:p>
            <a:pPr algn="just"/>
            <a:r>
              <a:rPr lang="en-US" dirty="0"/>
              <a:t>A long-term sustainable economic development strategy based on the growth of the marine and maritime sectors as a whole, fostering investment and innovation in the marine domain.</a:t>
            </a:r>
          </a:p>
        </p:txBody>
      </p:sp>
      <p:pic>
        <p:nvPicPr>
          <p:cNvPr id="8" name="Picture 2">
            <a:extLst>
              <a:ext uri="{FF2B5EF4-FFF2-40B4-BE49-F238E27FC236}">
                <a16:creationId xmlns:a16="http://schemas.microsoft.com/office/drawing/2014/main" id="{8BC36790-BD5C-980E-6942-7A82FAEF71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536487" y="1331008"/>
            <a:ext cx="5410865" cy="2278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n 8" descr="Imagen que contiene texto&#10;&#10;Descripción generada automáticamente">
            <a:extLst>
              <a:ext uri="{FF2B5EF4-FFF2-40B4-BE49-F238E27FC236}">
                <a16:creationId xmlns:a16="http://schemas.microsoft.com/office/drawing/2014/main" id="{C55A923C-DBDA-135C-B219-2EB6F8C617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64" y="4650545"/>
            <a:ext cx="711852" cy="357137"/>
          </a:xfrm>
          <a:prstGeom prst="rect">
            <a:avLst/>
          </a:prstGeom>
        </p:spPr>
      </p:pic>
    </p:spTree>
    <p:extLst>
      <p:ext uri="{BB962C8B-B14F-4D97-AF65-F5344CB8AC3E}">
        <p14:creationId xmlns:p14="http://schemas.microsoft.com/office/powerpoint/2010/main" val="251316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B2ACD748-6D9F-1295-5285-91C7F00F2E2B}"/>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F21FE42B-F402-6DDD-B920-2E7ABAA1E6E4}"/>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85254A04-7B43-444F-AB55-AC70585D0846}"/>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5</a:t>
              </a:r>
            </a:p>
          </p:txBody>
        </p:sp>
        <p:sp>
          <p:nvSpPr>
            <p:cNvPr id="5" name="Rectángulo 4">
              <a:extLst>
                <a:ext uri="{FF2B5EF4-FFF2-40B4-BE49-F238E27FC236}">
                  <a16:creationId xmlns:a16="http://schemas.microsoft.com/office/drawing/2014/main" id="{875A1DC9-0BCB-B88E-2C08-F44C5B6D6B91}"/>
                </a:ext>
              </a:extLst>
            </p:cNvPr>
            <p:cNvSpPr/>
            <p:nvPr/>
          </p:nvSpPr>
          <p:spPr>
            <a:xfrm>
              <a:off x="826170" y="335586"/>
              <a:ext cx="3597250" cy="400110"/>
            </a:xfrm>
            <a:prstGeom prst="rect">
              <a:avLst/>
            </a:prstGeom>
          </p:spPr>
          <p:txBody>
            <a:bodyPr wrap="square">
              <a:spAutoFit/>
            </a:bodyPr>
            <a:lstStyle/>
            <a:p>
              <a:r>
                <a:rPr lang="es-ES" sz="2000" b="1" dirty="0">
                  <a:solidFill>
                    <a:schemeClr val="tx1">
                      <a:lumMod val="50000"/>
                    </a:schemeClr>
                  </a:solidFill>
                </a:rPr>
                <a:t>Origin </a:t>
              </a:r>
              <a:r>
                <a:rPr lang="es-ES" sz="2000" b="1" dirty="0" err="1">
                  <a:solidFill>
                    <a:schemeClr val="tx1">
                      <a:lumMod val="50000"/>
                    </a:schemeClr>
                  </a:solidFill>
                </a:rPr>
                <a:t>of</a:t>
              </a:r>
              <a:r>
                <a:rPr lang="es-ES" sz="2000" b="1" dirty="0">
                  <a:solidFill>
                    <a:schemeClr val="tx1">
                      <a:lumMod val="50000"/>
                    </a:schemeClr>
                  </a:solidFill>
                </a:rPr>
                <a:t> marine </a:t>
              </a:r>
              <a:r>
                <a:rPr lang="es-ES" sz="2000" b="1" dirty="0" err="1">
                  <a:solidFill>
                    <a:schemeClr val="tx1">
                      <a:lumMod val="50000"/>
                    </a:schemeClr>
                  </a:solidFill>
                </a:rPr>
                <a:t>waste</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D47015C0-D9BE-1947-9B0C-044B126E9265}"/>
              </a:ext>
            </a:extLst>
          </p:cNvPr>
          <p:cNvSpPr txBox="1"/>
          <p:nvPr/>
        </p:nvSpPr>
        <p:spPr>
          <a:xfrm>
            <a:off x="99918" y="997306"/>
            <a:ext cx="8517242" cy="954107"/>
          </a:xfrm>
          <a:prstGeom prst="rect">
            <a:avLst/>
          </a:prstGeom>
          <a:noFill/>
        </p:spPr>
        <p:txBody>
          <a:bodyPr wrap="square">
            <a:spAutoFit/>
          </a:bodyPr>
          <a:lstStyle/>
          <a:p>
            <a:pPr algn="just"/>
            <a:r>
              <a:rPr lang="en-US" dirty="0"/>
              <a:t>The origin of marine litter is diverse. It is estimated that 80% of marine litter comes from land-based sources, mainly coastal tourism, stormwater drains, rivers, illegal dumping sites, and industrial areas. The remaining 20% comes from marine activities such as fishing and aquaculture, recreational boating, and maritime transport.”</a:t>
            </a:r>
            <a:endParaRPr lang="es-ES" dirty="0"/>
          </a:p>
        </p:txBody>
      </p:sp>
      <p:pic>
        <p:nvPicPr>
          <p:cNvPr id="8" name="Imagen 7">
            <a:extLst>
              <a:ext uri="{FF2B5EF4-FFF2-40B4-BE49-F238E27FC236}">
                <a16:creationId xmlns:a16="http://schemas.microsoft.com/office/drawing/2014/main" id="{7173A36D-E5EC-CE15-38DE-AB7300EE30DA}"/>
              </a:ext>
            </a:extLst>
          </p:cNvPr>
          <p:cNvPicPr>
            <a:picLocks noChangeAspect="1"/>
          </p:cNvPicPr>
          <p:nvPr/>
        </p:nvPicPr>
        <p:blipFill>
          <a:blip r:embed="rId3"/>
          <a:stretch>
            <a:fillRect/>
          </a:stretch>
        </p:blipFill>
        <p:spPr>
          <a:xfrm>
            <a:off x="708124" y="2017528"/>
            <a:ext cx="3110082" cy="1749422"/>
          </a:xfrm>
          <a:prstGeom prst="rect">
            <a:avLst/>
          </a:prstGeom>
        </p:spPr>
      </p:pic>
      <p:pic>
        <p:nvPicPr>
          <p:cNvPr id="9" name="Imagen 8" descr="Imagen que contiene deporte, agua, natación, competencia de atletismo&#10;&#10;Descripción generada automáticamente">
            <a:extLst>
              <a:ext uri="{FF2B5EF4-FFF2-40B4-BE49-F238E27FC236}">
                <a16:creationId xmlns:a16="http://schemas.microsoft.com/office/drawing/2014/main" id="{9A6FCE6E-3AD4-E14D-5696-B7DC30D1E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757" y="2022580"/>
            <a:ext cx="3254418" cy="1744368"/>
          </a:xfrm>
          <a:prstGeom prst="rect">
            <a:avLst/>
          </a:prstGeom>
        </p:spPr>
      </p:pic>
      <p:sp>
        <p:nvSpPr>
          <p:cNvPr id="11" name="CuadroTexto 10">
            <a:extLst>
              <a:ext uri="{FF2B5EF4-FFF2-40B4-BE49-F238E27FC236}">
                <a16:creationId xmlns:a16="http://schemas.microsoft.com/office/drawing/2014/main" id="{3AED9908-A1ED-DAF0-678F-DD5E2E040A36}"/>
              </a:ext>
            </a:extLst>
          </p:cNvPr>
          <p:cNvSpPr txBox="1"/>
          <p:nvPr/>
        </p:nvSpPr>
        <p:spPr>
          <a:xfrm>
            <a:off x="99918" y="3833065"/>
            <a:ext cx="8813968" cy="523220"/>
          </a:xfrm>
          <a:prstGeom prst="rect">
            <a:avLst/>
          </a:prstGeom>
          <a:noFill/>
        </p:spPr>
        <p:txBody>
          <a:bodyPr wrap="square">
            <a:spAutoFit/>
          </a:bodyPr>
          <a:lstStyle/>
          <a:p>
            <a:pPr algn="just"/>
            <a:r>
              <a:rPr lang="en-US" dirty="0"/>
              <a:t>The responsibility for solving the problem does not lie solely with the fishing sector; the joint effort of governments, administrations, and companies is essential.</a:t>
            </a:r>
            <a:endParaRPr lang="es-ES" dirty="0"/>
          </a:p>
        </p:txBody>
      </p:sp>
      <p:pic>
        <p:nvPicPr>
          <p:cNvPr id="12" name="Imagen 11">
            <a:extLst>
              <a:ext uri="{FF2B5EF4-FFF2-40B4-BE49-F238E27FC236}">
                <a16:creationId xmlns:a16="http://schemas.microsoft.com/office/drawing/2014/main" id="{59F0D8B0-4689-C94A-C627-81AF0492782F}"/>
              </a:ext>
            </a:extLst>
          </p:cNvPr>
          <p:cNvPicPr>
            <a:picLocks noChangeAspect="1"/>
          </p:cNvPicPr>
          <p:nvPr/>
        </p:nvPicPr>
        <p:blipFill>
          <a:blip r:embed="rId5"/>
          <a:stretch>
            <a:fillRect/>
          </a:stretch>
        </p:blipFill>
        <p:spPr>
          <a:xfrm>
            <a:off x="172400" y="4647987"/>
            <a:ext cx="707197" cy="359695"/>
          </a:xfrm>
          <a:prstGeom prst="rect">
            <a:avLst/>
          </a:prstGeom>
        </p:spPr>
      </p:pic>
    </p:spTree>
    <p:extLst>
      <p:ext uri="{BB962C8B-B14F-4D97-AF65-F5344CB8AC3E}">
        <p14:creationId xmlns:p14="http://schemas.microsoft.com/office/powerpoint/2010/main" val="327845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4975C4E-BBA4-93D8-371A-D669A8ABD2E1}"/>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33311911-F001-6965-5D1C-C2890EA8C4AB}"/>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4D04CDB0-7A76-9D88-FA71-8D0552A60AE0}"/>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6</a:t>
              </a:r>
            </a:p>
          </p:txBody>
        </p:sp>
        <p:sp>
          <p:nvSpPr>
            <p:cNvPr id="5" name="Rectángulo 4">
              <a:extLst>
                <a:ext uri="{FF2B5EF4-FFF2-40B4-BE49-F238E27FC236}">
                  <a16:creationId xmlns:a16="http://schemas.microsoft.com/office/drawing/2014/main" id="{DD8066AC-6587-44E8-9E00-FC3B28D96CCD}"/>
                </a:ext>
              </a:extLst>
            </p:cNvPr>
            <p:cNvSpPr/>
            <p:nvPr/>
          </p:nvSpPr>
          <p:spPr>
            <a:xfrm>
              <a:off x="826170" y="335586"/>
              <a:ext cx="3597250" cy="400110"/>
            </a:xfrm>
            <a:prstGeom prst="rect">
              <a:avLst/>
            </a:prstGeom>
          </p:spPr>
          <p:txBody>
            <a:bodyPr wrap="square">
              <a:spAutoFit/>
            </a:bodyPr>
            <a:lstStyle/>
            <a:p>
              <a:r>
                <a:rPr lang="es-ES" sz="2000" b="1" dirty="0">
                  <a:solidFill>
                    <a:schemeClr val="tx1">
                      <a:lumMod val="50000"/>
                    </a:schemeClr>
                  </a:solidFill>
                </a:rPr>
                <a:t>Areas </a:t>
              </a:r>
              <a:r>
                <a:rPr lang="es-ES" sz="2000" b="1" dirty="0" err="1">
                  <a:solidFill>
                    <a:schemeClr val="tx1">
                      <a:lumMod val="50000"/>
                    </a:schemeClr>
                  </a:solidFill>
                </a:rPr>
                <a:t>of</a:t>
              </a:r>
              <a:r>
                <a:rPr lang="es-ES" sz="2000" b="1" dirty="0">
                  <a:solidFill>
                    <a:schemeClr val="tx1">
                      <a:lumMod val="50000"/>
                    </a:schemeClr>
                  </a:solidFill>
                </a:rPr>
                <a:t> </a:t>
              </a:r>
              <a:r>
                <a:rPr lang="es-ES" sz="2000" b="1" dirty="0" err="1">
                  <a:solidFill>
                    <a:schemeClr val="tx1">
                      <a:lumMod val="50000"/>
                    </a:schemeClr>
                  </a:solidFill>
                </a:rPr>
                <a:t>action</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35E2C9E1-9BCF-AED4-7E5B-02E9CE207381}"/>
              </a:ext>
            </a:extLst>
          </p:cNvPr>
          <p:cNvSpPr txBox="1"/>
          <p:nvPr/>
        </p:nvSpPr>
        <p:spPr>
          <a:xfrm>
            <a:off x="296406" y="1378059"/>
            <a:ext cx="8126974" cy="2462213"/>
          </a:xfrm>
          <a:prstGeom prst="rect">
            <a:avLst/>
          </a:prstGeom>
          <a:noFill/>
        </p:spPr>
        <p:txBody>
          <a:bodyPr wrap="square">
            <a:spAutoFit/>
          </a:bodyPr>
          <a:lstStyle/>
          <a:p>
            <a:pPr marL="285750" indent="-285750" algn="just">
              <a:buFont typeface="Arial" panose="020B0604020202020204" pitchFamily="34" charset="0"/>
              <a:buChar char="•"/>
            </a:pPr>
            <a:r>
              <a:rPr lang="en-US" b="1" dirty="0"/>
              <a:t>Work on improving management systems and reception facilities derived from the obligations of the PRF Directive, through the design and construction of a new “Green Point”.</a:t>
            </a:r>
          </a:p>
          <a:p>
            <a:pPr marL="285750" indent="-285750" algn="just">
              <a:buFont typeface="Arial" panose="020B0604020202020204" pitchFamily="34" charset="0"/>
              <a:buChar char="•"/>
            </a:pPr>
            <a:endParaRPr lang="en-US" b="1" dirty="0"/>
          </a:p>
          <a:p>
            <a:pPr marL="285750" indent="-285750" algn="just">
              <a:buFont typeface="Arial" panose="020B0604020202020204" pitchFamily="34" charset="0"/>
              <a:buChar char="•"/>
            </a:pPr>
            <a:r>
              <a:rPr lang="en-US" b="1" dirty="0"/>
              <a:t>Awareness-raising initiatives for the general public, and especially for those working in the fishing sector, regarding the importance of caring for our sea</a:t>
            </a:r>
          </a:p>
          <a:p>
            <a:pPr algn="just"/>
            <a:endParaRPr lang="en-US" b="1" dirty="0"/>
          </a:p>
          <a:p>
            <a:pPr marL="285750" indent="-285750" algn="just">
              <a:buFont typeface="Arial" panose="020B0604020202020204" pitchFamily="34" charset="0"/>
              <a:buChar char="•"/>
            </a:pPr>
            <a:endParaRPr lang="en-US" b="1" dirty="0"/>
          </a:p>
          <a:p>
            <a:pPr marL="285750" indent="-285750" algn="just">
              <a:buFont typeface="Arial" panose="020B0604020202020204" pitchFamily="34" charset="0"/>
              <a:buChar char="•"/>
            </a:pPr>
            <a:r>
              <a:rPr lang="en-US" b="1" dirty="0"/>
              <a:t>Promotion and participation in projects, such as those in which the Port Authority of Vigo has already participated and currently participates, including MLSTYLE, Nada </a:t>
            </a:r>
            <a:r>
              <a:rPr lang="en-US" b="1" dirty="0" err="1"/>
              <a:t>pola</a:t>
            </a:r>
            <a:r>
              <a:rPr lang="en-US" b="1" dirty="0"/>
              <a:t>, </a:t>
            </a:r>
            <a:r>
              <a:rPr lang="en-US" b="1" dirty="0" err="1"/>
              <a:t>Pescal</a:t>
            </a:r>
            <a:r>
              <a:rPr lang="en-US" b="1" dirty="0"/>
              <a:t>, and 3R FISH</a:t>
            </a:r>
          </a:p>
        </p:txBody>
      </p:sp>
      <p:pic>
        <p:nvPicPr>
          <p:cNvPr id="8" name="Imagen 7">
            <a:extLst>
              <a:ext uri="{FF2B5EF4-FFF2-40B4-BE49-F238E27FC236}">
                <a16:creationId xmlns:a16="http://schemas.microsoft.com/office/drawing/2014/main" id="{810E2984-7570-ED4B-5B38-BE1FDC2226B3}"/>
              </a:ext>
            </a:extLst>
          </p:cNvPr>
          <p:cNvPicPr>
            <a:picLocks noChangeAspect="1"/>
          </p:cNvPicPr>
          <p:nvPr/>
        </p:nvPicPr>
        <p:blipFill>
          <a:blip r:embed="rId3"/>
          <a:stretch>
            <a:fillRect/>
          </a:stretch>
        </p:blipFill>
        <p:spPr>
          <a:xfrm>
            <a:off x="118973" y="4647987"/>
            <a:ext cx="707197" cy="359695"/>
          </a:xfrm>
          <a:prstGeom prst="rect">
            <a:avLst/>
          </a:prstGeom>
        </p:spPr>
      </p:pic>
    </p:spTree>
    <p:extLst>
      <p:ext uri="{BB962C8B-B14F-4D97-AF65-F5344CB8AC3E}">
        <p14:creationId xmlns:p14="http://schemas.microsoft.com/office/powerpoint/2010/main" val="4045245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F47DF774-74DD-DEBB-15CA-806E62379D39}"/>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EC4EEE18-8D62-1C4A-495E-230D4057C31F}"/>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57D6A098-EC5C-2F09-1FDB-984B6C03CCF4}"/>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7</a:t>
              </a:r>
            </a:p>
          </p:txBody>
        </p:sp>
        <p:sp>
          <p:nvSpPr>
            <p:cNvPr id="5" name="Rectángulo 4">
              <a:extLst>
                <a:ext uri="{FF2B5EF4-FFF2-40B4-BE49-F238E27FC236}">
                  <a16:creationId xmlns:a16="http://schemas.microsoft.com/office/drawing/2014/main" id="{1E6A6D6E-83D5-4D1D-9695-F837B58B57A6}"/>
                </a:ext>
              </a:extLst>
            </p:cNvPr>
            <p:cNvSpPr/>
            <p:nvPr/>
          </p:nvSpPr>
          <p:spPr>
            <a:xfrm>
              <a:off x="826170" y="213923"/>
              <a:ext cx="3597250" cy="707886"/>
            </a:xfrm>
            <a:prstGeom prst="rect">
              <a:avLst/>
            </a:prstGeom>
          </p:spPr>
          <p:txBody>
            <a:bodyPr wrap="square">
              <a:spAutoFit/>
            </a:bodyPr>
            <a:lstStyle/>
            <a:p>
              <a:r>
                <a:rPr lang="es-ES" sz="2000" b="1" dirty="0" err="1">
                  <a:solidFill>
                    <a:schemeClr val="tx1">
                      <a:lumMod val="50000"/>
                    </a:schemeClr>
                  </a:solidFill>
                </a:rPr>
                <a:t>Improvement</a:t>
              </a:r>
              <a:r>
                <a:rPr lang="es-ES" sz="2000" b="1" dirty="0">
                  <a:solidFill>
                    <a:schemeClr val="tx1">
                      <a:lumMod val="50000"/>
                    </a:schemeClr>
                  </a:solidFill>
                </a:rPr>
                <a:t> </a:t>
              </a:r>
              <a:r>
                <a:rPr lang="es-ES" sz="2000" b="1" dirty="0" err="1">
                  <a:solidFill>
                    <a:schemeClr val="tx1">
                      <a:lumMod val="50000"/>
                    </a:schemeClr>
                  </a:solidFill>
                </a:rPr>
                <a:t>of</a:t>
              </a:r>
              <a:r>
                <a:rPr lang="es-ES" sz="2000" b="1" dirty="0">
                  <a:solidFill>
                    <a:schemeClr val="tx1">
                      <a:lumMod val="50000"/>
                    </a:schemeClr>
                  </a:solidFill>
                </a:rPr>
                <a:t> </a:t>
              </a:r>
              <a:r>
                <a:rPr lang="es-ES" sz="2000" b="1" dirty="0" err="1">
                  <a:solidFill>
                    <a:schemeClr val="tx1">
                      <a:lumMod val="50000"/>
                    </a:schemeClr>
                  </a:solidFill>
                </a:rPr>
                <a:t>reception</a:t>
              </a:r>
              <a:r>
                <a:rPr lang="es-ES" sz="2000" b="1" dirty="0">
                  <a:solidFill>
                    <a:schemeClr val="tx1">
                      <a:lumMod val="50000"/>
                    </a:schemeClr>
                  </a:solidFill>
                </a:rPr>
                <a:t> </a:t>
              </a:r>
              <a:r>
                <a:rPr lang="es-ES" sz="2000" b="1" dirty="0" err="1">
                  <a:solidFill>
                    <a:schemeClr val="tx1">
                      <a:lumMod val="50000"/>
                    </a:schemeClr>
                  </a:solidFill>
                </a:rPr>
                <a:t>facilities</a:t>
              </a:r>
              <a:endParaRPr lang="es-ES" sz="2000" b="1" dirty="0">
                <a:solidFill>
                  <a:schemeClr val="tx1">
                    <a:lumMod val="50000"/>
                  </a:schemeClr>
                </a:solidFill>
              </a:endParaRPr>
            </a:p>
          </p:txBody>
        </p:sp>
      </p:grpSp>
      <p:grpSp>
        <p:nvGrpSpPr>
          <p:cNvPr id="8" name="Grupo 7">
            <a:extLst>
              <a:ext uri="{FF2B5EF4-FFF2-40B4-BE49-F238E27FC236}">
                <a16:creationId xmlns:a16="http://schemas.microsoft.com/office/drawing/2014/main" id="{C82A703E-DF91-A5BB-3601-175E48FF4CCD}"/>
              </a:ext>
            </a:extLst>
          </p:cNvPr>
          <p:cNvGrpSpPr/>
          <p:nvPr/>
        </p:nvGrpSpPr>
        <p:grpSpPr>
          <a:xfrm>
            <a:off x="292541" y="1799586"/>
            <a:ext cx="7920681" cy="1257595"/>
            <a:chOff x="412778" y="2366217"/>
            <a:chExt cx="11779222" cy="1760509"/>
          </a:xfrm>
        </p:grpSpPr>
        <p:pic>
          <p:nvPicPr>
            <p:cNvPr id="9" name="Imagen 8">
              <a:extLst>
                <a:ext uri="{FF2B5EF4-FFF2-40B4-BE49-F238E27FC236}">
                  <a16:creationId xmlns:a16="http://schemas.microsoft.com/office/drawing/2014/main" id="{A5BB00A0-8718-44A8-D6F5-C18F743FF692}"/>
                </a:ext>
              </a:extLst>
            </p:cNvPr>
            <p:cNvPicPr>
              <a:picLocks noChangeAspect="1"/>
            </p:cNvPicPr>
            <p:nvPr/>
          </p:nvPicPr>
          <p:blipFill>
            <a:blip r:embed="rId3"/>
            <a:stretch>
              <a:fillRect/>
            </a:stretch>
          </p:blipFill>
          <p:spPr>
            <a:xfrm>
              <a:off x="412778" y="2366220"/>
              <a:ext cx="5281519" cy="1760506"/>
            </a:xfrm>
            <a:prstGeom prst="rect">
              <a:avLst/>
            </a:prstGeom>
          </p:spPr>
        </p:pic>
        <p:pic>
          <p:nvPicPr>
            <p:cNvPr id="10" name="Imagen 9">
              <a:extLst>
                <a:ext uri="{FF2B5EF4-FFF2-40B4-BE49-F238E27FC236}">
                  <a16:creationId xmlns:a16="http://schemas.microsoft.com/office/drawing/2014/main" id="{48F1A45A-ACF7-A173-4E95-CB5B438222DD}"/>
                </a:ext>
              </a:extLst>
            </p:cNvPr>
            <p:cNvPicPr>
              <a:picLocks noChangeAspect="1"/>
            </p:cNvPicPr>
            <p:nvPr/>
          </p:nvPicPr>
          <p:blipFill>
            <a:blip r:embed="rId4"/>
            <a:stretch>
              <a:fillRect/>
            </a:stretch>
          </p:blipFill>
          <p:spPr>
            <a:xfrm>
              <a:off x="5579219" y="2366218"/>
              <a:ext cx="3659093" cy="1760507"/>
            </a:xfrm>
            <a:prstGeom prst="rect">
              <a:avLst/>
            </a:prstGeom>
          </p:spPr>
        </p:pic>
        <p:pic>
          <p:nvPicPr>
            <p:cNvPr id="11" name="Imagen 10">
              <a:extLst>
                <a:ext uri="{FF2B5EF4-FFF2-40B4-BE49-F238E27FC236}">
                  <a16:creationId xmlns:a16="http://schemas.microsoft.com/office/drawing/2014/main" id="{A81C23B7-931A-D81C-6D6C-CBA183BE1450}"/>
                </a:ext>
              </a:extLst>
            </p:cNvPr>
            <p:cNvPicPr>
              <a:picLocks noChangeAspect="1"/>
            </p:cNvPicPr>
            <p:nvPr/>
          </p:nvPicPr>
          <p:blipFill>
            <a:blip r:embed="rId5"/>
            <a:stretch>
              <a:fillRect/>
            </a:stretch>
          </p:blipFill>
          <p:spPr>
            <a:xfrm>
              <a:off x="9151545" y="2366217"/>
              <a:ext cx="3040455" cy="1760507"/>
            </a:xfrm>
            <a:prstGeom prst="rect">
              <a:avLst/>
            </a:prstGeom>
          </p:spPr>
        </p:pic>
      </p:grpSp>
      <p:sp>
        <p:nvSpPr>
          <p:cNvPr id="13" name="CuadroTexto 12">
            <a:extLst>
              <a:ext uri="{FF2B5EF4-FFF2-40B4-BE49-F238E27FC236}">
                <a16:creationId xmlns:a16="http://schemas.microsoft.com/office/drawing/2014/main" id="{2EE2D01E-3134-0E82-2E08-35C6488B4955}"/>
              </a:ext>
            </a:extLst>
          </p:cNvPr>
          <p:cNvSpPr txBox="1"/>
          <p:nvPr/>
        </p:nvSpPr>
        <p:spPr>
          <a:xfrm>
            <a:off x="296405" y="1221590"/>
            <a:ext cx="7927015" cy="523220"/>
          </a:xfrm>
          <a:prstGeom prst="rect">
            <a:avLst/>
          </a:prstGeom>
          <a:noFill/>
        </p:spPr>
        <p:txBody>
          <a:bodyPr wrap="square">
            <a:spAutoFit/>
          </a:bodyPr>
          <a:lstStyle/>
          <a:p>
            <a:pPr algn="just"/>
            <a:r>
              <a:rPr lang="en-US" dirty="0"/>
              <a:t>In the near future, accidental fishing waste will be collected at the new “Green Point”, which is currently undergoing restructuring, so that this service can operate more efficiently</a:t>
            </a:r>
            <a:endParaRPr lang="es-ES" dirty="0"/>
          </a:p>
        </p:txBody>
      </p:sp>
      <p:sp>
        <p:nvSpPr>
          <p:cNvPr id="15" name="CuadroTexto 14">
            <a:extLst>
              <a:ext uri="{FF2B5EF4-FFF2-40B4-BE49-F238E27FC236}">
                <a16:creationId xmlns:a16="http://schemas.microsoft.com/office/drawing/2014/main" id="{9A808EDD-3853-D841-7DB1-34F458668BE5}"/>
              </a:ext>
            </a:extLst>
          </p:cNvPr>
          <p:cNvSpPr txBox="1"/>
          <p:nvPr/>
        </p:nvSpPr>
        <p:spPr>
          <a:xfrm>
            <a:off x="286208" y="3137081"/>
            <a:ext cx="7927014" cy="1169551"/>
          </a:xfrm>
          <a:prstGeom prst="rect">
            <a:avLst/>
          </a:prstGeom>
          <a:noFill/>
        </p:spPr>
        <p:txBody>
          <a:bodyPr wrap="square">
            <a:spAutoFit/>
          </a:bodyPr>
          <a:lstStyle/>
          <a:p>
            <a:pPr algn="just"/>
            <a:r>
              <a:rPr lang="en-US" dirty="0"/>
              <a:t>At this Green Point, fishing vessels will be able to deposit this waste in a much simpler and more efficient way.</a:t>
            </a:r>
          </a:p>
          <a:p>
            <a:pPr algn="just"/>
            <a:endParaRPr lang="en-US" dirty="0"/>
          </a:p>
          <a:p>
            <a:pPr algn="just"/>
            <a:r>
              <a:rPr lang="en-US" dirty="0"/>
              <a:t>At the same time, the on-quay collection service will continue for any vessel that requests the removal of accidentally caught waste.</a:t>
            </a:r>
            <a:endParaRPr lang="es-ES" dirty="0"/>
          </a:p>
        </p:txBody>
      </p:sp>
      <p:pic>
        <p:nvPicPr>
          <p:cNvPr id="16" name="Imagen 15">
            <a:extLst>
              <a:ext uri="{FF2B5EF4-FFF2-40B4-BE49-F238E27FC236}">
                <a16:creationId xmlns:a16="http://schemas.microsoft.com/office/drawing/2014/main" id="{E2B7A71E-B05E-5B28-2C9F-0E6C91C9B806}"/>
              </a:ext>
            </a:extLst>
          </p:cNvPr>
          <p:cNvPicPr>
            <a:picLocks noChangeAspect="1"/>
          </p:cNvPicPr>
          <p:nvPr/>
        </p:nvPicPr>
        <p:blipFill>
          <a:blip r:embed="rId6"/>
          <a:stretch>
            <a:fillRect/>
          </a:stretch>
        </p:blipFill>
        <p:spPr>
          <a:xfrm>
            <a:off x="286208" y="4604323"/>
            <a:ext cx="707197" cy="359695"/>
          </a:xfrm>
          <a:prstGeom prst="rect">
            <a:avLst/>
          </a:prstGeom>
        </p:spPr>
      </p:pic>
    </p:spTree>
    <p:extLst>
      <p:ext uri="{BB962C8B-B14F-4D97-AF65-F5344CB8AC3E}">
        <p14:creationId xmlns:p14="http://schemas.microsoft.com/office/powerpoint/2010/main" val="2024155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20E61689-4873-4D77-5088-82CCBF22BB0F}"/>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A85486B1-73D7-E5CB-D1E1-944457E1420B}"/>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9F3E9F88-6ACD-347C-E89F-ADE197B01BF6}"/>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8</a:t>
              </a:r>
            </a:p>
          </p:txBody>
        </p:sp>
        <p:sp>
          <p:nvSpPr>
            <p:cNvPr id="5" name="Rectángulo 4">
              <a:extLst>
                <a:ext uri="{FF2B5EF4-FFF2-40B4-BE49-F238E27FC236}">
                  <a16:creationId xmlns:a16="http://schemas.microsoft.com/office/drawing/2014/main" id="{96396348-7A9D-6171-0DEC-643B4F1FA2D8}"/>
                </a:ext>
              </a:extLst>
            </p:cNvPr>
            <p:cNvSpPr/>
            <p:nvPr/>
          </p:nvSpPr>
          <p:spPr>
            <a:xfrm>
              <a:off x="856801" y="335586"/>
              <a:ext cx="3597250" cy="400110"/>
            </a:xfrm>
            <a:prstGeom prst="rect">
              <a:avLst/>
            </a:prstGeom>
          </p:spPr>
          <p:txBody>
            <a:bodyPr wrap="square">
              <a:spAutoFit/>
            </a:bodyPr>
            <a:lstStyle/>
            <a:p>
              <a:r>
                <a:rPr lang="es-ES" sz="2000" b="1" dirty="0">
                  <a:solidFill>
                    <a:schemeClr val="tx1">
                      <a:lumMod val="50000"/>
                    </a:schemeClr>
                  </a:solidFill>
                </a:rPr>
                <a:t>Waste </a:t>
              </a:r>
              <a:r>
                <a:rPr lang="es-ES" sz="2000" b="1" dirty="0" err="1">
                  <a:solidFill>
                    <a:schemeClr val="tx1">
                      <a:lumMod val="50000"/>
                    </a:schemeClr>
                  </a:solidFill>
                </a:rPr>
                <a:t>incidentally</a:t>
              </a:r>
              <a:r>
                <a:rPr lang="es-ES" sz="2000" b="1" dirty="0">
                  <a:solidFill>
                    <a:schemeClr val="tx1">
                      <a:lumMod val="50000"/>
                    </a:schemeClr>
                  </a:solidFill>
                </a:rPr>
                <a:t> </a:t>
              </a:r>
              <a:r>
                <a:rPr lang="es-ES" sz="2000" b="1" dirty="0" err="1">
                  <a:solidFill>
                    <a:schemeClr val="tx1">
                      <a:lumMod val="50000"/>
                    </a:schemeClr>
                  </a:solidFill>
                </a:rPr>
                <a:t>projects</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53D2B8E8-220D-CA29-F1CC-6586A656A573}"/>
              </a:ext>
            </a:extLst>
          </p:cNvPr>
          <p:cNvSpPr txBox="1"/>
          <p:nvPr/>
        </p:nvSpPr>
        <p:spPr>
          <a:xfrm>
            <a:off x="118085" y="1197074"/>
            <a:ext cx="7475674" cy="738664"/>
          </a:xfrm>
          <a:prstGeom prst="rect">
            <a:avLst/>
          </a:prstGeom>
          <a:noFill/>
        </p:spPr>
        <p:txBody>
          <a:bodyPr wrap="square">
            <a:spAutoFit/>
          </a:bodyPr>
          <a:lstStyle/>
          <a:p>
            <a:pPr algn="just"/>
            <a:r>
              <a:rPr lang="en-US" dirty="0"/>
              <a:t>The </a:t>
            </a:r>
            <a:r>
              <a:rPr lang="en-US" b="1" dirty="0"/>
              <a:t>3R-FISH</a:t>
            </a:r>
            <a:r>
              <a:rPr lang="en-US" dirty="0"/>
              <a:t> project (Integrated management model for the recovery and recycling of solid waste generated by fishing and port activities) was carried out between 2009 and 2011 and was co-financed by the LIFE+ program.</a:t>
            </a:r>
            <a:endParaRPr lang="es-ES" dirty="0"/>
          </a:p>
        </p:txBody>
      </p:sp>
      <p:grpSp>
        <p:nvGrpSpPr>
          <p:cNvPr id="8" name="Grupo 7">
            <a:extLst>
              <a:ext uri="{FF2B5EF4-FFF2-40B4-BE49-F238E27FC236}">
                <a16:creationId xmlns:a16="http://schemas.microsoft.com/office/drawing/2014/main" id="{5ACB6838-EEA0-DF5F-BB5F-623F94E1CCEE}"/>
              </a:ext>
            </a:extLst>
          </p:cNvPr>
          <p:cNvGrpSpPr/>
          <p:nvPr/>
        </p:nvGrpSpPr>
        <p:grpSpPr>
          <a:xfrm>
            <a:off x="7835264" y="1142006"/>
            <a:ext cx="909064" cy="793732"/>
            <a:chOff x="173137" y="966515"/>
            <a:chExt cx="1532794" cy="1288686"/>
          </a:xfrm>
        </p:grpSpPr>
        <p:sp>
          <p:nvSpPr>
            <p:cNvPr id="9" name="Rectángulo: esquinas redondeadas 8">
              <a:extLst>
                <a:ext uri="{FF2B5EF4-FFF2-40B4-BE49-F238E27FC236}">
                  <a16:creationId xmlns:a16="http://schemas.microsoft.com/office/drawing/2014/main" id="{576DE69A-7DE1-DE25-37A8-D7C1D032936F}"/>
                </a:ext>
              </a:extLst>
            </p:cNvPr>
            <p:cNvSpPr/>
            <p:nvPr/>
          </p:nvSpPr>
          <p:spPr>
            <a:xfrm>
              <a:off x="173137" y="966515"/>
              <a:ext cx="1532794" cy="1288686"/>
            </a:xfrm>
            <a:prstGeom prst="roundRect">
              <a:avLst/>
            </a:prstGeom>
            <a:blipFill rotWithShape="0">
              <a:blip r:embed="rId3">
                <a:extLst>
                  <a:ext uri="{28A0092B-C50C-407E-A947-70E740481C1C}">
                    <a14:useLocalDpi xmlns:a14="http://schemas.microsoft.com/office/drawing/2010/main" val="0"/>
                  </a:ext>
                </a:extLst>
              </a:blip>
              <a:srcRect/>
              <a:stretch>
                <a:fillRect l="-35000" r="-35000"/>
              </a:stretch>
            </a:bli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s-ES"/>
            </a:p>
          </p:txBody>
        </p:sp>
        <p:sp>
          <p:nvSpPr>
            <p:cNvPr id="10" name="Rectángulo: esquinas redondeadas 4">
              <a:extLst>
                <a:ext uri="{FF2B5EF4-FFF2-40B4-BE49-F238E27FC236}">
                  <a16:creationId xmlns:a16="http://schemas.microsoft.com/office/drawing/2014/main" id="{3E2F85AE-2654-3822-D6D4-6C1ADF1321AD}"/>
                </a:ext>
              </a:extLst>
            </p:cNvPr>
            <p:cNvSpPr txBox="1"/>
            <p:nvPr/>
          </p:nvSpPr>
          <p:spPr>
            <a:xfrm>
              <a:off x="236045" y="1029423"/>
              <a:ext cx="1406978" cy="11628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endParaRPr lang="es-ES" sz="2300" kern="1200" dirty="0"/>
            </a:p>
          </p:txBody>
        </p:sp>
      </p:grpSp>
      <p:sp>
        <p:nvSpPr>
          <p:cNvPr id="12" name="CuadroTexto 11">
            <a:extLst>
              <a:ext uri="{FF2B5EF4-FFF2-40B4-BE49-F238E27FC236}">
                <a16:creationId xmlns:a16="http://schemas.microsoft.com/office/drawing/2014/main" id="{1FB9B3ED-4535-952B-9C30-EC9066FB5B8A}"/>
              </a:ext>
            </a:extLst>
          </p:cNvPr>
          <p:cNvSpPr txBox="1"/>
          <p:nvPr/>
        </p:nvSpPr>
        <p:spPr>
          <a:xfrm>
            <a:off x="118084" y="2208618"/>
            <a:ext cx="7396951" cy="738664"/>
          </a:xfrm>
          <a:prstGeom prst="rect">
            <a:avLst/>
          </a:prstGeom>
          <a:noFill/>
        </p:spPr>
        <p:txBody>
          <a:bodyPr wrap="square">
            <a:spAutoFit/>
          </a:bodyPr>
          <a:lstStyle/>
          <a:p>
            <a:pPr algn="just"/>
            <a:r>
              <a:rPr lang="en-US" dirty="0"/>
              <a:t>The </a:t>
            </a:r>
            <a:r>
              <a:rPr lang="en-US" b="1" dirty="0"/>
              <a:t>Nada </a:t>
            </a:r>
            <a:r>
              <a:rPr lang="en-US" b="1" dirty="0" err="1"/>
              <a:t>pola</a:t>
            </a:r>
            <a:r>
              <a:rPr lang="en-US" b="1" dirty="0"/>
              <a:t> Borda </a:t>
            </a:r>
            <a:r>
              <a:rPr lang="en-US" dirty="0"/>
              <a:t>project was carried out between 2009 and 2011 and focused on the implementation of a protocol for the handling and integrated management of waste collected by small-scale and coastal fishing fleets.</a:t>
            </a:r>
            <a:endParaRPr lang="es-ES" dirty="0"/>
          </a:p>
        </p:txBody>
      </p:sp>
      <p:grpSp>
        <p:nvGrpSpPr>
          <p:cNvPr id="13" name="Grupo 12">
            <a:extLst>
              <a:ext uri="{FF2B5EF4-FFF2-40B4-BE49-F238E27FC236}">
                <a16:creationId xmlns:a16="http://schemas.microsoft.com/office/drawing/2014/main" id="{2A65DC45-3F58-81FB-806D-6D13215B54A4}"/>
              </a:ext>
            </a:extLst>
          </p:cNvPr>
          <p:cNvGrpSpPr/>
          <p:nvPr/>
        </p:nvGrpSpPr>
        <p:grpSpPr>
          <a:xfrm>
            <a:off x="7835264" y="2122623"/>
            <a:ext cx="962845" cy="898253"/>
            <a:chOff x="1788259" y="966515"/>
            <a:chExt cx="1532794" cy="1288686"/>
          </a:xfrm>
        </p:grpSpPr>
        <p:sp>
          <p:nvSpPr>
            <p:cNvPr id="14" name="Rectángulo: esquinas redondeadas 13">
              <a:extLst>
                <a:ext uri="{FF2B5EF4-FFF2-40B4-BE49-F238E27FC236}">
                  <a16:creationId xmlns:a16="http://schemas.microsoft.com/office/drawing/2014/main" id="{0BA3D4F3-B8BB-F3D6-8684-47053675E317}"/>
                </a:ext>
              </a:extLst>
            </p:cNvPr>
            <p:cNvSpPr/>
            <p:nvPr/>
          </p:nvSpPr>
          <p:spPr>
            <a:xfrm>
              <a:off x="1788259" y="966515"/>
              <a:ext cx="1532794" cy="1288686"/>
            </a:xfrm>
            <a:prstGeom prst="roundRect">
              <a:avLst/>
            </a:prstGeom>
          </p:spPr>
          <p:style>
            <a:lnRef idx="2">
              <a:schemeClr val="lt1">
                <a:hueOff val="0"/>
                <a:satOff val="0"/>
                <a:lumOff val="0"/>
                <a:alphaOff val="0"/>
              </a:schemeClr>
            </a:lnRef>
            <a:fillRef idx="1">
              <a:schemeClr val="accent4">
                <a:hueOff val="-764177"/>
                <a:satOff val="-5123"/>
                <a:lumOff val="-5295"/>
                <a:alphaOff val="0"/>
              </a:schemeClr>
            </a:fillRef>
            <a:effectRef idx="0">
              <a:schemeClr val="accent4">
                <a:hueOff val="-764177"/>
                <a:satOff val="-5123"/>
                <a:lumOff val="-5295"/>
                <a:alphaOff val="0"/>
              </a:schemeClr>
            </a:effectRef>
            <a:fontRef idx="minor">
              <a:schemeClr val="lt1"/>
            </a:fontRef>
          </p:style>
          <p:txBody>
            <a:bodyPr/>
            <a:lstStyle/>
            <a:p>
              <a:endParaRPr lang="es-ES"/>
            </a:p>
          </p:txBody>
        </p:sp>
        <p:sp>
          <p:nvSpPr>
            <p:cNvPr id="15" name="Rectángulo: esquinas redondeadas 4">
              <a:extLst>
                <a:ext uri="{FF2B5EF4-FFF2-40B4-BE49-F238E27FC236}">
                  <a16:creationId xmlns:a16="http://schemas.microsoft.com/office/drawing/2014/main" id="{2A5788DA-F7AD-B705-C5BF-13FC342EEA09}"/>
                </a:ext>
              </a:extLst>
            </p:cNvPr>
            <p:cNvSpPr txBox="1"/>
            <p:nvPr/>
          </p:nvSpPr>
          <p:spPr>
            <a:xfrm>
              <a:off x="1905642" y="1060364"/>
              <a:ext cx="1406978" cy="11628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1800" b="1" kern="1200" dirty="0"/>
                <a:t>Nada Pola Borda</a:t>
              </a:r>
            </a:p>
          </p:txBody>
        </p:sp>
      </p:grpSp>
      <p:grpSp>
        <p:nvGrpSpPr>
          <p:cNvPr id="16" name="Grupo 15">
            <a:extLst>
              <a:ext uri="{FF2B5EF4-FFF2-40B4-BE49-F238E27FC236}">
                <a16:creationId xmlns:a16="http://schemas.microsoft.com/office/drawing/2014/main" id="{E6DEC6A8-BB2F-F739-36F5-DB025BF43410}"/>
              </a:ext>
            </a:extLst>
          </p:cNvPr>
          <p:cNvGrpSpPr/>
          <p:nvPr/>
        </p:nvGrpSpPr>
        <p:grpSpPr>
          <a:xfrm>
            <a:off x="7811041" y="3200296"/>
            <a:ext cx="1014764" cy="898253"/>
            <a:chOff x="3403381" y="966515"/>
            <a:chExt cx="1532794" cy="1288686"/>
          </a:xfrm>
        </p:grpSpPr>
        <p:sp>
          <p:nvSpPr>
            <p:cNvPr id="17" name="Rectángulo: esquinas redondeadas 16">
              <a:extLst>
                <a:ext uri="{FF2B5EF4-FFF2-40B4-BE49-F238E27FC236}">
                  <a16:creationId xmlns:a16="http://schemas.microsoft.com/office/drawing/2014/main" id="{86D85668-7BA3-B65A-A13F-E7FDE478F5FC}"/>
                </a:ext>
              </a:extLst>
            </p:cNvPr>
            <p:cNvSpPr/>
            <p:nvPr/>
          </p:nvSpPr>
          <p:spPr>
            <a:xfrm>
              <a:off x="3403381" y="966515"/>
              <a:ext cx="1532794" cy="1288686"/>
            </a:xfrm>
            <a:prstGeom prst="roundRect">
              <a:avLst/>
            </a:prstGeom>
          </p:spPr>
          <p:style>
            <a:lnRef idx="2">
              <a:schemeClr val="lt1">
                <a:hueOff val="0"/>
                <a:satOff val="0"/>
                <a:lumOff val="0"/>
                <a:alphaOff val="0"/>
              </a:schemeClr>
            </a:lnRef>
            <a:fillRef idx="1">
              <a:schemeClr val="accent4">
                <a:hueOff val="-1528355"/>
                <a:satOff val="-10245"/>
                <a:lumOff val="-10589"/>
                <a:alphaOff val="0"/>
              </a:schemeClr>
            </a:fillRef>
            <a:effectRef idx="0">
              <a:schemeClr val="accent4">
                <a:hueOff val="-1528355"/>
                <a:satOff val="-10245"/>
                <a:lumOff val="-10589"/>
                <a:alphaOff val="0"/>
              </a:schemeClr>
            </a:effectRef>
            <a:fontRef idx="minor">
              <a:schemeClr val="lt1"/>
            </a:fontRef>
          </p:style>
          <p:txBody>
            <a:bodyPr/>
            <a:lstStyle/>
            <a:p>
              <a:endParaRPr lang="es-ES"/>
            </a:p>
          </p:txBody>
        </p:sp>
        <p:sp>
          <p:nvSpPr>
            <p:cNvPr id="18" name="Rectángulo: esquinas redondeadas 4">
              <a:extLst>
                <a:ext uri="{FF2B5EF4-FFF2-40B4-BE49-F238E27FC236}">
                  <a16:creationId xmlns:a16="http://schemas.microsoft.com/office/drawing/2014/main" id="{F430B815-565D-F044-4228-F778BEBC5AAA}"/>
                </a:ext>
              </a:extLst>
            </p:cNvPr>
            <p:cNvSpPr txBox="1"/>
            <p:nvPr/>
          </p:nvSpPr>
          <p:spPr>
            <a:xfrm>
              <a:off x="3466289" y="1029423"/>
              <a:ext cx="1406978" cy="11628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b="1" kern="1200" dirty="0"/>
                <a:t>PESCAL</a:t>
              </a:r>
            </a:p>
          </p:txBody>
        </p:sp>
      </p:grpSp>
      <p:sp>
        <p:nvSpPr>
          <p:cNvPr id="20" name="CuadroTexto 19">
            <a:extLst>
              <a:ext uri="{FF2B5EF4-FFF2-40B4-BE49-F238E27FC236}">
                <a16:creationId xmlns:a16="http://schemas.microsoft.com/office/drawing/2014/main" id="{A3540F20-7A1A-9B58-B1A5-87DFFE38DE04}"/>
              </a:ext>
            </a:extLst>
          </p:cNvPr>
          <p:cNvSpPr txBox="1"/>
          <p:nvPr/>
        </p:nvSpPr>
        <p:spPr>
          <a:xfrm>
            <a:off x="157447" y="3144442"/>
            <a:ext cx="7396950" cy="954107"/>
          </a:xfrm>
          <a:prstGeom prst="rect">
            <a:avLst/>
          </a:prstGeom>
          <a:noFill/>
        </p:spPr>
        <p:txBody>
          <a:bodyPr wrap="square">
            <a:spAutoFit/>
          </a:bodyPr>
          <a:lstStyle/>
          <a:p>
            <a:pPr algn="just">
              <a:buNone/>
            </a:pPr>
            <a:r>
              <a:rPr lang="en-US" dirty="0"/>
              <a:t>The </a:t>
            </a:r>
            <a:r>
              <a:rPr lang="en-US" b="1" dirty="0" err="1"/>
              <a:t>Pescal</a:t>
            </a:r>
            <a:r>
              <a:rPr lang="en-US" dirty="0"/>
              <a:t> project was carried out between 2012 and 2014, and its objectives were:</a:t>
            </a:r>
          </a:p>
          <a:p>
            <a:pPr algn="just">
              <a:buFont typeface="Arial" panose="020B0604020202020204" pitchFamily="34" charset="0"/>
              <a:buChar char="•"/>
            </a:pPr>
            <a:r>
              <a:rPr lang="en-US" dirty="0"/>
              <a:t>To obtain information on marine litter in fishing grounds.</a:t>
            </a:r>
          </a:p>
          <a:p>
            <a:pPr algn="just">
              <a:buFont typeface="Arial" panose="020B0604020202020204" pitchFamily="34" charset="0"/>
              <a:buChar char="•"/>
            </a:pPr>
            <a:r>
              <a:rPr lang="en-US" dirty="0"/>
              <a:t>To carry out collection actions of fishing gear and waste by the fishing sector.</a:t>
            </a:r>
          </a:p>
          <a:p>
            <a:pPr algn="just">
              <a:buFont typeface="Arial" panose="020B0604020202020204" pitchFamily="34" charset="0"/>
              <a:buChar char="•"/>
            </a:pPr>
            <a:r>
              <a:rPr lang="en-US" dirty="0"/>
              <a:t>To study the effects of ghost fishing.”</a:t>
            </a:r>
          </a:p>
        </p:txBody>
      </p:sp>
      <p:pic>
        <p:nvPicPr>
          <p:cNvPr id="21" name="Imagen 20">
            <a:extLst>
              <a:ext uri="{FF2B5EF4-FFF2-40B4-BE49-F238E27FC236}">
                <a16:creationId xmlns:a16="http://schemas.microsoft.com/office/drawing/2014/main" id="{1B59E535-D13A-40C2-D6B4-805E48E8A9D3}"/>
              </a:ext>
            </a:extLst>
          </p:cNvPr>
          <p:cNvPicPr>
            <a:picLocks noChangeAspect="1"/>
          </p:cNvPicPr>
          <p:nvPr/>
        </p:nvPicPr>
        <p:blipFill>
          <a:blip r:embed="rId4"/>
          <a:stretch>
            <a:fillRect/>
          </a:stretch>
        </p:blipFill>
        <p:spPr>
          <a:xfrm>
            <a:off x="215630" y="4577984"/>
            <a:ext cx="707197" cy="359695"/>
          </a:xfrm>
          <a:prstGeom prst="rect">
            <a:avLst/>
          </a:prstGeom>
        </p:spPr>
      </p:pic>
    </p:spTree>
    <p:extLst>
      <p:ext uri="{BB962C8B-B14F-4D97-AF65-F5344CB8AC3E}">
        <p14:creationId xmlns:p14="http://schemas.microsoft.com/office/powerpoint/2010/main" val="2970501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E4F4DF9-B144-F7BC-0A88-463F55D7F945}"/>
              </a:ext>
            </a:extLst>
          </p:cNvPr>
          <p:cNvSpPr txBox="1"/>
          <p:nvPr/>
        </p:nvSpPr>
        <p:spPr>
          <a:xfrm>
            <a:off x="221030" y="1302429"/>
            <a:ext cx="7699734" cy="1299715"/>
          </a:xfrm>
          <a:prstGeom prst="rect">
            <a:avLst/>
          </a:prstGeom>
          <a:noFill/>
        </p:spPr>
        <p:txBody>
          <a:bodyPr wrap="square">
            <a:spAutoFit/>
          </a:bodyPr>
          <a:lstStyle/>
          <a:p>
            <a:pPr algn="just">
              <a:lnSpc>
                <a:spcPct val="114000"/>
              </a:lnSpc>
            </a:pPr>
            <a:r>
              <a:rPr lang="en-US" sz="1400" dirty="0">
                <a:solidFill>
                  <a:schemeClr val="tx1"/>
                </a:solidFill>
                <a:latin typeface="+mj-lt"/>
                <a:ea typeface="+mj-ea"/>
                <a:cs typeface="+mj-cs"/>
              </a:rPr>
              <a:t>The </a:t>
            </a:r>
            <a:r>
              <a:rPr lang="en-US" sz="1400" b="1" dirty="0">
                <a:solidFill>
                  <a:schemeClr val="tx1"/>
                </a:solidFill>
                <a:latin typeface="+mj-lt"/>
                <a:ea typeface="+mj-ea"/>
                <a:cs typeface="+mj-cs"/>
              </a:rPr>
              <a:t>MLSTYLE</a:t>
            </a:r>
            <a:r>
              <a:rPr lang="en-US" sz="1400" dirty="0">
                <a:solidFill>
                  <a:schemeClr val="tx1"/>
                </a:solidFill>
                <a:latin typeface="+mj-lt"/>
                <a:ea typeface="+mj-ea"/>
                <a:cs typeface="+mj-cs"/>
              </a:rPr>
              <a:t> project aimed to protect the sea and its resources and to promote the circular economy by reducing marine litter, designing an integrated waste management system for fishing ports (including food plastics, disused nets and gear, and marine litter collected by fishermen and shellfish gatherers), and studying the possibilities for the valorization and use of these materials</a:t>
            </a:r>
            <a:endParaRPr lang="es-ES" sz="1400" dirty="0">
              <a:solidFill>
                <a:schemeClr val="tx1"/>
              </a:solidFill>
              <a:latin typeface="+mj-lt"/>
              <a:ea typeface="+mj-ea"/>
              <a:cs typeface="+mj-cs"/>
            </a:endParaRPr>
          </a:p>
        </p:txBody>
      </p:sp>
      <p:sp>
        <p:nvSpPr>
          <p:cNvPr id="4" name="Rectángulo: esquinas redondeadas 3">
            <a:extLst>
              <a:ext uri="{FF2B5EF4-FFF2-40B4-BE49-F238E27FC236}">
                <a16:creationId xmlns:a16="http://schemas.microsoft.com/office/drawing/2014/main" id="{123422F7-7685-D1F8-E542-CAEEAB4C9486}"/>
              </a:ext>
            </a:extLst>
          </p:cNvPr>
          <p:cNvSpPr/>
          <p:nvPr/>
        </p:nvSpPr>
        <p:spPr>
          <a:xfrm>
            <a:off x="8022179" y="1388711"/>
            <a:ext cx="958319" cy="881569"/>
          </a:xfrm>
          <a:prstGeom prst="roundRect">
            <a:avLst/>
          </a:prstGeom>
          <a:solidFill>
            <a:schemeClr val="bg2"/>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s-ES" b="1" dirty="0">
                <a:solidFill>
                  <a:schemeClr val="bg1"/>
                </a:solidFill>
                <a:latin typeface="Calibri" pitchFamily="34" charset="0"/>
              </a:rPr>
              <a:t>MLSTYLE</a:t>
            </a:r>
            <a:endParaRPr lang="en-US" b="1" dirty="0">
              <a:solidFill>
                <a:schemeClr val="bg1"/>
              </a:solidFill>
              <a:latin typeface="Calibri" pitchFamily="34" charset="0"/>
            </a:endParaRPr>
          </a:p>
        </p:txBody>
      </p:sp>
      <p:sp>
        <p:nvSpPr>
          <p:cNvPr id="6" name="CuadroTexto 5">
            <a:extLst>
              <a:ext uri="{FF2B5EF4-FFF2-40B4-BE49-F238E27FC236}">
                <a16:creationId xmlns:a16="http://schemas.microsoft.com/office/drawing/2014/main" id="{CAC6589A-F8F7-CDD6-B2CB-67D5C039CEAA}"/>
              </a:ext>
            </a:extLst>
          </p:cNvPr>
          <p:cNvSpPr txBox="1"/>
          <p:nvPr/>
        </p:nvSpPr>
        <p:spPr>
          <a:xfrm>
            <a:off x="221030" y="2873221"/>
            <a:ext cx="8323463" cy="738664"/>
          </a:xfrm>
          <a:prstGeom prst="rect">
            <a:avLst/>
          </a:prstGeom>
          <a:noFill/>
        </p:spPr>
        <p:txBody>
          <a:bodyPr wrap="square">
            <a:spAutoFit/>
          </a:bodyPr>
          <a:lstStyle/>
          <a:p>
            <a:pPr algn="just"/>
            <a:r>
              <a:rPr lang="en-US" dirty="0"/>
              <a:t>This </a:t>
            </a:r>
            <a:r>
              <a:rPr lang="en-US" dirty="0" err="1"/>
              <a:t>demostrates</a:t>
            </a:r>
            <a:r>
              <a:rPr lang="en-US" dirty="0"/>
              <a:t> the Port Authority of Vigo’s commitment to sustainable development, waste valorization, the cleaning and conservation of our seas, and support for new circular economy strategies.</a:t>
            </a:r>
            <a:endParaRPr lang="es-ES" dirty="0"/>
          </a:p>
        </p:txBody>
      </p:sp>
      <p:grpSp>
        <p:nvGrpSpPr>
          <p:cNvPr id="7" name="Grupo 6">
            <a:extLst>
              <a:ext uri="{FF2B5EF4-FFF2-40B4-BE49-F238E27FC236}">
                <a16:creationId xmlns:a16="http://schemas.microsoft.com/office/drawing/2014/main" id="{1618E524-75DE-9D74-E290-66E25CD546ED}"/>
              </a:ext>
            </a:extLst>
          </p:cNvPr>
          <p:cNvGrpSpPr/>
          <p:nvPr/>
        </p:nvGrpSpPr>
        <p:grpSpPr>
          <a:xfrm>
            <a:off x="23723" y="73976"/>
            <a:ext cx="4517743" cy="925938"/>
            <a:chOff x="23723" y="73976"/>
            <a:chExt cx="4517743" cy="925938"/>
          </a:xfrm>
        </p:grpSpPr>
        <p:pic>
          <p:nvPicPr>
            <p:cNvPr id="8" name="Imagen 7">
              <a:extLst>
                <a:ext uri="{FF2B5EF4-FFF2-40B4-BE49-F238E27FC236}">
                  <a16:creationId xmlns:a16="http://schemas.microsoft.com/office/drawing/2014/main" id="{80D1EC1B-4715-AC51-6B8F-5724BCA06596}"/>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9" name="Rectángulo 8">
              <a:extLst>
                <a:ext uri="{FF2B5EF4-FFF2-40B4-BE49-F238E27FC236}">
                  <a16:creationId xmlns:a16="http://schemas.microsoft.com/office/drawing/2014/main" id="{D7BA0A84-519B-B880-5945-5E8ED336E842}"/>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8</a:t>
              </a:r>
            </a:p>
          </p:txBody>
        </p:sp>
        <p:sp>
          <p:nvSpPr>
            <p:cNvPr id="10" name="Rectángulo 9">
              <a:extLst>
                <a:ext uri="{FF2B5EF4-FFF2-40B4-BE49-F238E27FC236}">
                  <a16:creationId xmlns:a16="http://schemas.microsoft.com/office/drawing/2014/main" id="{440F4410-5013-62CB-2CAE-15433DA1D41B}"/>
                </a:ext>
              </a:extLst>
            </p:cNvPr>
            <p:cNvSpPr/>
            <p:nvPr/>
          </p:nvSpPr>
          <p:spPr>
            <a:xfrm>
              <a:off x="856801" y="335586"/>
              <a:ext cx="3597250" cy="400110"/>
            </a:xfrm>
            <a:prstGeom prst="rect">
              <a:avLst/>
            </a:prstGeom>
          </p:spPr>
          <p:txBody>
            <a:bodyPr wrap="square">
              <a:spAutoFit/>
            </a:bodyPr>
            <a:lstStyle/>
            <a:p>
              <a:r>
                <a:rPr lang="es-ES" sz="2000" b="1" dirty="0">
                  <a:solidFill>
                    <a:schemeClr val="tx1">
                      <a:lumMod val="50000"/>
                    </a:schemeClr>
                  </a:solidFill>
                </a:rPr>
                <a:t>Waste </a:t>
              </a:r>
              <a:r>
                <a:rPr lang="es-ES" sz="2000" b="1" dirty="0" err="1">
                  <a:solidFill>
                    <a:schemeClr val="tx1">
                      <a:lumMod val="50000"/>
                    </a:schemeClr>
                  </a:solidFill>
                </a:rPr>
                <a:t>incidentally</a:t>
              </a:r>
              <a:r>
                <a:rPr lang="es-ES" sz="2000" b="1" dirty="0">
                  <a:solidFill>
                    <a:schemeClr val="tx1">
                      <a:lumMod val="50000"/>
                    </a:schemeClr>
                  </a:solidFill>
                </a:rPr>
                <a:t> </a:t>
              </a:r>
              <a:r>
                <a:rPr lang="es-ES" sz="2000" b="1" dirty="0" err="1">
                  <a:solidFill>
                    <a:schemeClr val="tx1">
                      <a:lumMod val="50000"/>
                    </a:schemeClr>
                  </a:solidFill>
                </a:rPr>
                <a:t>projects</a:t>
              </a:r>
              <a:endParaRPr lang="es-ES" sz="2000" b="1" dirty="0">
                <a:solidFill>
                  <a:schemeClr val="tx1">
                    <a:lumMod val="50000"/>
                  </a:schemeClr>
                </a:solidFill>
              </a:endParaRPr>
            </a:p>
          </p:txBody>
        </p:sp>
      </p:grpSp>
      <p:pic>
        <p:nvPicPr>
          <p:cNvPr id="11" name="Imagen 10">
            <a:extLst>
              <a:ext uri="{FF2B5EF4-FFF2-40B4-BE49-F238E27FC236}">
                <a16:creationId xmlns:a16="http://schemas.microsoft.com/office/drawing/2014/main" id="{7FA16256-371B-4745-3DAF-EF748054FA09}"/>
              </a:ext>
            </a:extLst>
          </p:cNvPr>
          <p:cNvPicPr>
            <a:picLocks noChangeAspect="1"/>
          </p:cNvPicPr>
          <p:nvPr/>
        </p:nvPicPr>
        <p:blipFill>
          <a:blip r:embed="rId3"/>
          <a:stretch>
            <a:fillRect/>
          </a:stretch>
        </p:blipFill>
        <p:spPr>
          <a:xfrm>
            <a:off x="172400" y="4584040"/>
            <a:ext cx="707197" cy="359695"/>
          </a:xfrm>
          <a:prstGeom prst="rect">
            <a:avLst/>
          </a:prstGeom>
        </p:spPr>
      </p:pic>
    </p:spTree>
    <p:extLst>
      <p:ext uri="{BB962C8B-B14F-4D97-AF65-F5344CB8AC3E}">
        <p14:creationId xmlns:p14="http://schemas.microsoft.com/office/powerpoint/2010/main" val="73624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3E85AB8-974D-E900-592A-340D431854D7}"/>
              </a:ext>
            </a:extLst>
          </p:cNvPr>
          <p:cNvSpPr txBox="1"/>
          <p:nvPr/>
        </p:nvSpPr>
        <p:spPr>
          <a:xfrm>
            <a:off x="202863" y="1186755"/>
            <a:ext cx="8493019" cy="1384995"/>
          </a:xfrm>
          <a:prstGeom prst="rect">
            <a:avLst/>
          </a:prstGeom>
          <a:noFill/>
        </p:spPr>
        <p:txBody>
          <a:bodyPr wrap="square">
            <a:spAutoFit/>
          </a:bodyPr>
          <a:lstStyle/>
          <a:p>
            <a:pPr algn="just"/>
            <a:r>
              <a:rPr lang="en-US" b="1" dirty="0"/>
              <a:t>Agreement with </a:t>
            </a:r>
            <a:r>
              <a:rPr lang="en-US" b="1" dirty="0" err="1"/>
              <a:t>Ecoalf</a:t>
            </a:r>
            <a:r>
              <a:rPr lang="en-US" b="1" dirty="0"/>
              <a:t> and </a:t>
            </a:r>
            <a:r>
              <a:rPr lang="en-US" b="1" dirty="0" err="1"/>
              <a:t>Ecoembes</a:t>
            </a:r>
            <a:r>
              <a:rPr lang="en-US" dirty="0"/>
              <a:t>: In 2024, the Port Authority of Vigo signed an agreement with </a:t>
            </a:r>
            <a:r>
              <a:rPr lang="en-US" dirty="0" err="1"/>
              <a:t>Ecoembes</a:t>
            </a:r>
            <a:r>
              <a:rPr lang="en-US" dirty="0"/>
              <a:t> and </a:t>
            </a:r>
            <a:r>
              <a:rPr lang="en-US" dirty="0" err="1"/>
              <a:t>Ecoalf</a:t>
            </a:r>
            <a:r>
              <a:rPr lang="en-US" dirty="0"/>
              <a:t>, thereby joining the Upcycling Oceans project, which aims to recover waste that should never have ended up in the sea and give it a second life through recycling and the circular economy. To make this possible, the project relies on the commitment and collaboration of fishermen who, voluntarily, bring marine litter caught in their nets to shore so that it can be recycled, preventing its impact on the seabed.</a:t>
            </a:r>
            <a:endParaRPr lang="es-ES" dirty="0"/>
          </a:p>
        </p:txBody>
      </p:sp>
      <p:pic>
        <p:nvPicPr>
          <p:cNvPr id="4" name="Imagen 3" descr="Una torre con un reloj en el medio del mar&#10;&#10;El contenido generado por IA puede ser incorrecto.">
            <a:extLst>
              <a:ext uri="{FF2B5EF4-FFF2-40B4-BE49-F238E27FC236}">
                <a16:creationId xmlns:a16="http://schemas.microsoft.com/office/drawing/2014/main" id="{643AC464-9918-1890-D731-0E7E070B8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5731" y="2424542"/>
            <a:ext cx="3443108" cy="1919323"/>
          </a:xfrm>
          <a:prstGeom prst="rect">
            <a:avLst/>
          </a:prstGeom>
        </p:spPr>
      </p:pic>
      <p:sp>
        <p:nvSpPr>
          <p:cNvPr id="6" name="CuadroTexto 5">
            <a:extLst>
              <a:ext uri="{FF2B5EF4-FFF2-40B4-BE49-F238E27FC236}">
                <a16:creationId xmlns:a16="http://schemas.microsoft.com/office/drawing/2014/main" id="{993965B0-CE25-7C91-3491-10DC7E1F519C}"/>
              </a:ext>
            </a:extLst>
          </p:cNvPr>
          <p:cNvSpPr txBox="1"/>
          <p:nvPr/>
        </p:nvSpPr>
        <p:spPr>
          <a:xfrm>
            <a:off x="202863" y="2873457"/>
            <a:ext cx="4572000" cy="738664"/>
          </a:xfrm>
          <a:prstGeom prst="rect">
            <a:avLst/>
          </a:prstGeom>
          <a:noFill/>
        </p:spPr>
        <p:txBody>
          <a:bodyPr wrap="square">
            <a:spAutoFit/>
          </a:bodyPr>
          <a:lstStyle/>
          <a:p>
            <a:r>
              <a:rPr lang="en-US" dirty="0"/>
              <a:t>In 2024, 43,17 tons of marine waste were collected (compared to 18,15 tons in 2023), all of which were sent for valorization</a:t>
            </a:r>
            <a:endParaRPr lang="es-ES" dirty="0"/>
          </a:p>
        </p:txBody>
      </p:sp>
      <p:grpSp>
        <p:nvGrpSpPr>
          <p:cNvPr id="7" name="Grupo 6">
            <a:extLst>
              <a:ext uri="{FF2B5EF4-FFF2-40B4-BE49-F238E27FC236}">
                <a16:creationId xmlns:a16="http://schemas.microsoft.com/office/drawing/2014/main" id="{797274B0-61AA-4255-D26E-75F8655D7F32}"/>
              </a:ext>
            </a:extLst>
          </p:cNvPr>
          <p:cNvGrpSpPr/>
          <p:nvPr/>
        </p:nvGrpSpPr>
        <p:grpSpPr>
          <a:xfrm>
            <a:off x="23723" y="73976"/>
            <a:ext cx="4517743" cy="925938"/>
            <a:chOff x="23723" y="73976"/>
            <a:chExt cx="4517743" cy="925938"/>
          </a:xfrm>
        </p:grpSpPr>
        <p:pic>
          <p:nvPicPr>
            <p:cNvPr id="8" name="Imagen 7">
              <a:extLst>
                <a:ext uri="{FF2B5EF4-FFF2-40B4-BE49-F238E27FC236}">
                  <a16:creationId xmlns:a16="http://schemas.microsoft.com/office/drawing/2014/main" id="{9018451E-BF30-296B-8017-C43431C46E01}"/>
                </a:ext>
              </a:extLst>
            </p:cNvPr>
            <p:cNvPicPr>
              <a:picLocks noChangeAspect="1"/>
            </p:cNvPicPr>
            <p:nvPr/>
          </p:nvPicPr>
          <p:blipFill>
            <a:blip r:embed="rId3"/>
            <a:stretch>
              <a:fillRect/>
            </a:stretch>
          </p:blipFill>
          <p:spPr>
            <a:xfrm>
              <a:off x="23723" y="135818"/>
              <a:ext cx="4517743" cy="864096"/>
            </a:xfrm>
            <a:prstGeom prst="rect">
              <a:avLst/>
            </a:prstGeom>
            <a:solidFill>
              <a:schemeClr val="bg2">
                <a:lumMod val="40000"/>
                <a:lumOff val="60000"/>
              </a:schemeClr>
            </a:solidFill>
          </p:spPr>
        </p:pic>
        <p:sp>
          <p:nvSpPr>
            <p:cNvPr id="9" name="Rectángulo 8">
              <a:extLst>
                <a:ext uri="{FF2B5EF4-FFF2-40B4-BE49-F238E27FC236}">
                  <a16:creationId xmlns:a16="http://schemas.microsoft.com/office/drawing/2014/main" id="{38799FBF-1618-15D2-566C-CB3D6D33BD01}"/>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8</a:t>
              </a:r>
            </a:p>
          </p:txBody>
        </p:sp>
        <p:sp>
          <p:nvSpPr>
            <p:cNvPr id="10" name="Rectángulo 9">
              <a:extLst>
                <a:ext uri="{FF2B5EF4-FFF2-40B4-BE49-F238E27FC236}">
                  <a16:creationId xmlns:a16="http://schemas.microsoft.com/office/drawing/2014/main" id="{91289331-D817-1476-8345-0027B102B39A}"/>
                </a:ext>
              </a:extLst>
            </p:cNvPr>
            <p:cNvSpPr/>
            <p:nvPr/>
          </p:nvSpPr>
          <p:spPr>
            <a:xfrm>
              <a:off x="856801" y="335586"/>
              <a:ext cx="3597250" cy="400110"/>
            </a:xfrm>
            <a:prstGeom prst="rect">
              <a:avLst/>
            </a:prstGeom>
          </p:spPr>
          <p:txBody>
            <a:bodyPr wrap="square">
              <a:spAutoFit/>
            </a:bodyPr>
            <a:lstStyle/>
            <a:p>
              <a:r>
                <a:rPr lang="es-ES" sz="2000" b="1" dirty="0">
                  <a:solidFill>
                    <a:schemeClr val="tx1">
                      <a:lumMod val="50000"/>
                    </a:schemeClr>
                  </a:solidFill>
                </a:rPr>
                <a:t>Waste </a:t>
              </a:r>
              <a:r>
                <a:rPr lang="es-ES" sz="2000" b="1" dirty="0" err="1">
                  <a:solidFill>
                    <a:schemeClr val="tx1">
                      <a:lumMod val="50000"/>
                    </a:schemeClr>
                  </a:solidFill>
                </a:rPr>
                <a:t>incidentally</a:t>
              </a:r>
              <a:r>
                <a:rPr lang="es-ES" sz="2000" b="1" dirty="0">
                  <a:solidFill>
                    <a:schemeClr val="tx1">
                      <a:lumMod val="50000"/>
                    </a:schemeClr>
                  </a:solidFill>
                </a:rPr>
                <a:t> </a:t>
              </a:r>
              <a:r>
                <a:rPr lang="es-ES" sz="2000" b="1" dirty="0" err="1">
                  <a:solidFill>
                    <a:schemeClr val="tx1">
                      <a:lumMod val="50000"/>
                    </a:schemeClr>
                  </a:solidFill>
                </a:rPr>
                <a:t>projects</a:t>
              </a:r>
              <a:endParaRPr lang="es-ES" sz="2000" b="1" dirty="0">
                <a:solidFill>
                  <a:schemeClr val="tx1">
                    <a:lumMod val="50000"/>
                  </a:schemeClr>
                </a:solidFill>
              </a:endParaRPr>
            </a:p>
          </p:txBody>
        </p:sp>
      </p:grpSp>
      <p:pic>
        <p:nvPicPr>
          <p:cNvPr id="11" name="Imagen 10">
            <a:extLst>
              <a:ext uri="{FF2B5EF4-FFF2-40B4-BE49-F238E27FC236}">
                <a16:creationId xmlns:a16="http://schemas.microsoft.com/office/drawing/2014/main" id="{1EB7B62F-740D-14EE-57DB-B3A0B054E031}"/>
              </a:ext>
            </a:extLst>
          </p:cNvPr>
          <p:cNvPicPr>
            <a:picLocks noChangeAspect="1"/>
          </p:cNvPicPr>
          <p:nvPr/>
        </p:nvPicPr>
        <p:blipFill>
          <a:blip r:embed="rId4"/>
          <a:stretch>
            <a:fillRect/>
          </a:stretch>
        </p:blipFill>
        <p:spPr>
          <a:xfrm>
            <a:off x="86663" y="4615816"/>
            <a:ext cx="707197" cy="359695"/>
          </a:xfrm>
          <a:prstGeom prst="rect">
            <a:avLst/>
          </a:prstGeom>
        </p:spPr>
      </p:pic>
    </p:spTree>
    <p:extLst>
      <p:ext uri="{BB962C8B-B14F-4D97-AF65-F5344CB8AC3E}">
        <p14:creationId xmlns:p14="http://schemas.microsoft.com/office/powerpoint/2010/main" val="3908194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B607B86-5CD7-15A1-7CD9-A58FDB7F8836}"/>
              </a:ext>
            </a:extLst>
          </p:cNvPr>
          <p:cNvGrpSpPr/>
          <p:nvPr/>
        </p:nvGrpSpPr>
        <p:grpSpPr>
          <a:xfrm>
            <a:off x="23723" y="73976"/>
            <a:ext cx="4517743" cy="925938"/>
            <a:chOff x="23723" y="73976"/>
            <a:chExt cx="4517743" cy="925938"/>
          </a:xfrm>
        </p:grpSpPr>
        <p:pic>
          <p:nvPicPr>
            <p:cNvPr id="3" name="Imagen 2">
              <a:extLst>
                <a:ext uri="{FF2B5EF4-FFF2-40B4-BE49-F238E27FC236}">
                  <a16:creationId xmlns:a16="http://schemas.microsoft.com/office/drawing/2014/main" id="{E4FC4A40-E056-3922-4CA0-124D67F76E6D}"/>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D79B5DFD-B679-2A07-6C29-9E29DB91BD51}"/>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9</a:t>
              </a:r>
            </a:p>
          </p:txBody>
        </p:sp>
        <p:sp>
          <p:nvSpPr>
            <p:cNvPr id="5" name="Rectángulo 4">
              <a:extLst>
                <a:ext uri="{FF2B5EF4-FFF2-40B4-BE49-F238E27FC236}">
                  <a16:creationId xmlns:a16="http://schemas.microsoft.com/office/drawing/2014/main" id="{32180732-CF5A-DD2C-A5F2-228062C17964}"/>
                </a:ext>
              </a:extLst>
            </p:cNvPr>
            <p:cNvSpPr/>
            <p:nvPr/>
          </p:nvSpPr>
          <p:spPr>
            <a:xfrm>
              <a:off x="856801" y="367811"/>
              <a:ext cx="3597250" cy="400110"/>
            </a:xfrm>
            <a:prstGeom prst="rect">
              <a:avLst/>
            </a:prstGeom>
          </p:spPr>
          <p:txBody>
            <a:bodyPr wrap="square">
              <a:spAutoFit/>
            </a:bodyPr>
            <a:lstStyle/>
            <a:p>
              <a:r>
                <a:rPr lang="es-ES" sz="2000" b="1" dirty="0" err="1">
                  <a:solidFill>
                    <a:schemeClr val="tx1">
                      <a:lumMod val="50000"/>
                    </a:schemeClr>
                  </a:solidFill>
                </a:rPr>
                <a:t>Cleaning</a:t>
              </a:r>
              <a:r>
                <a:rPr lang="es-ES" sz="2000" b="1" dirty="0">
                  <a:solidFill>
                    <a:schemeClr val="tx1">
                      <a:lumMod val="50000"/>
                    </a:schemeClr>
                  </a:solidFill>
                </a:rPr>
                <a:t> </a:t>
              </a:r>
              <a:r>
                <a:rPr lang="es-ES" sz="2000" b="1" dirty="0" err="1">
                  <a:solidFill>
                    <a:schemeClr val="tx1">
                      <a:lumMod val="50000"/>
                    </a:schemeClr>
                  </a:solidFill>
                </a:rPr>
                <a:t>of</a:t>
              </a:r>
              <a:r>
                <a:rPr lang="es-ES" sz="2000" b="1" dirty="0">
                  <a:solidFill>
                    <a:schemeClr val="tx1">
                      <a:lumMod val="50000"/>
                    </a:schemeClr>
                  </a:solidFill>
                </a:rPr>
                <a:t> Dock Areas</a:t>
              </a:r>
            </a:p>
          </p:txBody>
        </p:sp>
      </p:grpSp>
      <p:sp>
        <p:nvSpPr>
          <p:cNvPr id="7" name="CuadroTexto 6">
            <a:extLst>
              <a:ext uri="{FF2B5EF4-FFF2-40B4-BE49-F238E27FC236}">
                <a16:creationId xmlns:a16="http://schemas.microsoft.com/office/drawing/2014/main" id="{28000472-B367-1625-15E2-D67F6AFDDD01}"/>
              </a:ext>
            </a:extLst>
          </p:cNvPr>
          <p:cNvSpPr txBox="1"/>
          <p:nvPr/>
        </p:nvSpPr>
        <p:spPr>
          <a:xfrm>
            <a:off x="172399" y="1312386"/>
            <a:ext cx="8081423" cy="523220"/>
          </a:xfrm>
          <a:prstGeom prst="rect">
            <a:avLst/>
          </a:prstGeom>
          <a:noFill/>
        </p:spPr>
        <p:txBody>
          <a:bodyPr wrap="square">
            <a:spAutoFit/>
          </a:bodyPr>
          <a:lstStyle/>
          <a:p>
            <a:pPr algn="just"/>
            <a:r>
              <a:rPr lang="en-US" dirty="0"/>
              <a:t>Since 2020, more than 340,000 kg of waste have been collected, including tires, fenders, containers, fishing gear, ropes, metal and plastic sheets, engine parts, and more</a:t>
            </a:r>
            <a:endParaRPr lang="es-ES" dirty="0"/>
          </a:p>
        </p:txBody>
      </p:sp>
      <p:grpSp>
        <p:nvGrpSpPr>
          <p:cNvPr id="8" name="Group 9">
            <a:extLst>
              <a:ext uri="{FF2B5EF4-FFF2-40B4-BE49-F238E27FC236}">
                <a16:creationId xmlns:a16="http://schemas.microsoft.com/office/drawing/2014/main" id="{732E6C22-10BA-77A2-ACBA-1516780DB1EE}"/>
              </a:ext>
            </a:extLst>
          </p:cNvPr>
          <p:cNvGrpSpPr/>
          <p:nvPr/>
        </p:nvGrpSpPr>
        <p:grpSpPr>
          <a:xfrm>
            <a:off x="413994" y="2148082"/>
            <a:ext cx="1663240" cy="1461378"/>
            <a:chOff x="0" y="0"/>
            <a:chExt cx="812800" cy="812800"/>
          </a:xfrm>
        </p:grpSpPr>
        <p:sp>
          <p:nvSpPr>
            <p:cNvPr id="9" name="Freeform 10">
              <a:extLst>
                <a:ext uri="{FF2B5EF4-FFF2-40B4-BE49-F238E27FC236}">
                  <a16:creationId xmlns:a16="http://schemas.microsoft.com/office/drawing/2014/main" id="{B90E4FB5-9C4A-66E2-5A96-D6B435BE178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0932" r="-20932"/>
              </a:stretch>
            </a:blipFill>
            <a:ln w="95250" cap="sq">
              <a:solidFill>
                <a:srgbClr val="FFFFFF"/>
              </a:solidFill>
              <a:prstDash val="solid"/>
              <a:miter/>
            </a:ln>
          </p:spPr>
          <p:txBody>
            <a:bodyPr/>
            <a:lstStyle/>
            <a:p>
              <a:endParaRPr lang="es-ES"/>
            </a:p>
          </p:txBody>
        </p:sp>
      </p:grpSp>
      <p:grpSp>
        <p:nvGrpSpPr>
          <p:cNvPr id="10" name="Group 11">
            <a:extLst>
              <a:ext uri="{FF2B5EF4-FFF2-40B4-BE49-F238E27FC236}">
                <a16:creationId xmlns:a16="http://schemas.microsoft.com/office/drawing/2014/main" id="{1CC96BB4-27D5-06B8-DA18-ACED5ABE1ABB}"/>
              </a:ext>
            </a:extLst>
          </p:cNvPr>
          <p:cNvGrpSpPr/>
          <p:nvPr/>
        </p:nvGrpSpPr>
        <p:grpSpPr>
          <a:xfrm>
            <a:off x="1931567" y="2148078"/>
            <a:ext cx="1741264" cy="1461378"/>
            <a:chOff x="0" y="0"/>
            <a:chExt cx="812800" cy="812800"/>
          </a:xfrm>
        </p:grpSpPr>
        <p:sp>
          <p:nvSpPr>
            <p:cNvPr id="11" name="Freeform 12">
              <a:extLst>
                <a:ext uri="{FF2B5EF4-FFF2-40B4-BE49-F238E27FC236}">
                  <a16:creationId xmlns:a16="http://schemas.microsoft.com/office/drawing/2014/main" id="{86A3D466-FCF9-1DB8-1DB3-D20854BF3B5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6876" r="-16876"/>
              </a:stretch>
            </a:blipFill>
            <a:ln w="95250" cap="sq">
              <a:solidFill>
                <a:srgbClr val="FFFFFF"/>
              </a:solidFill>
              <a:prstDash val="solid"/>
              <a:miter/>
            </a:ln>
          </p:spPr>
          <p:txBody>
            <a:bodyPr/>
            <a:lstStyle/>
            <a:p>
              <a:endParaRPr lang="es-ES"/>
            </a:p>
          </p:txBody>
        </p:sp>
      </p:grpSp>
      <p:grpSp>
        <p:nvGrpSpPr>
          <p:cNvPr id="12" name="Group 13">
            <a:extLst>
              <a:ext uri="{FF2B5EF4-FFF2-40B4-BE49-F238E27FC236}">
                <a16:creationId xmlns:a16="http://schemas.microsoft.com/office/drawing/2014/main" id="{2E4E6D0D-E23D-F17E-25CE-79D2E73CFAE4}"/>
              </a:ext>
            </a:extLst>
          </p:cNvPr>
          <p:cNvGrpSpPr/>
          <p:nvPr/>
        </p:nvGrpSpPr>
        <p:grpSpPr>
          <a:xfrm>
            <a:off x="3484064" y="2148078"/>
            <a:ext cx="1741264" cy="1461378"/>
            <a:chOff x="0" y="0"/>
            <a:chExt cx="812800" cy="812800"/>
          </a:xfrm>
        </p:grpSpPr>
        <p:sp>
          <p:nvSpPr>
            <p:cNvPr id="13" name="Freeform 14">
              <a:extLst>
                <a:ext uri="{FF2B5EF4-FFF2-40B4-BE49-F238E27FC236}">
                  <a16:creationId xmlns:a16="http://schemas.microsoft.com/office/drawing/2014/main" id="{EB962FFB-BDB3-C257-551E-A98CEA91C8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8139" b="-8139"/>
              </a:stretch>
            </a:blipFill>
            <a:ln w="95250" cap="sq">
              <a:solidFill>
                <a:srgbClr val="FFFFFF"/>
              </a:solidFill>
              <a:prstDash val="solid"/>
              <a:miter/>
            </a:ln>
          </p:spPr>
          <p:txBody>
            <a:bodyPr/>
            <a:lstStyle/>
            <a:p>
              <a:endParaRPr lang="es-ES"/>
            </a:p>
          </p:txBody>
        </p:sp>
      </p:grpSp>
      <p:grpSp>
        <p:nvGrpSpPr>
          <p:cNvPr id="14" name="Group 15">
            <a:extLst>
              <a:ext uri="{FF2B5EF4-FFF2-40B4-BE49-F238E27FC236}">
                <a16:creationId xmlns:a16="http://schemas.microsoft.com/office/drawing/2014/main" id="{F3955F4C-95D0-FC04-8593-1C87D772E92B}"/>
              </a:ext>
            </a:extLst>
          </p:cNvPr>
          <p:cNvGrpSpPr/>
          <p:nvPr/>
        </p:nvGrpSpPr>
        <p:grpSpPr>
          <a:xfrm>
            <a:off x="5079661" y="2148078"/>
            <a:ext cx="1663240" cy="1461378"/>
            <a:chOff x="0" y="0"/>
            <a:chExt cx="812800" cy="812800"/>
          </a:xfrm>
        </p:grpSpPr>
        <p:sp>
          <p:nvSpPr>
            <p:cNvPr id="15" name="Freeform 16">
              <a:extLst>
                <a:ext uri="{FF2B5EF4-FFF2-40B4-BE49-F238E27FC236}">
                  <a16:creationId xmlns:a16="http://schemas.microsoft.com/office/drawing/2014/main" id="{3B546755-8A7C-E152-80DC-577E5BB41E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17517" b="-17517"/>
              </a:stretch>
            </a:blipFill>
            <a:ln w="95250" cap="sq">
              <a:solidFill>
                <a:srgbClr val="FFFFFF"/>
              </a:solidFill>
              <a:prstDash val="solid"/>
              <a:miter/>
            </a:ln>
          </p:spPr>
          <p:txBody>
            <a:bodyPr/>
            <a:lstStyle/>
            <a:p>
              <a:endParaRPr lang="es-ES"/>
            </a:p>
          </p:txBody>
        </p:sp>
      </p:grpSp>
      <p:grpSp>
        <p:nvGrpSpPr>
          <p:cNvPr id="16" name="Group 17">
            <a:extLst>
              <a:ext uri="{FF2B5EF4-FFF2-40B4-BE49-F238E27FC236}">
                <a16:creationId xmlns:a16="http://schemas.microsoft.com/office/drawing/2014/main" id="{13D26B84-4C60-833E-A2D3-1252BF72BA21}"/>
              </a:ext>
            </a:extLst>
          </p:cNvPr>
          <p:cNvGrpSpPr/>
          <p:nvPr/>
        </p:nvGrpSpPr>
        <p:grpSpPr>
          <a:xfrm>
            <a:off x="6573255" y="2148078"/>
            <a:ext cx="1663240" cy="1461378"/>
            <a:chOff x="0" y="0"/>
            <a:chExt cx="812800" cy="812800"/>
          </a:xfrm>
        </p:grpSpPr>
        <p:sp>
          <p:nvSpPr>
            <p:cNvPr id="17" name="Freeform 18">
              <a:extLst>
                <a:ext uri="{FF2B5EF4-FFF2-40B4-BE49-F238E27FC236}">
                  <a16:creationId xmlns:a16="http://schemas.microsoft.com/office/drawing/2014/main" id="{5A1BD280-E89A-7A15-183A-CDF203E108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t="-10698" b="-10698"/>
              </a:stretch>
            </a:blipFill>
            <a:ln w="95250" cap="sq">
              <a:solidFill>
                <a:srgbClr val="FFFFFF"/>
              </a:solidFill>
              <a:prstDash val="solid"/>
              <a:miter/>
            </a:ln>
          </p:spPr>
          <p:txBody>
            <a:bodyPr/>
            <a:lstStyle/>
            <a:p>
              <a:endParaRPr lang="es-ES"/>
            </a:p>
          </p:txBody>
        </p:sp>
      </p:grpSp>
      <p:pic>
        <p:nvPicPr>
          <p:cNvPr id="18" name="Imagen 17">
            <a:extLst>
              <a:ext uri="{FF2B5EF4-FFF2-40B4-BE49-F238E27FC236}">
                <a16:creationId xmlns:a16="http://schemas.microsoft.com/office/drawing/2014/main" id="{39DE0485-EFEB-7C07-6CCF-10C463AF56AE}"/>
              </a:ext>
            </a:extLst>
          </p:cNvPr>
          <p:cNvPicPr>
            <a:picLocks noChangeAspect="1"/>
          </p:cNvPicPr>
          <p:nvPr/>
        </p:nvPicPr>
        <p:blipFill>
          <a:blip r:embed="rId8"/>
          <a:stretch>
            <a:fillRect/>
          </a:stretch>
        </p:blipFill>
        <p:spPr>
          <a:xfrm>
            <a:off x="86663" y="4590096"/>
            <a:ext cx="707197" cy="359695"/>
          </a:xfrm>
          <a:prstGeom prst="rect">
            <a:avLst/>
          </a:prstGeom>
        </p:spPr>
      </p:pic>
    </p:spTree>
    <p:extLst>
      <p:ext uri="{BB962C8B-B14F-4D97-AF65-F5344CB8AC3E}">
        <p14:creationId xmlns:p14="http://schemas.microsoft.com/office/powerpoint/2010/main" val="3693331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7CCB10D-63D8-CF61-C9C2-B609A1C52CFE}"/>
              </a:ext>
            </a:extLst>
          </p:cNvPr>
          <p:cNvSpPr txBox="1"/>
          <p:nvPr/>
        </p:nvSpPr>
        <p:spPr>
          <a:xfrm>
            <a:off x="214974" y="1229299"/>
            <a:ext cx="8196295" cy="523220"/>
          </a:xfrm>
          <a:prstGeom prst="rect">
            <a:avLst/>
          </a:prstGeom>
          <a:noFill/>
        </p:spPr>
        <p:txBody>
          <a:bodyPr wrap="square">
            <a:spAutoFit/>
          </a:bodyPr>
          <a:lstStyle/>
          <a:p>
            <a:pPr algn="just"/>
            <a:r>
              <a:rPr lang="en-US" dirty="0"/>
              <a:t>In 2025, the Port of Vigo collaborated with the </a:t>
            </a:r>
            <a:r>
              <a:rPr lang="en-US" dirty="0" err="1"/>
              <a:t>Enaleia</a:t>
            </a:r>
            <a:r>
              <a:rPr lang="en-US" dirty="0"/>
              <a:t> association on a new dock cleaning, achieving very positive results, removing 30 tons of waste from our docks.</a:t>
            </a:r>
            <a:endParaRPr lang="es-ES" dirty="0"/>
          </a:p>
        </p:txBody>
      </p:sp>
      <p:pic>
        <p:nvPicPr>
          <p:cNvPr id="5" name="Imagen 4" descr="Logotipo, nombre de la empresa&#10;&#10;El contenido generado por IA puede ser incorrecto.">
            <a:extLst>
              <a:ext uri="{FF2B5EF4-FFF2-40B4-BE49-F238E27FC236}">
                <a16:creationId xmlns:a16="http://schemas.microsoft.com/office/drawing/2014/main" id="{A52335E4-8DC6-3FF7-0BEE-3EA146CB0D15}"/>
              </a:ext>
            </a:extLst>
          </p:cNvPr>
          <p:cNvPicPr>
            <a:picLocks noChangeAspect="1"/>
          </p:cNvPicPr>
          <p:nvPr/>
        </p:nvPicPr>
        <p:blipFill>
          <a:blip r:embed="rId2"/>
          <a:stretch>
            <a:fillRect/>
          </a:stretch>
        </p:blipFill>
        <p:spPr>
          <a:xfrm>
            <a:off x="4824889" y="2571750"/>
            <a:ext cx="2667372" cy="981212"/>
          </a:xfrm>
          <a:prstGeom prst="rect">
            <a:avLst/>
          </a:prstGeom>
        </p:spPr>
      </p:pic>
      <p:grpSp>
        <p:nvGrpSpPr>
          <p:cNvPr id="6" name="Grupo 5">
            <a:extLst>
              <a:ext uri="{FF2B5EF4-FFF2-40B4-BE49-F238E27FC236}">
                <a16:creationId xmlns:a16="http://schemas.microsoft.com/office/drawing/2014/main" id="{0354FE91-66DF-1B47-88B3-8EAC10B5487D}"/>
              </a:ext>
            </a:extLst>
          </p:cNvPr>
          <p:cNvGrpSpPr/>
          <p:nvPr/>
        </p:nvGrpSpPr>
        <p:grpSpPr>
          <a:xfrm>
            <a:off x="23723" y="73976"/>
            <a:ext cx="4517743" cy="925938"/>
            <a:chOff x="23723" y="73976"/>
            <a:chExt cx="4517743" cy="925938"/>
          </a:xfrm>
        </p:grpSpPr>
        <p:pic>
          <p:nvPicPr>
            <p:cNvPr id="7" name="Imagen 6">
              <a:extLst>
                <a:ext uri="{FF2B5EF4-FFF2-40B4-BE49-F238E27FC236}">
                  <a16:creationId xmlns:a16="http://schemas.microsoft.com/office/drawing/2014/main" id="{379DA5AB-0C7D-1BC8-44F7-8A83BA2DC2B1}"/>
                </a:ext>
              </a:extLst>
            </p:cNvPr>
            <p:cNvPicPr>
              <a:picLocks noChangeAspect="1"/>
            </p:cNvPicPr>
            <p:nvPr/>
          </p:nvPicPr>
          <p:blipFill>
            <a:blip r:embed="rId3"/>
            <a:stretch>
              <a:fillRect/>
            </a:stretch>
          </p:blipFill>
          <p:spPr>
            <a:xfrm>
              <a:off x="23723" y="135818"/>
              <a:ext cx="4517743" cy="864096"/>
            </a:xfrm>
            <a:prstGeom prst="rect">
              <a:avLst/>
            </a:prstGeom>
            <a:solidFill>
              <a:schemeClr val="bg2">
                <a:lumMod val="40000"/>
                <a:lumOff val="60000"/>
              </a:schemeClr>
            </a:solidFill>
          </p:spPr>
        </p:pic>
        <p:sp>
          <p:nvSpPr>
            <p:cNvPr id="8" name="Rectángulo 7">
              <a:extLst>
                <a:ext uri="{FF2B5EF4-FFF2-40B4-BE49-F238E27FC236}">
                  <a16:creationId xmlns:a16="http://schemas.microsoft.com/office/drawing/2014/main" id="{E2DFC6EA-F95C-668F-A6F6-5D91B000E021}"/>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9</a:t>
              </a:r>
            </a:p>
          </p:txBody>
        </p:sp>
        <p:sp>
          <p:nvSpPr>
            <p:cNvPr id="9" name="Rectángulo 8">
              <a:extLst>
                <a:ext uri="{FF2B5EF4-FFF2-40B4-BE49-F238E27FC236}">
                  <a16:creationId xmlns:a16="http://schemas.microsoft.com/office/drawing/2014/main" id="{B825335D-3B46-F64F-5691-5070E1D40250}"/>
                </a:ext>
              </a:extLst>
            </p:cNvPr>
            <p:cNvSpPr/>
            <p:nvPr/>
          </p:nvSpPr>
          <p:spPr>
            <a:xfrm>
              <a:off x="856801" y="367811"/>
              <a:ext cx="3597250" cy="400110"/>
            </a:xfrm>
            <a:prstGeom prst="rect">
              <a:avLst/>
            </a:prstGeom>
          </p:spPr>
          <p:txBody>
            <a:bodyPr wrap="square">
              <a:spAutoFit/>
            </a:bodyPr>
            <a:lstStyle/>
            <a:p>
              <a:r>
                <a:rPr lang="es-ES" sz="2000" b="1" dirty="0" err="1">
                  <a:solidFill>
                    <a:schemeClr val="tx1">
                      <a:lumMod val="50000"/>
                    </a:schemeClr>
                  </a:solidFill>
                </a:rPr>
                <a:t>Cleaning</a:t>
              </a:r>
              <a:r>
                <a:rPr lang="es-ES" sz="2000" b="1" dirty="0">
                  <a:solidFill>
                    <a:schemeClr val="tx1">
                      <a:lumMod val="50000"/>
                    </a:schemeClr>
                  </a:solidFill>
                </a:rPr>
                <a:t> </a:t>
              </a:r>
              <a:r>
                <a:rPr lang="es-ES" sz="2000" b="1" dirty="0" err="1">
                  <a:solidFill>
                    <a:schemeClr val="tx1">
                      <a:lumMod val="50000"/>
                    </a:schemeClr>
                  </a:solidFill>
                </a:rPr>
                <a:t>of</a:t>
              </a:r>
              <a:r>
                <a:rPr lang="es-ES" sz="2000" b="1" dirty="0">
                  <a:solidFill>
                    <a:schemeClr val="tx1">
                      <a:lumMod val="50000"/>
                    </a:schemeClr>
                  </a:solidFill>
                </a:rPr>
                <a:t> Dock Areas</a:t>
              </a:r>
            </a:p>
          </p:txBody>
        </p:sp>
      </p:grpSp>
      <p:pic>
        <p:nvPicPr>
          <p:cNvPr id="12" name="Imagen 11" descr="Logotipo, nombre de la empresa&#10;&#10;El contenido generado por IA puede ser incorrecto.">
            <a:extLst>
              <a:ext uri="{FF2B5EF4-FFF2-40B4-BE49-F238E27FC236}">
                <a16:creationId xmlns:a16="http://schemas.microsoft.com/office/drawing/2014/main" id="{91ADEE46-7B64-A2C3-1CBF-8FB35B5DF058}"/>
              </a:ext>
            </a:extLst>
          </p:cNvPr>
          <p:cNvPicPr>
            <a:picLocks noChangeAspect="1"/>
          </p:cNvPicPr>
          <p:nvPr/>
        </p:nvPicPr>
        <p:blipFill>
          <a:blip r:embed="rId4"/>
          <a:stretch>
            <a:fillRect/>
          </a:stretch>
        </p:blipFill>
        <p:spPr>
          <a:xfrm>
            <a:off x="935085" y="2479055"/>
            <a:ext cx="3067685" cy="1317758"/>
          </a:xfrm>
          <a:prstGeom prst="rect">
            <a:avLst/>
          </a:prstGeom>
        </p:spPr>
      </p:pic>
      <p:pic>
        <p:nvPicPr>
          <p:cNvPr id="13" name="Imagen 12">
            <a:extLst>
              <a:ext uri="{FF2B5EF4-FFF2-40B4-BE49-F238E27FC236}">
                <a16:creationId xmlns:a16="http://schemas.microsoft.com/office/drawing/2014/main" id="{7212D88C-A756-D369-7E21-F2DE0BF2511A}"/>
              </a:ext>
            </a:extLst>
          </p:cNvPr>
          <p:cNvPicPr>
            <a:picLocks noChangeAspect="1"/>
          </p:cNvPicPr>
          <p:nvPr/>
        </p:nvPicPr>
        <p:blipFill>
          <a:blip r:embed="rId5"/>
          <a:stretch>
            <a:fillRect/>
          </a:stretch>
        </p:blipFill>
        <p:spPr>
          <a:xfrm>
            <a:off x="149604" y="4595841"/>
            <a:ext cx="707197" cy="359695"/>
          </a:xfrm>
          <a:prstGeom prst="rect">
            <a:avLst/>
          </a:prstGeom>
        </p:spPr>
      </p:pic>
    </p:spTree>
    <p:extLst>
      <p:ext uri="{BB962C8B-B14F-4D97-AF65-F5344CB8AC3E}">
        <p14:creationId xmlns:p14="http://schemas.microsoft.com/office/powerpoint/2010/main" val="1636045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urante una etapa importante de mi trayectoria profesional estuve muy vinculado a la gestión de residuos, un ámbito que me permi">
            <a:hlinkClick r:id="" action="ppaction://media"/>
            <a:extLst>
              <a:ext uri="{FF2B5EF4-FFF2-40B4-BE49-F238E27FC236}">
                <a16:creationId xmlns:a16="http://schemas.microsoft.com/office/drawing/2014/main" id="{3936D2CD-E162-29E5-5116-2E7F8E9C027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6284" y="115057"/>
            <a:ext cx="7799650" cy="4414896"/>
          </a:xfrm>
          <a:prstGeom prst="rect">
            <a:avLst/>
          </a:prstGeom>
        </p:spPr>
      </p:pic>
      <p:pic>
        <p:nvPicPr>
          <p:cNvPr id="3" name="Imagen 2">
            <a:extLst>
              <a:ext uri="{FF2B5EF4-FFF2-40B4-BE49-F238E27FC236}">
                <a16:creationId xmlns:a16="http://schemas.microsoft.com/office/drawing/2014/main" id="{D5E6FA51-2DB6-D20C-76FD-DE1A2767BA4E}"/>
              </a:ext>
            </a:extLst>
          </p:cNvPr>
          <p:cNvPicPr>
            <a:picLocks noChangeAspect="1"/>
          </p:cNvPicPr>
          <p:nvPr/>
        </p:nvPicPr>
        <p:blipFill>
          <a:blip r:embed="rId5"/>
          <a:stretch>
            <a:fillRect/>
          </a:stretch>
        </p:blipFill>
        <p:spPr>
          <a:xfrm>
            <a:off x="112685" y="4668748"/>
            <a:ext cx="707197" cy="359695"/>
          </a:xfrm>
          <a:prstGeom prst="rect">
            <a:avLst/>
          </a:prstGeom>
        </p:spPr>
      </p:pic>
    </p:spTree>
    <p:extLst>
      <p:ext uri="{BB962C8B-B14F-4D97-AF65-F5344CB8AC3E}">
        <p14:creationId xmlns:p14="http://schemas.microsoft.com/office/powerpoint/2010/main" val="357159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6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100000">
                <p:cTn id="12"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32FAE31-D902-044A-BD1B-ACC98C8ECBBF}"/>
              </a:ext>
            </a:extLst>
          </p:cNvPr>
          <p:cNvSpPr txBox="1"/>
          <p:nvPr/>
        </p:nvSpPr>
        <p:spPr>
          <a:xfrm>
            <a:off x="263420" y="1229299"/>
            <a:ext cx="8159960" cy="523220"/>
          </a:xfrm>
          <a:prstGeom prst="rect">
            <a:avLst/>
          </a:prstGeom>
          <a:noFill/>
        </p:spPr>
        <p:txBody>
          <a:bodyPr wrap="square">
            <a:spAutoFit/>
          </a:bodyPr>
          <a:lstStyle/>
          <a:p>
            <a:pPr algn="just"/>
            <a:r>
              <a:rPr lang="en-US" dirty="0"/>
              <a:t>All collected materials have been carefully sorted and handed over to specialized partners for recycling or reuse, thereby contributing to the development of the circular economy.</a:t>
            </a:r>
            <a:endParaRPr lang="es-ES" dirty="0"/>
          </a:p>
        </p:txBody>
      </p:sp>
      <p:sp>
        <p:nvSpPr>
          <p:cNvPr id="5" name="CuadroTexto 4">
            <a:extLst>
              <a:ext uri="{FF2B5EF4-FFF2-40B4-BE49-F238E27FC236}">
                <a16:creationId xmlns:a16="http://schemas.microsoft.com/office/drawing/2014/main" id="{85498B08-7F86-38C8-46BA-D6832C32C07A}"/>
              </a:ext>
            </a:extLst>
          </p:cNvPr>
          <p:cNvSpPr txBox="1"/>
          <p:nvPr/>
        </p:nvSpPr>
        <p:spPr>
          <a:xfrm>
            <a:off x="263420" y="2626994"/>
            <a:ext cx="3412347" cy="954107"/>
          </a:xfrm>
          <a:prstGeom prst="rect">
            <a:avLst/>
          </a:prstGeom>
          <a:noFill/>
        </p:spPr>
        <p:txBody>
          <a:bodyPr wrap="square">
            <a:spAutoFit/>
          </a:bodyPr>
          <a:lstStyle/>
          <a:p>
            <a:pPr algn="just"/>
            <a:r>
              <a:rPr lang="en-US" dirty="0"/>
              <a:t>The collected marine plastic has been reused to manufacture benches like the one displayed inside the ‘Nautilus’ underwater viewing platform</a:t>
            </a:r>
            <a:endParaRPr lang="es-ES" dirty="0"/>
          </a:p>
        </p:txBody>
      </p:sp>
      <p:sp>
        <p:nvSpPr>
          <p:cNvPr id="6" name="Freeform 8">
            <a:extLst>
              <a:ext uri="{FF2B5EF4-FFF2-40B4-BE49-F238E27FC236}">
                <a16:creationId xmlns:a16="http://schemas.microsoft.com/office/drawing/2014/main" id="{D76FB66F-8C5A-08FB-DAE5-1D609FC15532}"/>
              </a:ext>
            </a:extLst>
          </p:cNvPr>
          <p:cNvSpPr/>
          <p:nvPr/>
        </p:nvSpPr>
        <p:spPr>
          <a:xfrm>
            <a:off x="4281330" y="1752519"/>
            <a:ext cx="4722289" cy="2703057"/>
          </a:xfrm>
          <a:custGeom>
            <a:avLst/>
            <a:gdLst/>
            <a:ahLst/>
            <a:cxnLst/>
            <a:rect l="l" t="t" r="r" b="b"/>
            <a:pathLst>
              <a:path w="24292533" h="13275311">
                <a:moveTo>
                  <a:pt x="14601734" y="0"/>
                </a:moveTo>
                <a:lnTo>
                  <a:pt x="24292533" y="0"/>
                </a:lnTo>
                <a:lnTo>
                  <a:pt x="24292533" y="13275311"/>
                </a:lnTo>
                <a:lnTo>
                  <a:pt x="0" y="13275311"/>
                </a:lnTo>
                <a:lnTo>
                  <a:pt x="0" y="6649720"/>
                </a:lnTo>
                <a:cubicBezTo>
                  <a:pt x="0" y="2976880"/>
                  <a:pt x="6536758" y="0"/>
                  <a:pt x="14601734" y="0"/>
                </a:cubicBezTo>
                <a:close/>
              </a:path>
            </a:pathLst>
          </a:custGeom>
          <a:blipFill>
            <a:blip r:embed="rId2"/>
            <a:stretch>
              <a:fillRect t="-1466" b="-1466"/>
            </a:stretch>
          </a:blipFill>
        </p:spPr>
        <p:txBody>
          <a:bodyPr/>
          <a:lstStyle/>
          <a:p>
            <a:endParaRPr lang="es-ES" dirty="0"/>
          </a:p>
        </p:txBody>
      </p:sp>
      <p:grpSp>
        <p:nvGrpSpPr>
          <p:cNvPr id="7" name="Grupo 6">
            <a:extLst>
              <a:ext uri="{FF2B5EF4-FFF2-40B4-BE49-F238E27FC236}">
                <a16:creationId xmlns:a16="http://schemas.microsoft.com/office/drawing/2014/main" id="{5271F3BF-194D-2D85-4004-BF1DFE2C403C}"/>
              </a:ext>
            </a:extLst>
          </p:cNvPr>
          <p:cNvGrpSpPr/>
          <p:nvPr/>
        </p:nvGrpSpPr>
        <p:grpSpPr>
          <a:xfrm>
            <a:off x="23723" y="73976"/>
            <a:ext cx="4517743" cy="925938"/>
            <a:chOff x="23723" y="73976"/>
            <a:chExt cx="4517743" cy="925938"/>
          </a:xfrm>
        </p:grpSpPr>
        <p:pic>
          <p:nvPicPr>
            <p:cNvPr id="8" name="Imagen 7">
              <a:extLst>
                <a:ext uri="{FF2B5EF4-FFF2-40B4-BE49-F238E27FC236}">
                  <a16:creationId xmlns:a16="http://schemas.microsoft.com/office/drawing/2014/main" id="{168FED47-C6F6-F5A2-30AA-037D54D35700}"/>
                </a:ext>
              </a:extLst>
            </p:cNvPr>
            <p:cNvPicPr>
              <a:picLocks noChangeAspect="1"/>
            </p:cNvPicPr>
            <p:nvPr/>
          </p:nvPicPr>
          <p:blipFill>
            <a:blip r:embed="rId3"/>
            <a:stretch>
              <a:fillRect/>
            </a:stretch>
          </p:blipFill>
          <p:spPr>
            <a:xfrm>
              <a:off x="23723" y="135818"/>
              <a:ext cx="4517743" cy="864096"/>
            </a:xfrm>
            <a:prstGeom prst="rect">
              <a:avLst/>
            </a:prstGeom>
            <a:solidFill>
              <a:schemeClr val="bg2">
                <a:lumMod val="40000"/>
                <a:lumOff val="60000"/>
              </a:schemeClr>
            </a:solidFill>
          </p:spPr>
        </p:pic>
        <p:sp>
          <p:nvSpPr>
            <p:cNvPr id="9" name="Rectángulo 8">
              <a:extLst>
                <a:ext uri="{FF2B5EF4-FFF2-40B4-BE49-F238E27FC236}">
                  <a16:creationId xmlns:a16="http://schemas.microsoft.com/office/drawing/2014/main" id="{28246D42-FB70-6DD8-7667-BECA4F78533A}"/>
                </a:ext>
              </a:extLst>
            </p:cNvPr>
            <p:cNvSpPr/>
            <p:nvPr/>
          </p:nvSpPr>
          <p:spPr>
            <a:xfrm>
              <a:off x="172400" y="73976"/>
              <a:ext cx="535724"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9</a:t>
              </a:r>
            </a:p>
          </p:txBody>
        </p:sp>
        <p:sp>
          <p:nvSpPr>
            <p:cNvPr id="10" name="Rectángulo 9">
              <a:extLst>
                <a:ext uri="{FF2B5EF4-FFF2-40B4-BE49-F238E27FC236}">
                  <a16:creationId xmlns:a16="http://schemas.microsoft.com/office/drawing/2014/main" id="{351960F1-DD28-0D44-09B7-00CAC59E8F14}"/>
                </a:ext>
              </a:extLst>
            </p:cNvPr>
            <p:cNvSpPr/>
            <p:nvPr/>
          </p:nvSpPr>
          <p:spPr>
            <a:xfrm>
              <a:off x="856801" y="367811"/>
              <a:ext cx="3597250" cy="400110"/>
            </a:xfrm>
            <a:prstGeom prst="rect">
              <a:avLst/>
            </a:prstGeom>
          </p:spPr>
          <p:txBody>
            <a:bodyPr wrap="square">
              <a:spAutoFit/>
            </a:bodyPr>
            <a:lstStyle/>
            <a:p>
              <a:r>
                <a:rPr lang="es-ES" sz="2000" b="1" dirty="0" err="1">
                  <a:solidFill>
                    <a:schemeClr val="tx1">
                      <a:lumMod val="50000"/>
                    </a:schemeClr>
                  </a:solidFill>
                </a:rPr>
                <a:t>Cleaning</a:t>
              </a:r>
              <a:r>
                <a:rPr lang="es-ES" sz="2000" b="1" dirty="0">
                  <a:solidFill>
                    <a:schemeClr val="tx1">
                      <a:lumMod val="50000"/>
                    </a:schemeClr>
                  </a:solidFill>
                </a:rPr>
                <a:t> </a:t>
              </a:r>
              <a:r>
                <a:rPr lang="es-ES" sz="2000" b="1" dirty="0" err="1">
                  <a:solidFill>
                    <a:schemeClr val="tx1">
                      <a:lumMod val="50000"/>
                    </a:schemeClr>
                  </a:solidFill>
                </a:rPr>
                <a:t>of</a:t>
              </a:r>
              <a:r>
                <a:rPr lang="es-ES" sz="2000" b="1" dirty="0">
                  <a:solidFill>
                    <a:schemeClr val="tx1">
                      <a:lumMod val="50000"/>
                    </a:schemeClr>
                  </a:solidFill>
                </a:rPr>
                <a:t> Dock Areas</a:t>
              </a:r>
            </a:p>
          </p:txBody>
        </p:sp>
      </p:grpSp>
      <p:pic>
        <p:nvPicPr>
          <p:cNvPr id="11" name="Imagen 10">
            <a:extLst>
              <a:ext uri="{FF2B5EF4-FFF2-40B4-BE49-F238E27FC236}">
                <a16:creationId xmlns:a16="http://schemas.microsoft.com/office/drawing/2014/main" id="{C66D2EDA-0110-07D5-B8AF-74383A03199E}"/>
              </a:ext>
            </a:extLst>
          </p:cNvPr>
          <p:cNvPicPr>
            <a:picLocks noChangeAspect="1"/>
          </p:cNvPicPr>
          <p:nvPr/>
        </p:nvPicPr>
        <p:blipFill>
          <a:blip r:embed="rId4"/>
          <a:stretch>
            <a:fillRect/>
          </a:stretch>
        </p:blipFill>
        <p:spPr>
          <a:xfrm>
            <a:off x="172400" y="4647987"/>
            <a:ext cx="707197" cy="359695"/>
          </a:xfrm>
          <a:prstGeom prst="rect">
            <a:avLst/>
          </a:prstGeom>
        </p:spPr>
      </p:pic>
    </p:spTree>
    <p:extLst>
      <p:ext uri="{BB962C8B-B14F-4D97-AF65-F5344CB8AC3E}">
        <p14:creationId xmlns:p14="http://schemas.microsoft.com/office/powerpoint/2010/main" val="3980607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5EDD79D0-C4B4-CC54-E378-1DA6C258AB30}"/>
              </a:ext>
            </a:extLst>
          </p:cNvPr>
          <p:cNvGrpSpPr/>
          <p:nvPr/>
        </p:nvGrpSpPr>
        <p:grpSpPr>
          <a:xfrm>
            <a:off x="-3128" y="73976"/>
            <a:ext cx="4544594" cy="925938"/>
            <a:chOff x="-3128" y="73976"/>
            <a:chExt cx="4544594" cy="925938"/>
          </a:xfrm>
        </p:grpSpPr>
        <p:pic>
          <p:nvPicPr>
            <p:cNvPr id="3" name="Imagen 2">
              <a:extLst>
                <a:ext uri="{FF2B5EF4-FFF2-40B4-BE49-F238E27FC236}">
                  <a16:creationId xmlns:a16="http://schemas.microsoft.com/office/drawing/2014/main" id="{4D26BEAC-3943-1161-1961-68CDC99A17E1}"/>
                </a:ext>
              </a:extLst>
            </p:cNvPr>
            <p:cNvPicPr>
              <a:picLocks noChangeAspect="1"/>
            </p:cNvPicPr>
            <p:nvPr/>
          </p:nvPicPr>
          <p:blipFill>
            <a:blip r:embed="rId2"/>
            <a:stretch>
              <a:fillRect/>
            </a:stretch>
          </p:blipFill>
          <p:spPr>
            <a:xfrm>
              <a:off x="23723" y="135818"/>
              <a:ext cx="4517743" cy="864096"/>
            </a:xfrm>
            <a:prstGeom prst="rect">
              <a:avLst/>
            </a:prstGeom>
            <a:solidFill>
              <a:schemeClr val="bg2">
                <a:lumMod val="40000"/>
                <a:lumOff val="60000"/>
              </a:schemeClr>
            </a:solidFill>
          </p:spPr>
        </p:pic>
        <p:sp>
          <p:nvSpPr>
            <p:cNvPr id="4" name="Rectángulo 3">
              <a:extLst>
                <a:ext uri="{FF2B5EF4-FFF2-40B4-BE49-F238E27FC236}">
                  <a16:creationId xmlns:a16="http://schemas.microsoft.com/office/drawing/2014/main" id="{CBA30B2E-EF33-D2ED-85BD-5E8DB37C7758}"/>
                </a:ext>
              </a:extLst>
            </p:cNvPr>
            <p:cNvSpPr/>
            <p:nvPr/>
          </p:nvSpPr>
          <p:spPr>
            <a:xfrm>
              <a:off x="-3128" y="73976"/>
              <a:ext cx="886781"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10</a:t>
              </a:r>
            </a:p>
          </p:txBody>
        </p:sp>
        <p:sp>
          <p:nvSpPr>
            <p:cNvPr id="5" name="Rectángulo 4">
              <a:extLst>
                <a:ext uri="{FF2B5EF4-FFF2-40B4-BE49-F238E27FC236}">
                  <a16:creationId xmlns:a16="http://schemas.microsoft.com/office/drawing/2014/main" id="{B12F7D15-7F68-46D4-F297-CA010D1F509C}"/>
                </a:ext>
              </a:extLst>
            </p:cNvPr>
            <p:cNvSpPr/>
            <p:nvPr/>
          </p:nvSpPr>
          <p:spPr>
            <a:xfrm>
              <a:off x="856801" y="367811"/>
              <a:ext cx="3597250" cy="400110"/>
            </a:xfrm>
            <a:prstGeom prst="rect">
              <a:avLst/>
            </a:prstGeom>
          </p:spPr>
          <p:txBody>
            <a:bodyPr wrap="square">
              <a:spAutoFit/>
            </a:bodyPr>
            <a:lstStyle/>
            <a:p>
              <a:r>
                <a:rPr lang="es-ES" sz="2000" b="1" dirty="0" err="1">
                  <a:solidFill>
                    <a:schemeClr val="tx1">
                      <a:lumMod val="50000"/>
                    </a:schemeClr>
                  </a:solidFill>
                </a:rPr>
                <a:t>Conclusions</a:t>
              </a:r>
              <a:endParaRPr lang="es-ES" sz="2000" b="1" dirty="0">
                <a:solidFill>
                  <a:schemeClr val="tx1">
                    <a:lumMod val="50000"/>
                  </a:schemeClr>
                </a:solidFill>
              </a:endParaRPr>
            </a:p>
          </p:txBody>
        </p:sp>
      </p:grpSp>
      <p:sp>
        <p:nvSpPr>
          <p:cNvPr id="7" name="CuadroTexto 6">
            <a:extLst>
              <a:ext uri="{FF2B5EF4-FFF2-40B4-BE49-F238E27FC236}">
                <a16:creationId xmlns:a16="http://schemas.microsoft.com/office/drawing/2014/main" id="{6BC95B1A-FBF1-37DE-9EEA-23CC5938D4A7}"/>
              </a:ext>
            </a:extLst>
          </p:cNvPr>
          <p:cNvSpPr txBox="1"/>
          <p:nvPr/>
        </p:nvSpPr>
        <p:spPr>
          <a:xfrm>
            <a:off x="-3128" y="2751408"/>
            <a:ext cx="8729290" cy="954107"/>
          </a:xfrm>
          <a:prstGeom prst="rect">
            <a:avLst/>
          </a:prstGeom>
          <a:noFill/>
        </p:spPr>
        <p:txBody>
          <a:bodyPr wrap="square">
            <a:spAutoFit/>
          </a:bodyPr>
          <a:lstStyle/>
          <a:p>
            <a:pPr algn="just"/>
            <a:r>
              <a:rPr lang="en-US" dirty="0"/>
              <a:t>As a final conclusion, I would like to highlight that all these initiatives for the collection, treatment, and management of marine waste would be impossible without the selfless collaboration of the women and men of the fishing sector. Without them, we could not carry out the cleaning of our seas and, in many cases, protect our present and future livelihoods—for us and for generations to come</a:t>
            </a:r>
            <a:endParaRPr lang="es-ES" dirty="0"/>
          </a:p>
        </p:txBody>
      </p:sp>
      <p:sp>
        <p:nvSpPr>
          <p:cNvPr id="9" name="CuadroTexto 8">
            <a:extLst>
              <a:ext uri="{FF2B5EF4-FFF2-40B4-BE49-F238E27FC236}">
                <a16:creationId xmlns:a16="http://schemas.microsoft.com/office/drawing/2014/main" id="{B3FA604F-7BAF-E634-2F41-01682AF36015}"/>
              </a:ext>
            </a:extLst>
          </p:cNvPr>
          <p:cNvSpPr txBox="1"/>
          <p:nvPr/>
        </p:nvSpPr>
        <p:spPr>
          <a:xfrm>
            <a:off x="23723" y="1697501"/>
            <a:ext cx="8589910" cy="738664"/>
          </a:xfrm>
          <a:prstGeom prst="rect">
            <a:avLst/>
          </a:prstGeom>
          <a:noFill/>
        </p:spPr>
        <p:txBody>
          <a:bodyPr wrap="square">
            <a:spAutoFit/>
          </a:bodyPr>
          <a:lstStyle/>
          <a:p>
            <a:pPr algn="just"/>
            <a:r>
              <a:rPr lang="en-US" dirty="0"/>
              <a:t>We must continue our efforts to eliminate marine waste. In ports such as ours, this entails challenges related to waste treatment and management, securing financial resources, and raising awareness both among the general public and within the fishing sector</a:t>
            </a:r>
            <a:endParaRPr lang="es-ES" dirty="0"/>
          </a:p>
        </p:txBody>
      </p:sp>
      <p:pic>
        <p:nvPicPr>
          <p:cNvPr id="10" name="Imagen 9">
            <a:extLst>
              <a:ext uri="{FF2B5EF4-FFF2-40B4-BE49-F238E27FC236}">
                <a16:creationId xmlns:a16="http://schemas.microsoft.com/office/drawing/2014/main" id="{094C18B7-C701-BE04-7927-1615086638A8}"/>
              </a:ext>
            </a:extLst>
          </p:cNvPr>
          <p:cNvPicPr>
            <a:picLocks noChangeAspect="1"/>
          </p:cNvPicPr>
          <p:nvPr/>
        </p:nvPicPr>
        <p:blipFill>
          <a:blip r:embed="rId3"/>
          <a:stretch>
            <a:fillRect/>
          </a:stretch>
        </p:blipFill>
        <p:spPr>
          <a:xfrm>
            <a:off x="86663" y="4577984"/>
            <a:ext cx="707197" cy="359695"/>
          </a:xfrm>
          <a:prstGeom prst="rect">
            <a:avLst/>
          </a:prstGeom>
        </p:spPr>
      </p:pic>
    </p:spTree>
    <p:extLst>
      <p:ext uri="{BB962C8B-B14F-4D97-AF65-F5344CB8AC3E}">
        <p14:creationId xmlns:p14="http://schemas.microsoft.com/office/powerpoint/2010/main" val="3014312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
          <a:extLst>
            <a:ext uri="{FF2B5EF4-FFF2-40B4-BE49-F238E27FC236}">
              <a16:creationId xmlns:a16="http://schemas.microsoft.com/office/drawing/2014/main" id="{D7BF9ADE-7038-42C2-6E74-A46982D42E3F}"/>
            </a:ext>
          </a:extLst>
        </p:cNvPr>
        <p:cNvGrpSpPr/>
        <p:nvPr/>
      </p:nvGrpSpPr>
      <p:grpSpPr>
        <a:xfrm>
          <a:off x="0" y="0"/>
          <a:ext cx="0" cy="0"/>
          <a:chOff x="0" y="0"/>
          <a:chExt cx="0" cy="0"/>
        </a:xfrm>
      </p:grpSpPr>
      <p:pic>
        <p:nvPicPr>
          <p:cNvPr id="32" name="Google Shape;32;p1" descr="FREE-LITTERAT_Mod1_HL.png">
            <a:extLst>
              <a:ext uri="{FF2B5EF4-FFF2-40B4-BE49-F238E27FC236}">
                <a16:creationId xmlns:a16="http://schemas.microsoft.com/office/drawing/2014/main" id="{62300CD0-A198-5063-D4F4-4349F1B1DEE5}"/>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96186" y="323686"/>
            <a:ext cx="2271937" cy="1259172"/>
          </a:xfrm>
          <a:prstGeom prst="rect">
            <a:avLst/>
          </a:prstGeom>
          <a:noFill/>
          <a:ln>
            <a:noFill/>
          </a:ln>
        </p:spPr>
      </p:pic>
      <p:sp>
        <p:nvSpPr>
          <p:cNvPr id="33" name="Google Shape;33;p1">
            <a:extLst>
              <a:ext uri="{FF2B5EF4-FFF2-40B4-BE49-F238E27FC236}">
                <a16:creationId xmlns:a16="http://schemas.microsoft.com/office/drawing/2014/main" id="{F0B61EFB-14CC-969A-C11D-18D3266FA6ED}"/>
              </a:ext>
            </a:extLst>
          </p:cNvPr>
          <p:cNvSpPr txBox="1"/>
          <p:nvPr/>
        </p:nvSpPr>
        <p:spPr>
          <a:xfrm>
            <a:off x="1819813" y="2310160"/>
            <a:ext cx="5145749" cy="523180"/>
          </a:xfrm>
          <a:prstGeom prst="rect">
            <a:avLst/>
          </a:prstGeom>
          <a:noFill/>
          <a:ln>
            <a:noFill/>
          </a:ln>
        </p:spPr>
        <p:txBody>
          <a:bodyPr spcFirstLastPara="1" wrap="square" lIns="91425" tIns="45700" rIns="91425" bIns="45700" anchor="t" anchorCtr="0">
            <a:spAutoFit/>
          </a:bodyPr>
          <a:lstStyle/>
          <a:p>
            <a:r>
              <a:rPr lang="en-US" sz="2800" b="1" dirty="0">
                <a:ea typeface="Calibri"/>
                <a:cs typeface="Calibri"/>
                <a:sym typeface="Roboto Bold"/>
              </a:rPr>
              <a:t>Thank you for your attention</a:t>
            </a:r>
            <a:endParaRPr lang="en-US" sz="2800" dirty="0">
              <a:ea typeface="Calibri"/>
              <a:cs typeface="Calibri"/>
              <a:sym typeface="Roboto"/>
            </a:endParaRPr>
          </a:p>
        </p:txBody>
      </p:sp>
      <p:sp>
        <p:nvSpPr>
          <p:cNvPr id="3" name="CuadroTexto 2">
            <a:extLst>
              <a:ext uri="{FF2B5EF4-FFF2-40B4-BE49-F238E27FC236}">
                <a16:creationId xmlns:a16="http://schemas.microsoft.com/office/drawing/2014/main" id="{E7E15AE4-6946-BF4E-C2AB-F3A24098F483}"/>
              </a:ext>
            </a:extLst>
          </p:cNvPr>
          <p:cNvSpPr txBox="1"/>
          <p:nvPr/>
        </p:nvSpPr>
        <p:spPr>
          <a:xfrm>
            <a:off x="1380684" y="3308526"/>
            <a:ext cx="6527968" cy="307777"/>
          </a:xfrm>
          <a:prstGeom prst="rect">
            <a:avLst/>
          </a:prstGeom>
          <a:noFill/>
        </p:spPr>
        <p:txBody>
          <a:bodyPr wrap="square">
            <a:spAutoFit/>
          </a:bodyPr>
          <a:lstStyle/>
          <a:p>
            <a:pPr algn="just"/>
            <a:r>
              <a:rPr lang="en-US" dirty="0"/>
              <a:t>Alberto Jaraiz, Head of Ecological Transition and Sustainability Division</a:t>
            </a:r>
            <a:endParaRPr lang="es-ES" dirty="0"/>
          </a:p>
        </p:txBody>
      </p:sp>
      <p:pic>
        <p:nvPicPr>
          <p:cNvPr id="6" name="Imagen 5">
            <a:extLst>
              <a:ext uri="{FF2B5EF4-FFF2-40B4-BE49-F238E27FC236}">
                <a16:creationId xmlns:a16="http://schemas.microsoft.com/office/drawing/2014/main" id="{06A07CB0-CEA4-6C61-1E15-03441EF5F3D8}"/>
              </a:ext>
            </a:extLst>
          </p:cNvPr>
          <p:cNvPicPr>
            <a:picLocks noChangeAspect="1"/>
          </p:cNvPicPr>
          <p:nvPr/>
        </p:nvPicPr>
        <p:blipFill>
          <a:blip r:embed="rId4"/>
          <a:stretch>
            <a:fillRect/>
          </a:stretch>
        </p:blipFill>
        <p:spPr>
          <a:xfrm>
            <a:off x="197463" y="4639966"/>
            <a:ext cx="707197" cy="359695"/>
          </a:xfrm>
          <a:prstGeom prst="rect">
            <a:avLst/>
          </a:prstGeom>
        </p:spPr>
      </p:pic>
    </p:spTree>
    <p:extLst>
      <p:ext uri="{BB962C8B-B14F-4D97-AF65-F5344CB8AC3E}">
        <p14:creationId xmlns:p14="http://schemas.microsoft.com/office/powerpoint/2010/main" val="1076409448"/>
      </p:ext>
    </p:extLst>
  </p:cSld>
  <p:clrMapOvr>
    <a:masterClrMapping/>
  </p:clrMapOvr>
</p:sld>
</file>

<file path=ppt/theme/theme1.xml><?xml version="1.0" encoding="utf-8"?>
<a:theme xmlns:a="http://schemas.openxmlformats.org/drawingml/2006/main" name="FREE LITTER AT Panoramic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275</TotalTime>
  <Words>1306</Words>
  <Application>Microsoft Office PowerPoint</Application>
  <PresentationFormat>Presentación en pantalla (16:9)</PresentationFormat>
  <Paragraphs>86</Paragraphs>
  <Slides>18</Slides>
  <Notes>3</Notes>
  <HiddenSlides>0</HiddenSlides>
  <MMClips>1</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18</vt:i4>
      </vt:variant>
    </vt:vector>
  </HeadingPairs>
  <TitlesOfParts>
    <vt:vector size="21" baseType="lpstr">
      <vt:lpstr>Calibri</vt:lpstr>
      <vt:lpstr>Arial</vt:lpstr>
      <vt:lpstr>FREE LITTER AT Panoramico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creator>
  <cp:lastModifiedBy>Alberto Jaraiz</cp:lastModifiedBy>
  <cp:revision>225</cp:revision>
  <dcterms:created xsi:type="dcterms:W3CDTF">2024-02-28T11:25:43Z</dcterms:created>
  <dcterms:modified xsi:type="dcterms:W3CDTF">2026-02-05T12:40:26Z</dcterms:modified>
</cp:coreProperties>
</file>