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76" r:id="rId3"/>
    <p:sldId id="311" r:id="rId4"/>
    <p:sldId id="341" r:id="rId5"/>
    <p:sldId id="314" r:id="rId6"/>
    <p:sldId id="368" r:id="rId7"/>
    <p:sldId id="375" r:id="rId8"/>
    <p:sldId id="355" r:id="rId9"/>
    <p:sldId id="374" r:id="rId10"/>
    <p:sldId id="373" r:id="rId11"/>
    <p:sldId id="372" r:id="rId12"/>
    <p:sldId id="371" r:id="rId13"/>
    <p:sldId id="316" r:id="rId14"/>
    <p:sldId id="353" r:id="rId15"/>
    <p:sldId id="350" r:id="rId16"/>
    <p:sldId id="345" r:id="rId17"/>
    <p:sldId id="336" r:id="rId18"/>
    <p:sldId id="337" r:id="rId19"/>
    <p:sldId id="338" r:id="rId20"/>
    <p:sldId id="411" r:id="rId21"/>
    <p:sldId id="412" r:id="rId22"/>
    <p:sldId id="410" r:id="rId23"/>
    <p:sldId id="414" r:id="rId24"/>
    <p:sldId id="413" r:id="rId25"/>
    <p:sldId id="415" r:id="rId26"/>
    <p:sldId id="416" r:id="rId27"/>
    <p:sldId id="417" r:id="rId28"/>
    <p:sldId id="339" r:id="rId29"/>
    <p:sldId id="317" r:id="rId30"/>
    <p:sldId id="318" r:id="rId31"/>
    <p:sldId id="349" r:id="rId32"/>
    <p:sldId id="320" r:id="rId33"/>
    <p:sldId id="357" r:id="rId34"/>
    <p:sldId id="346" r:id="rId35"/>
    <p:sldId id="359" r:id="rId36"/>
    <p:sldId id="323" r:id="rId37"/>
    <p:sldId id="324" r:id="rId38"/>
    <p:sldId id="358" r:id="rId39"/>
    <p:sldId id="377" r:id="rId40"/>
    <p:sldId id="396" r:id="rId41"/>
    <p:sldId id="394" r:id="rId42"/>
    <p:sldId id="393" r:id="rId43"/>
    <p:sldId id="325" r:id="rId44"/>
    <p:sldId id="321" r:id="rId45"/>
    <p:sldId id="360" r:id="rId46"/>
    <p:sldId id="354" r:id="rId47"/>
    <p:sldId id="327" r:id="rId48"/>
    <p:sldId id="432" r:id="rId49"/>
    <p:sldId id="361" r:id="rId50"/>
    <p:sldId id="397" r:id="rId51"/>
    <p:sldId id="406" r:id="rId52"/>
    <p:sldId id="343" r:id="rId53"/>
    <p:sldId id="344" r:id="rId54"/>
    <p:sldId id="356" r:id="rId55"/>
    <p:sldId id="326" r:id="rId56"/>
    <p:sldId id="407" r:id="rId57"/>
    <p:sldId id="328" r:id="rId58"/>
    <p:sldId id="398" r:id="rId59"/>
    <p:sldId id="329" r:id="rId60"/>
    <p:sldId id="347" r:id="rId61"/>
    <p:sldId id="330" r:id="rId62"/>
    <p:sldId id="331" r:id="rId63"/>
    <p:sldId id="362" r:id="rId64"/>
    <p:sldId id="363" r:id="rId65"/>
    <p:sldId id="365" r:id="rId66"/>
    <p:sldId id="282" r:id="rId67"/>
    <p:sldId id="383" r:id="rId68"/>
    <p:sldId id="384" r:id="rId69"/>
    <p:sldId id="387" r:id="rId70"/>
    <p:sldId id="402" r:id="rId71"/>
    <p:sldId id="403" r:id="rId72"/>
    <p:sldId id="404" r:id="rId73"/>
    <p:sldId id="405" r:id="rId74"/>
    <p:sldId id="431" r:id="rId75"/>
    <p:sldId id="418" r:id="rId76"/>
    <p:sldId id="419" r:id="rId77"/>
    <p:sldId id="420" r:id="rId78"/>
    <p:sldId id="421" r:id="rId79"/>
    <p:sldId id="422" r:id="rId80"/>
    <p:sldId id="423" r:id="rId81"/>
    <p:sldId id="424" r:id="rId82"/>
    <p:sldId id="425" r:id="rId83"/>
    <p:sldId id="426" r:id="rId84"/>
    <p:sldId id="427" r:id="rId85"/>
    <p:sldId id="428" r:id="rId86"/>
    <p:sldId id="429" r:id="rId87"/>
    <p:sldId id="430" r:id="rId88"/>
    <p:sldId id="352" r:id="rId89"/>
    <p:sldId id="334" r:id="rId90"/>
    <p:sldId id="332" r:id="rId91"/>
    <p:sldId id="366" r:id="rId92"/>
    <p:sldId id="400" r:id="rId93"/>
    <p:sldId id="369" r:id="rId94"/>
    <p:sldId id="399" r:id="rId95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53" autoAdjust="0"/>
    <p:restoredTop sz="94434" autoAdjust="0"/>
  </p:normalViewPr>
  <p:slideViewPr>
    <p:cSldViewPr>
      <p:cViewPr varScale="1">
        <p:scale>
          <a:sx n="112" d="100"/>
          <a:sy n="112" d="100"/>
        </p:scale>
        <p:origin x="120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07F50-66C8-44A7-A3F8-6EF5AA845F5C}" type="datetimeFigureOut">
              <a:rPr lang="es-ES" smtClean="0"/>
              <a:pPr/>
              <a:t>10/11/2025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8DE7B-D19A-4651-B974-68B3F1F3CD8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9.t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8.jpeg"/><Relationship Id="rId4" Type="http://schemas.openxmlformats.org/officeDocument/2006/relationships/image" Target="../media/image1.jp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microsoft.com/office/2007/relationships/hdphoto" Target="../media/hdphoto1.wdp"/><Relationship Id="rId7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22.jpg"/><Relationship Id="rId5" Type="http://schemas.openxmlformats.org/officeDocument/2006/relationships/image" Target="../media/image18.jpeg"/><Relationship Id="rId10" Type="http://schemas.openxmlformats.org/officeDocument/2006/relationships/image" Target="../media/image21.jpeg"/><Relationship Id="rId4" Type="http://schemas.openxmlformats.org/officeDocument/2006/relationships/image" Target="../media/image1.jpg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microsoft.com/office/2007/relationships/hdphoto" Target="../media/hdphoto1.wdp"/><Relationship Id="rId7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26.jpeg"/><Relationship Id="rId5" Type="http://schemas.openxmlformats.org/officeDocument/2006/relationships/image" Target="../media/image18.jpeg"/><Relationship Id="rId10" Type="http://schemas.openxmlformats.org/officeDocument/2006/relationships/image" Target="../media/image25.jpeg"/><Relationship Id="rId4" Type="http://schemas.openxmlformats.org/officeDocument/2006/relationships/image" Target="../media/image1.jpg"/><Relationship Id="rId9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microsoft.com/office/2007/relationships/hdphoto" Target="../media/hdphoto1.wdp"/><Relationship Id="rId7" Type="http://schemas.openxmlformats.org/officeDocument/2006/relationships/image" Target="../media/image3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7.jpg"/><Relationship Id="rId4" Type="http://schemas.openxmlformats.org/officeDocument/2006/relationships/image" Target="../media/image1.jpg"/><Relationship Id="rId9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52.jp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53.jp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54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44.jpeg"/><Relationship Id="rId7" Type="http://schemas.openxmlformats.org/officeDocument/2006/relationships/image" Target="../media/image7.jpg"/><Relationship Id="rId12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11" Type="http://schemas.openxmlformats.org/officeDocument/2006/relationships/image" Target="../media/image59.jpeg"/><Relationship Id="rId5" Type="http://schemas.microsoft.com/office/2007/relationships/hdphoto" Target="../media/hdphoto1.wdp"/><Relationship Id="rId10" Type="http://schemas.openxmlformats.org/officeDocument/2006/relationships/image" Target="../media/image58.jpeg"/><Relationship Id="rId4" Type="http://schemas.openxmlformats.org/officeDocument/2006/relationships/image" Target="../media/image4.png"/><Relationship Id="rId9" Type="http://schemas.openxmlformats.org/officeDocument/2006/relationships/image" Target="../media/image57.jpe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microsoft.com/office/2007/relationships/hdphoto" Target="../media/hdphoto1.wdp"/><Relationship Id="rId7" Type="http://schemas.openxmlformats.org/officeDocument/2006/relationships/image" Target="../media/image7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G"/><Relationship Id="rId5" Type="http://schemas.openxmlformats.org/officeDocument/2006/relationships/image" Target="../media/image7.jpg"/><Relationship Id="rId4" Type="http://schemas.openxmlformats.org/officeDocument/2006/relationships/image" Target="../media/image1.jpg"/><Relationship Id="rId9" Type="http://schemas.openxmlformats.org/officeDocument/2006/relationships/image" Target="../media/image73.JP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81.jpeg"/><Relationship Id="rId3" Type="http://schemas.openxmlformats.org/officeDocument/2006/relationships/image" Target="../media/image44.jpeg"/><Relationship Id="rId7" Type="http://schemas.openxmlformats.org/officeDocument/2006/relationships/image" Target="../media/image7.jpg"/><Relationship Id="rId12" Type="http://schemas.openxmlformats.org/officeDocument/2006/relationships/image" Target="../media/image80.jpeg"/><Relationship Id="rId2" Type="http://schemas.openxmlformats.org/officeDocument/2006/relationships/image" Target="../media/image55.jpeg"/><Relationship Id="rId16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11" Type="http://schemas.openxmlformats.org/officeDocument/2006/relationships/image" Target="../media/image59.jpeg"/><Relationship Id="rId5" Type="http://schemas.microsoft.com/office/2007/relationships/hdphoto" Target="../media/hdphoto1.wdp"/><Relationship Id="rId15" Type="http://schemas.openxmlformats.org/officeDocument/2006/relationships/image" Target="../media/image83.jpeg"/><Relationship Id="rId10" Type="http://schemas.openxmlformats.org/officeDocument/2006/relationships/image" Target="../media/image58.jpeg"/><Relationship Id="rId4" Type="http://schemas.openxmlformats.org/officeDocument/2006/relationships/image" Target="../media/image4.png"/><Relationship Id="rId9" Type="http://schemas.openxmlformats.org/officeDocument/2006/relationships/image" Target="../media/image57.jpeg"/><Relationship Id="rId14" Type="http://schemas.openxmlformats.org/officeDocument/2006/relationships/image" Target="../media/image82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microsoft.com/office/2007/relationships/hdphoto" Target="../media/hdphoto1.wdp"/><Relationship Id="rId7" Type="http://schemas.openxmlformats.org/officeDocument/2006/relationships/image" Target="../media/image8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7.jpg"/><Relationship Id="rId4" Type="http://schemas.openxmlformats.org/officeDocument/2006/relationships/image" Target="../media/image1.jpg"/><Relationship Id="rId9" Type="http://schemas.openxmlformats.org/officeDocument/2006/relationships/image" Target="../media/image88.jpe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microsoft.com/office/2007/relationships/hdphoto" Target="../media/hdphoto1.wdp"/><Relationship Id="rId7" Type="http://schemas.openxmlformats.org/officeDocument/2006/relationships/image" Target="../media/image9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g"/><Relationship Id="rId4" Type="http://schemas.openxmlformats.org/officeDocument/2006/relationships/image" Target="../media/image1.jpg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g"/><Relationship Id="rId4" Type="http://schemas.openxmlformats.org/officeDocument/2006/relationships/image" Target="../media/image1.jpg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g"/><Relationship Id="rId4" Type="http://schemas.openxmlformats.org/officeDocument/2006/relationships/image" Target="../media/image1.jpg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jpg"/><Relationship Id="rId4" Type="http://schemas.openxmlformats.org/officeDocument/2006/relationships/image" Target="../media/image1.jpg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g"/><Relationship Id="rId4" Type="http://schemas.openxmlformats.org/officeDocument/2006/relationships/image" Target="../media/image1.jpg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jpg"/><Relationship Id="rId4" Type="http://schemas.openxmlformats.org/officeDocument/2006/relationships/image" Target="../media/image1.jpg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g"/><Relationship Id="rId4" Type="http://schemas.openxmlformats.org/officeDocument/2006/relationships/image" Target="../media/image1.jp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.jpg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eg"/><Relationship Id="rId4" Type="http://schemas.openxmlformats.org/officeDocument/2006/relationships/image" Target="../media/image1.jpg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jpeg"/><Relationship Id="rId4" Type="http://schemas.openxmlformats.org/officeDocument/2006/relationships/image" Target="../media/image1.jpg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jpeg"/><Relationship Id="rId4" Type="http://schemas.openxmlformats.org/officeDocument/2006/relationships/image" Target="../media/image1.jpg"/></Relationships>
</file>

<file path=ppt/slides/_rels/slide7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1.jpg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jpeg"/><Relationship Id="rId4" Type="http://schemas.openxmlformats.org/officeDocument/2006/relationships/image" Target="../media/image1.jpg"/></Relationships>
</file>

<file path=ppt/slides/_rels/slide8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jpeg"/><Relationship Id="rId4" Type="http://schemas.openxmlformats.org/officeDocument/2006/relationships/image" Target="../media/image1.jpg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jpeg"/><Relationship Id="rId4" Type="http://schemas.openxmlformats.org/officeDocument/2006/relationships/image" Target="../media/image1.jpg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jpeg"/><Relationship Id="rId4" Type="http://schemas.openxmlformats.org/officeDocument/2006/relationships/image" Target="../media/image1.jpg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jpeg"/><Relationship Id="rId4" Type="http://schemas.openxmlformats.org/officeDocument/2006/relationships/image" Target="../media/image1.jpg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jpeg"/><Relationship Id="rId4" Type="http://schemas.openxmlformats.org/officeDocument/2006/relationships/image" Target="../media/image1.jpg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eg"/><Relationship Id="rId4" Type="http://schemas.openxmlformats.org/officeDocument/2006/relationships/image" Target="../media/image1.jpg"/></Relationships>
</file>

<file path=ppt/slides/_rels/slide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eg"/><Relationship Id="rId4" Type="http://schemas.openxmlformats.org/officeDocument/2006/relationships/image" Target="../media/image1.jpg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094527" y="5589240"/>
            <a:ext cx="58272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HelveticaNeueLT Std" pitchFamily="34" charset="0"/>
              </a:rPr>
              <a:t>DIVISIÓN RECICLAJE DE REDES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Datos 4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1" name="D7643E0F-B324-453B-B6DA-F858EC79F419">
            <a:extLst>
              <a:ext uri="{FF2B5EF4-FFF2-40B4-BE49-F238E27FC236}">
                <a16:creationId xmlns:a16="http://schemas.microsoft.com/office/drawing/2014/main" id="{873D840B-9A55-4DDB-A268-E205E4026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20978"/>
            <a:ext cx="8064896" cy="537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E2C45A8B-1685-4A05-A29B-F9D2A9002B9A}"/>
              </a:ext>
            </a:extLst>
          </p:cNvPr>
          <p:cNvSpPr/>
          <p:nvPr/>
        </p:nvSpPr>
        <p:spPr>
          <a:xfrm>
            <a:off x="1809685" y="1095819"/>
            <a:ext cx="53735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NeueLT Std"/>
              </a:rPr>
              <a:t>Nets </a:t>
            </a:r>
            <a:r>
              <a:rPr lang="es-ES" sz="32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NeueLT Std"/>
              </a:rPr>
              <a:t>that</a:t>
            </a:r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NeueLT Std"/>
              </a:rPr>
              <a:t> come back </a:t>
            </a:r>
            <a:r>
              <a:rPr lang="es-ES" sz="32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NeueLT Std"/>
              </a:rPr>
              <a:t>to</a:t>
            </a:r>
            <a:r>
              <a:rPr lang="es-E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NeueLT Std"/>
              </a:rPr>
              <a:t> </a:t>
            </a:r>
            <a:r>
              <a:rPr lang="es-ES" sz="32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NeueLT Std"/>
              </a:rPr>
              <a:t>life</a:t>
            </a:r>
            <a:endParaRPr lang="es-E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elveticaNeueLT Std"/>
            </a:endParaRPr>
          </a:p>
        </p:txBody>
      </p:sp>
    </p:spTree>
    <p:extLst>
      <p:ext uri="{BB962C8B-B14F-4D97-AF65-F5344CB8AC3E}">
        <p14:creationId xmlns:p14="http://schemas.microsoft.com/office/powerpoint/2010/main" val="1566869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094527" y="5589240"/>
            <a:ext cx="58272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HelveticaNeueLT Std" pitchFamily="34" charset="0"/>
              </a:rPr>
              <a:t>DIVISIÓN RECICLAJE DE REDES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Datos 4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7B8FCF4-2104-4801-99D9-44CE73F76C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18027"/>
            <a:ext cx="7385733" cy="55393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44EF2C3-85B2-4CCA-BDDB-2DD756528DB1}"/>
              </a:ext>
            </a:extLst>
          </p:cNvPr>
          <p:cNvSpPr txBox="1"/>
          <p:nvPr/>
        </p:nvSpPr>
        <p:spPr>
          <a:xfrm>
            <a:off x="3168735" y="5850850"/>
            <a:ext cx="5044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>
                <a:latin typeface="HelveticaNeueLT Std"/>
              </a:rPr>
              <a:t>The</a:t>
            </a:r>
            <a:r>
              <a:rPr lang="es-ES" sz="2000" b="1" dirty="0">
                <a:latin typeface="HelveticaNeueLT Std"/>
              </a:rPr>
              <a:t> </a:t>
            </a:r>
            <a:r>
              <a:rPr lang="es-ES" sz="2000" b="1" dirty="0" err="1">
                <a:latin typeface="HelveticaNeueLT Std"/>
              </a:rPr>
              <a:t>visit</a:t>
            </a:r>
            <a:r>
              <a:rPr lang="es-ES" sz="2000" b="1" dirty="0">
                <a:latin typeface="HelveticaNeueLT Std"/>
              </a:rPr>
              <a:t> </a:t>
            </a:r>
            <a:r>
              <a:rPr lang="es-ES" sz="2000" b="1" dirty="0" err="1">
                <a:latin typeface="HelveticaNeueLT Std"/>
              </a:rPr>
              <a:t>of</a:t>
            </a:r>
            <a:r>
              <a:rPr lang="es-ES" sz="2000" b="1" dirty="0">
                <a:latin typeface="HelveticaNeueLT Std"/>
              </a:rPr>
              <a:t> </a:t>
            </a:r>
            <a:r>
              <a:rPr lang="es-ES" sz="2000" b="1" dirty="0" err="1">
                <a:latin typeface="HelveticaNeueLT Std"/>
              </a:rPr>
              <a:t>an</a:t>
            </a:r>
            <a:r>
              <a:rPr lang="es-ES" sz="2000" b="1" dirty="0">
                <a:latin typeface="HelveticaNeueLT Std"/>
              </a:rPr>
              <a:t> International </a:t>
            </a:r>
            <a:r>
              <a:rPr lang="es-ES" sz="2000" b="1" dirty="0" err="1">
                <a:latin typeface="HelveticaNeueLT Std"/>
              </a:rPr>
              <a:t>delegation</a:t>
            </a:r>
            <a:endParaRPr lang="es-ES" sz="2000" b="1" dirty="0">
              <a:latin typeface="HelveticaNeueLT Std"/>
            </a:endParaRPr>
          </a:p>
        </p:txBody>
      </p:sp>
    </p:spTree>
    <p:extLst>
      <p:ext uri="{BB962C8B-B14F-4D97-AF65-F5344CB8AC3E}">
        <p14:creationId xmlns:p14="http://schemas.microsoft.com/office/powerpoint/2010/main" val="32761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785926"/>
            <a:ext cx="8175282" cy="428628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" sz="2000" dirty="0"/>
              <a:t> </a:t>
            </a:r>
          </a:p>
          <a:p>
            <a:pPr lvl="0" algn="just">
              <a:buNone/>
            </a:pPr>
            <a:endParaRPr lang="es-ES_tradnl" sz="2000" dirty="0">
              <a:latin typeface="HelveticaNeueLT Std" pitchFamily="34" charset="0"/>
            </a:endParaRPr>
          </a:p>
          <a:p>
            <a:pPr>
              <a:buNone/>
            </a:pPr>
            <a:endParaRPr lang="es-ES" sz="2400" dirty="0">
              <a:latin typeface="HelveticaNeueLT Std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B5978F7-5DF1-48E5-BB63-5F38AE61D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2765"/>
            <a:ext cx="9143999" cy="576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717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19672" y="2708920"/>
            <a:ext cx="57606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Mussel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farming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ropes</a:t>
            </a:r>
            <a:endParaRPr lang="es-ES" sz="4400" b="1" dirty="0">
              <a:solidFill>
                <a:schemeClr val="bg1"/>
              </a:solidFill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25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Mussel </a:t>
            </a:r>
            <a:r>
              <a:rPr lang="es-ES_tradnl" sz="2000" b="1" dirty="0" err="1">
                <a:latin typeface="HelveticaNeueLT Std" pitchFamily="34" charset="0"/>
              </a:rPr>
              <a:t>farming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ropes</a:t>
            </a: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1307965"/>
            <a:ext cx="8633135" cy="500939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9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Mussel </a:t>
            </a:r>
            <a:r>
              <a:rPr lang="es-ES_tradnl" sz="2000" b="1" dirty="0" err="1">
                <a:latin typeface="HelveticaNeueLT Std" pitchFamily="34" charset="0"/>
              </a:rPr>
              <a:t>farming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ropes</a:t>
            </a: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4" name="Imagen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87" y="4044950"/>
            <a:ext cx="3309808" cy="221590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AEBC722-2F62-46D0-8B90-1E6028B270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402305"/>
            <a:ext cx="3261925" cy="28585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BBF3019-336B-4209-B64A-F1A2E11268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2776"/>
            <a:ext cx="2880320" cy="191929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3D8B6A3-F27E-4B85-9D0A-901D4F670C4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85" y="1412776"/>
            <a:ext cx="3309809" cy="220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38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Mussel </a:t>
            </a:r>
            <a:r>
              <a:rPr lang="es-ES_tradnl" sz="2000" b="1" dirty="0" err="1">
                <a:latin typeface="HelveticaNeueLT Std" pitchFamily="34" charset="0"/>
              </a:rPr>
              <a:t>farming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ropes</a:t>
            </a: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B33ECA7-2C8C-4042-B338-B98F79B8155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6" b="22276"/>
          <a:stretch/>
        </p:blipFill>
        <p:spPr>
          <a:xfrm>
            <a:off x="1907704" y="1380726"/>
            <a:ext cx="5616624" cy="502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974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Mussel </a:t>
            </a:r>
            <a:r>
              <a:rPr lang="es-ES_tradnl" sz="2000" b="1" dirty="0" err="1">
                <a:latin typeface="HelveticaNeueLT Std" pitchFamily="34" charset="0"/>
              </a:rPr>
              <a:t>farming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ropes</a:t>
            </a: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4" name="Video elaboración cuerda cultivo JJChicolino">
            <a:hlinkClick r:id="" action="ppaction://media"/>
            <a:extLst>
              <a:ext uri="{FF2B5EF4-FFF2-40B4-BE49-F238E27FC236}">
                <a16:creationId xmlns:a16="http://schemas.microsoft.com/office/drawing/2014/main" id="{1898C850-9E71-4D07-9D0F-10F0F99F34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7544" y="1658805"/>
            <a:ext cx="8352928" cy="46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6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547664" y="2780928"/>
            <a:ext cx="57606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Decorative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products</a:t>
            </a:r>
            <a:endParaRPr lang="es-ES" sz="4400" b="1" dirty="0">
              <a:solidFill>
                <a:schemeClr val="bg1"/>
              </a:solidFill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16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Decorative </a:t>
            </a:r>
            <a:r>
              <a:rPr lang="es-ES_tradnl" sz="2000" b="1" dirty="0" err="1">
                <a:latin typeface="HelveticaNeueLT Std" pitchFamily="34" charset="0"/>
              </a:rPr>
              <a:t>products</a:t>
            </a: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84AE0A0-B53C-4026-A03C-5DD9B9D297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148" y="1538407"/>
            <a:ext cx="4055176" cy="4153949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0913ECA-DEDE-4F31-AE41-41F5A00AD8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16" y="1524347"/>
            <a:ext cx="3981543" cy="415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99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ES_tradnl" sz="2000" b="1" dirty="0">
                <a:latin typeface="HelveticaNeueLT Std" pitchFamily="34" charset="0"/>
              </a:rPr>
              <a:t>Decorative </a:t>
            </a:r>
            <a:r>
              <a:rPr lang="es-ES_tradnl" sz="2000" b="1" dirty="0" err="1">
                <a:latin typeface="HelveticaNeueLT Std" pitchFamily="34" charset="0"/>
              </a:rPr>
              <a:t>products</a:t>
            </a:r>
            <a:endParaRPr lang="es-ES" sz="2000" b="1" dirty="0"/>
          </a:p>
          <a:p>
            <a:pPr lvl="0" algn="just">
              <a:buNone/>
            </a:pP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79E8E60-0A10-46D1-9CFA-48F57656F6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47" y="2419025"/>
            <a:ext cx="3877937" cy="29102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E452896-0B3E-4F10-B8B8-85537AF671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19025"/>
            <a:ext cx="3881617" cy="291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70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547664" y="2780928"/>
            <a:ext cx="57606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Art and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design</a:t>
            </a:r>
            <a:endParaRPr lang="es-ES" sz="4400" b="1" dirty="0">
              <a:solidFill>
                <a:schemeClr val="bg1"/>
              </a:solidFill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813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Art and </a:t>
            </a:r>
            <a:r>
              <a:rPr lang="es-ES_tradnl" sz="2000" b="1" dirty="0" err="1">
                <a:latin typeface="HelveticaNeueLT Std" pitchFamily="34" charset="0"/>
              </a:rPr>
              <a:t>design</a:t>
            </a: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3" name="Imagen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4044950"/>
            <a:ext cx="3334280" cy="2215906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1307966"/>
            <a:ext cx="3334280" cy="228088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8" name="Imagen 1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364" y="5315725"/>
            <a:ext cx="370859" cy="68672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1274346"/>
            <a:ext cx="3334280" cy="237051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3957726"/>
            <a:ext cx="3334280" cy="23316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948" y="1141829"/>
            <a:ext cx="3244508" cy="514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88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Art and </a:t>
            </a:r>
            <a:r>
              <a:rPr lang="es-ES_tradnl" sz="2000" b="1" dirty="0" err="1">
                <a:latin typeface="HelveticaNeueLT Std" pitchFamily="34" charset="0"/>
              </a:rPr>
              <a:t>design</a:t>
            </a: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5" name="E4DF7FC7-BED8-402E-995E-C91ACA48A750" descr="C3305A32-02A9-4CDF-9B7E-05C718167C17@chicolin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051" y="1377119"/>
            <a:ext cx="5179965" cy="494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2ce7a1e5-dd82-4248-af77-21cf03a15fd1" descr="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02" y="1348402"/>
            <a:ext cx="3309808" cy="5157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142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ES_tradnl" sz="2000" b="1" dirty="0">
                <a:latin typeface="HelveticaNeueLT Std" pitchFamily="34" charset="0"/>
              </a:rPr>
              <a:t>Art and </a:t>
            </a:r>
            <a:r>
              <a:rPr lang="es-ES_tradnl" sz="2000" b="1" dirty="0" err="1">
                <a:latin typeface="HelveticaNeueLT Std" pitchFamily="34" charset="0"/>
              </a:rPr>
              <a:t>design</a:t>
            </a:r>
            <a:endParaRPr lang="es-ES" sz="2000" b="1" dirty="0"/>
          </a:p>
          <a:p>
            <a:pPr lvl="0" algn="just">
              <a:buNone/>
            </a:pP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3" name="Imagen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4044950"/>
            <a:ext cx="3334280" cy="2215906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1307966"/>
            <a:ext cx="3334280" cy="228088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1274346"/>
            <a:ext cx="3334280" cy="237051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3957726"/>
            <a:ext cx="3334280" cy="23316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1420" y="1874007"/>
            <a:ext cx="5046126" cy="378459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97644" y="1862852"/>
            <a:ext cx="5026290" cy="376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39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58184" y="2636912"/>
            <a:ext cx="56276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The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diversity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of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Fishing nets</a:t>
            </a:r>
          </a:p>
        </p:txBody>
      </p:sp>
    </p:spTree>
    <p:extLst>
      <p:ext uri="{BB962C8B-B14F-4D97-AF65-F5344CB8AC3E}">
        <p14:creationId xmlns:p14="http://schemas.microsoft.com/office/powerpoint/2010/main" val="3162642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THE ORIGIN OF THE FISHING NETS</a:t>
            </a:r>
          </a:p>
          <a:p>
            <a:pPr lvl="0" algn="just">
              <a:buNone/>
            </a:pPr>
            <a:endParaRPr lang="es-ES_tradnl" sz="2000" dirty="0">
              <a:latin typeface="HelveticaNeueLT Std" pitchFamily="34" charset="0"/>
            </a:endParaRPr>
          </a:p>
          <a:p>
            <a:pPr algn="just"/>
            <a:r>
              <a:rPr lang="es-ES_tradnl" sz="2000" b="1" dirty="0">
                <a:latin typeface="HelveticaNeueLT Std" pitchFamily="34" charset="0"/>
              </a:rPr>
              <a:t>Post industrial</a:t>
            </a:r>
            <a:r>
              <a:rPr lang="es-ES_tradnl" sz="2000" dirty="0">
                <a:latin typeface="HelveticaNeueLT Std" pitchFamily="34" charset="0"/>
              </a:rPr>
              <a:t>: </a:t>
            </a:r>
            <a:r>
              <a:rPr lang="es-ES_tradnl" sz="1600" dirty="0" err="1">
                <a:latin typeface="HelveticaNeueLT Std" pitchFamily="34" charset="0"/>
              </a:rPr>
              <a:t>There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is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very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little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quantity</a:t>
            </a:r>
            <a:r>
              <a:rPr lang="es-ES_tradnl" sz="1600" dirty="0">
                <a:latin typeface="HelveticaNeueLT Std" pitchFamily="34" charset="0"/>
              </a:rPr>
              <a:t>, </a:t>
            </a:r>
            <a:r>
              <a:rPr lang="es-ES_tradnl" sz="1600" dirty="0" err="1">
                <a:latin typeface="HelveticaNeueLT Std" pitchFamily="34" charset="0"/>
              </a:rPr>
              <a:t>these</a:t>
            </a:r>
            <a:r>
              <a:rPr lang="es-ES_tradnl" sz="1600" dirty="0">
                <a:latin typeface="HelveticaNeueLT Std" pitchFamily="34" charset="0"/>
              </a:rPr>
              <a:t> are </a:t>
            </a:r>
            <a:r>
              <a:rPr lang="es-ES_tradnl" sz="1600" dirty="0" err="1">
                <a:latin typeface="HelveticaNeueLT Std" pitchFamily="34" charset="0"/>
              </a:rPr>
              <a:t>remnents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from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</a:t>
            </a:r>
            <a:r>
              <a:rPr lang="es-ES_tradnl" sz="1600" dirty="0">
                <a:latin typeface="HelveticaNeueLT Std" pitchFamily="34" charset="0"/>
              </a:rPr>
              <a:t> industrial </a:t>
            </a:r>
            <a:r>
              <a:rPr lang="es-ES_tradnl" sz="1600" dirty="0" err="1">
                <a:latin typeface="HelveticaNeueLT Std" pitchFamily="34" charset="0"/>
              </a:rPr>
              <a:t>manufacturing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process</a:t>
            </a:r>
            <a:r>
              <a:rPr lang="es-ES_tradnl" sz="1600" dirty="0">
                <a:latin typeface="HelveticaNeueLT Std" pitchFamily="34" charset="0"/>
              </a:rPr>
              <a:t>. </a:t>
            </a:r>
          </a:p>
          <a:p>
            <a:pPr lvl="0" algn="just">
              <a:buNone/>
            </a:pPr>
            <a:endParaRPr lang="es-ES_tradnl" sz="2000" dirty="0">
              <a:latin typeface="HelveticaNeueLT Std" pitchFamily="34" charset="0"/>
            </a:endParaRPr>
          </a:p>
          <a:p>
            <a:pPr algn="just"/>
            <a:r>
              <a:rPr lang="es-ES_tradnl" sz="2000" b="1" dirty="0">
                <a:latin typeface="HelveticaNeueLT Std" pitchFamily="34" charset="0"/>
              </a:rPr>
              <a:t>Post </a:t>
            </a:r>
            <a:r>
              <a:rPr lang="es-ES_tradnl" sz="2000" b="1" dirty="0" err="1">
                <a:latin typeface="HelveticaNeueLT Std" pitchFamily="34" charset="0"/>
              </a:rPr>
              <a:t>consumer</a:t>
            </a:r>
            <a:r>
              <a:rPr lang="es-ES_tradnl" sz="2000" b="1" dirty="0">
                <a:latin typeface="HelveticaNeueLT Std" pitchFamily="34" charset="0"/>
              </a:rPr>
              <a:t>:</a:t>
            </a:r>
          </a:p>
          <a:p>
            <a:pPr lvl="1" algn="just"/>
            <a:r>
              <a:rPr lang="es-ES_tradnl" sz="1600" dirty="0" err="1">
                <a:latin typeface="HelveticaNeueLT Std" pitchFamily="34" charset="0"/>
              </a:rPr>
              <a:t>Disused</a:t>
            </a:r>
            <a:r>
              <a:rPr lang="es-ES_tradnl" sz="1600" dirty="0">
                <a:latin typeface="HelveticaNeueLT Std" pitchFamily="34" charset="0"/>
              </a:rPr>
              <a:t> nets: </a:t>
            </a:r>
            <a:r>
              <a:rPr lang="es-ES_tradnl" sz="1600" dirty="0" err="1">
                <a:latin typeface="HelveticaNeueLT Std" pitchFamily="34" charset="0"/>
              </a:rPr>
              <a:t>because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they</a:t>
            </a:r>
            <a:r>
              <a:rPr lang="es-ES_tradnl" sz="1600" dirty="0">
                <a:latin typeface="HelveticaNeueLT Std" pitchFamily="34" charset="0"/>
              </a:rPr>
              <a:t> can no </a:t>
            </a:r>
            <a:r>
              <a:rPr lang="es-ES_tradnl" sz="1600" dirty="0" err="1">
                <a:latin typeface="HelveticaNeueLT Std" pitchFamily="34" charset="0"/>
              </a:rPr>
              <a:t>longer</a:t>
            </a:r>
            <a:r>
              <a:rPr lang="es-ES_tradnl" sz="1600" dirty="0">
                <a:latin typeface="HelveticaNeueLT Std" pitchFamily="34" charset="0"/>
              </a:rPr>
              <a:t> be </a:t>
            </a:r>
            <a:r>
              <a:rPr lang="es-ES_tradnl" sz="1600" dirty="0" err="1">
                <a:latin typeface="HelveticaNeueLT Std" pitchFamily="34" charset="0"/>
              </a:rPr>
              <a:t>used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for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fishing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again</a:t>
            </a:r>
            <a:r>
              <a:rPr lang="es-ES_tradnl" sz="1600" dirty="0">
                <a:latin typeface="HelveticaNeueLT Std" pitchFamily="34" charset="0"/>
              </a:rPr>
              <a:t>, </a:t>
            </a:r>
            <a:r>
              <a:rPr lang="es-ES_tradnl" sz="1600" dirty="0" err="1">
                <a:latin typeface="HelveticaNeueLT Std" pitchFamily="34" charset="0"/>
              </a:rPr>
              <a:t>either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because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this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system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of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fishing</a:t>
            </a:r>
            <a:r>
              <a:rPr lang="es-ES_tradnl" sz="1600" dirty="0">
                <a:latin typeface="HelveticaNeueLT Std" pitchFamily="34" charset="0"/>
              </a:rPr>
              <a:t> has </a:t>
            </a:r>
            <a:r>
              <a:rPr lang="es-ES_tradnl" sz="1600" dirty="0" err="1">
                <a:latin typeface="HelveticaNeueLT Std" pitchFamily="34" charset="0"/>
              </a:rPr>
              <a:t>become</a:t>
            </a:r>
            <a:r>
              <a:rPr lang="es-ES_tradnl" sz="1600" dirty="0">
                <a:latin typeface="HelveticaNeueLT Std" pitchFamily="34" charset="0"/>
              </a:rPr>
              <a:t> obsolete </a:t>
            </a:r>
            <a:r>
              <a:rPr lang="es-ES_tradnl" sz="1600" dirty="0" err="1">
                <a:latin typeface="HelveticaNeueLT Std" pitchFamily="34" charset="0"/>
              </a:rPr>
              <a:t>or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due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to</a:t>
            </a:r>
            <a:r>
              <a:rPr lang="es-ES_tradnl" sz="1600" dirty="0">
                <a:latin typeface="HelveticaNeueLT Std" pitchFamily="34" charset="0"/>
              </a:rPr>
              <a:t> new </a:t>
            </a:r>
            <a:r>
              <a:rPr lang="es-ES_tradnl" sz="1600" dirty="0" err="1">
                <a:latin typeface="HelveticaNeueLT Std" pitchFamily="34" charset="0"/>
              </a:rPr>
              <a:t>regulations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or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because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fishing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system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is</a:t>
            </a:r>
            <a:r>
              <a:rPr lang="es-ES_tradnl" sz="1600" dirty="0">
                <a:latin typeface="HelveticaNeueLT Std" pitchFamily="34" charset="0"/>
              </a:rPr>
              <a:t> no </a:t>
            </a:r>
            <a:r>
              <a:rPr lang="es-ES_tradnl" sz="1600" dirty="0" err="1">
                <a:latin typeface="HelveticaNeueLT Std" pitchFamily="34" charset="0"/>
              </a:rPr>
              <a:t>longer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suitable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for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</a:t>
            </a:r>
            <a:r>
              <a:rPr lang="es-ES_tradnl" sz="1600" dirty="0">
                <a:latin typeface="HelveticaNeueLT Std" pitchFamily="34" charset="0"/>
              </a:rPr>
              <a:t> sea </a:t>
            </a:r>
            <a:r>
              <a:rPr lang="es-ES_tradnl" sz="1600" dirty="0" err="1">
                <a:latin typeface="HelveticaNeueLT Std" pitchFamily="34" charset="0"/>
              </a:rPr>
              <a:t>where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these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were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used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to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fish</a:t>
            </a:r>
            <a:r>
              <a:rPr lang="es-ES_tradnl" sz="1600" dirty="0">
                <a:latin typeface="HelveticaNeueLT Std" pitchFamily="34" charset="0"/>
              </a:rPr>
              <a:t>. </a:t>
            </a:r>
          </a:p>
          <a:p>
            <a:pPr marL="457200" lvl="1" indent="0" algn="just">
              <a:buNone/>
            </a:pPr>
            <a:endParaRPr lang="es-ES_tradnl" sz="1600" dirty="0">
              <a:latin typeface="HelveticaNeueLT Std" pitchFamily="34" charset="0"/>
            </a:endParaRPr>
          </a:p>
          <a:p>
            <a:pPr lvl="1" algn="just"/>
            <a:r>
              <a:rPr lang="es-ES_tradnl" sz="1600" dirty="0">
                <a:latin typeface="HelveticaNeueLT Std" pitchFamily="34" charset="0"/>
              </a:rPr>
              <a:t>Nets </a:t>
            </a:r>
            <a:r>
              <a:rPr lang="es-ES_tradnl" sz="1600" dirty="0" err="1">
                <a:latin typeface="HelveticaNeueLT Std" pitchFamily="34" charset="0"/>
              </a:rPr>
              <a:t>which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have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already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been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used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which</a:t>
            </a:r>
            <a:r>
              <a:rPr lang="es-ES_tradnl" sz="1600" dirty="0">
                <a:latin typeface="HelveticaNeueLT Std" pitchFamily="34" charset="0"/>
              </a:rPr>
              <a:t> are more </a:t>
            </a:r>
            <a:r>
              <a:rPr lang="es-ES_tradnl" sz="1600" dirty="0" err="1">
                <a:latin typeface="HelveticaNeueLT Std" pitchFamily="34" charset="0"/>
              </a:rPr>
              <a:t>expensive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to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repair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than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to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replace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with</a:t>
            </a:r>
            <a:r>
              <a:rPr lang="es-ES_tradnl" sz="1600" dirty="0">
                <a:latin typeface="HelveticaNeueLT Std" pitchFamily="34" charset="0"/>
              </a:rPr>
              <a:t> new </a:t>
            </a:r>
            <a:r>
              <a:rPr lang="es-ES_tradnl" sz="1600" dirty="0" err="1">
                <a:latin typeface="HelveticaNeueLT Std" pitchFamily="34" charset="0"/>
              </a:rPr>
              <a:t>ones</a:t>
            </a:r>
            <a:r>
              <a:rPr lang="es-ES_tradnl" sz="1600" dirty="0">
                <a:latin typeface="HelveticaNeueLT Std" pitchFamily="34" charset="0"/>
              </a:rPr>
              <a:t>. </a:t>
            </a:r>
          </a:p>
          <a:p>
            <a:pPr marL="457200" lvl="1" indent="0" algn="just">
              <a:buNone/>
            </a:pPr>
            <a:endParaRPr lang="es-ES_tradnl" sz="1600" dirty="0">
              <a:latin typeface="HelveticaNeueLT Std" pitchFamily="34" charset="0"/>
            </a:endParaRPr>
          </a:p>
          <a:p>
            <a:pPr lvl="1" algn="just"/>
            <a:r>
              <a:rPr lang="es-ES_tradnl" sz="1600" dirty="0" err="1">
                <a:latin typeface="HelveticaNeueLT Std" pitchFamily="34" charset="0"/>
              </a:rPr>
              <a:t>Pieces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from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repairs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of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fishing</a:t>
            </a:r>
            <a:r>
              <a:rPr lang="es-ES_tradnl" sz="1600" dirty="0">
                <a:latin typeface="HelveticaNeueLT Std" pitchFamily="34" charset="0"/>
              </a:rPr>
              <a:t> nets in </a:t>
            </a:r>
            <a:r>
              <a:rPr lang="es-ES_tradnl" sz="1600" dirty="0" err="1">
                <a:latin typeface="HelveticaNeueLT Std" pitchFamily="34" charset="0"/>
              </a:rPr>
              <a:t>the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harbours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or</a:t>
            </a:r>
            <a:r>
              <a:rPr lang="es-ES_tradnl" sz="1600" dirty="0">
                <a:latin typeface="HelveticaNeueLT Std" pitchFamily="34" charset="0"/>
              </a:rPr>
              <a:t> net </a:t>
            </a:r>
            <a:r>
              <a:rPr lang="es-ES_tradnl" sz="1600" dirty="0" err="1">
                <a:latin typeface="HelveticaNeueLT Std" pitchFamily="34" charset="0"/>
              </a:rPr>
              <a:t>lofts</a:t>
            </a:r>
            <a:r>
              <a:rPr lang="es-ES_tradnl" sz="1600" dirty="0">
                <a:latin typeface="HelveticaNeueLT Std" pitchFamily="34" charset="0"/>
              </a:rPr>
              <a:t>. 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665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COMPOSITION OF THE RAW MATERIAL (</a:t>
            </a:r>
            <a:r>
              <a:rPr lang="es-ES_tradnl" sz="2000" b="1" dirty="0" err="1">
                <a:latin typeface="HelveticaNeueLT Std" pitchFamily="34" charset="0"/>
              </a:rPr>
              <a:t>fibres</a:t>
            </a:r>
            <a:r>
              <a:rPr lang="es-ES_tradnl" sz="2000" b="1" dirty="0">
                <a:latin typeface="HelveticaNeueLT Std" pitchFamily="34" charset="0"/>
              </a:rPr>
              <a:t>) OF NETS AND ROPES IN FISHING NETS</a:t>
            </a:r>
          </a:p>
          <a:p>
            <a:pPr lvl="0" algn="just">
              <a:buNone/>
            </a:pPr>
            <a:endParaRPr lang="es-ES_tradnl" sz="2000" dirty="0">
              <a:latin typeface="HelveticaNeueLT Std" pitchFamily="34" charset="0"/>
            </a:endParaRP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Polyethylene</a:t>
            </a:r>
            <a:r>
              <a:rPr lang="es-ES_tradnl" sz="2000" dirty="0">
                <a:latin typeface="HelveticaNeueLT Std" pitchFamily="34" charset="0"/>
              </a:rPr>
              <a:t>, </a:t>
            </a:r>
            <a:r>
              <a:rPr lang="es-ES_tradnl" sz="2000" dirty="0" err="1">
                <a:latin typeface="HelveticaNeueLT Std" pitchFamily="34" charset="0"/>
              </a:rPr>
              <a:t>polysteel</a:t>
            </a:r>
            <a:endParaRPr lang="es-ES_tradnl" sz="2000" dirty="0">
              <a:latin typeface="HelveticaNeueLT Std" pitchFamily="34" charset="0"/>
            </a:endParaRPr>
          </a:p>
          <a:p>
            <a:pPr lvl="1" algn="just"/>
            <a:r>
              <a:rPr lang="es-ES_tradnl" sz="1600" dirty="0" err="1">
                <a:latin typeface="HelveticaNeueLT Std" pitchFamily="34" charset="0"/>
              </a:rPr>
              <a:t>Monofilament</a:t>
            </a:r>
            <a:endParaRPr lang="es-ES_tradnl" sz="1600" dirty="0">
              <a:latin typeface="HelveticaNeueLT Std" pitchFamily="34" charset="0"/>
            </a:endParaRPr>
          </a:p>
          <a:p>
            <a:pPr lvl="1" algn="just"/>
            <a:r>
              <a:rPr lang="es-ES_tradnl" sz="1600" dirty="0" err="1">
                <a:latin typeface="HelveticaNeueLT Std" pitchFamily="34" charset="0"/>
              </a:rPr>
              <a:t>Multifilament</a:t>
            </a:r>
            <a:endParaRPr lang="es-ES_tradnl" sz="1600" dirty="0">
              <a:latin typeface="HelveticaNeueLT Std" pitchFamily="34" charset="0"/>
            </a:endParaRPr>
          </a:p>
          <a:p>
            <a:pPr algn="just"/>
            <a:endParaRPr lang="es-ES_tradnl" sz="2000" dirty="0">
              <a:latin typeface="HelveticaNeueLT Std" pitchFamily="34" charset="0"/>
            </a:endParaRP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Polyamide</a:t>
            </a:r>
            <a:r>
              <a:rPr lang="es-ES_tradnl" sz="2000" dirty="0">
                <a:latin typeface="HelveticaNeueLT Std" pitchFamily="34" charset="0"/>
              </a:rPr>
              <a:t> 6 </a:t>
            </a:r>
          </a:p>
          <a:p>
            <a:pPr lvl="1" algn="just"/>
            <a:r>
              <a:rPr lang="es-ES_tradnl" sz="1600" dirty="0" err="1">
                <a:latin typeface="HelveticaNeueLT Std" pitchFamily="34" charset="0"/>
              </a:rPr>
              <a:t>Monofilament</a:t>
            </a:r>
            <a:endParaRPr lang="es-ES_tradnl" sz="1600" dirty="0">
              <a:latin typeface="HelveticaNeueLT Std" pitchFamily="34" charset="0"/>
            </a:endParaRPr>
          </a:p>
          <a:p>
            <a:pPr lvl="1" algn="just"/>
            <a:r>
              <a:rPr lang="es-ES_tradnl" sz="1600" dirty="0" err="1">
                <a:latin typeface="HelveticaNeueLT Std" pitchFamily="34" charset="0"/>
              </a:rPr>
              <a:t>Multimono</a:t>
            </a:r>
            <a:endParaRPr lang="es-ES_tradnl" sz="1600" dirty="0">
              <a:latin typeface="HelveticaNeueLT Std" pitchFamily="34" charset="0"/>
            </a:endParaRPr>
          </a:p>
          <a:p>
            <a:pPr lvl="1" algn="just"/>
            <a:r>
              <a:rPr lang="es-ES_tradnl" sz="1600" dirty="0" err="1">
                <a:latin typeface="HelveticaNeueLT Std" pitchFamily="34" charset="0"/>
              </a:rPr>
              <a:t>Multifilament</a:t>
            </a:r>
            <a:endParaRPr lang="es-ES_tradnl" sz="1600" dirty="0">
              <a:latin typeface="HelveticaNeueLT Std" pitchFamily="34" charset="0"/>
            </a:endParaRPr>
          </a:p>
          <a:p>
            <a:pPr marL="457200" lvl="1" indent="0" algn="just">
              <a:buNone/>
            </a:pPr>
            <a:endParaRPr lang="es-ES_tradnl" sz="1600" dirty="0">
              <a:latin typeface="HelveticaNeueLT Std" pitchFamily="34" charset="0"/>
            </a:endParaRPr>
          </a:p>
          <a:p>
            <a:pPr algn="just"/>
            <a:r>
              <a:rPr lang="es-ES_tradnl" sz="2000" dirty="0">
                <a:latin typeface="HelveticaNeueLT Std" pitchFamily="34" charset="0"/>
              </a:rPr>
              <a:t>Polyester</a:t>
            </a:r>
          </a:p>
          <a:p>
            <a:pPr marL="0" indent="0" algn="just">
              <a:buNone/>
            </a:pPr>
            <a:endParaRPr lang="es-ES_tradnl" sz="2000" dirty="0">
              <a:latin typeface="HelveticaNeueLT Std" pitchFamily="34" charset="0"/>
            </a:endParaRP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Dyneema</a:t>
            </a:r>
            <a:endParaRPr lang="es-ES_tradnl" sz="2000" dirty="0">
              <a:latin typeface="HelveticaNeueLT Std" pitchFamily="34" charset="0"/>
            </a:endParaRPr>
          </a:p>
          <a:p>
            <a:pPr lvl="1" algn="just"/>
            <a:r>
              <a:rPr lang="es-ES_tradnl" sz="1600" dirty="0" err="1">
                <a:latin typeface="HelveticaNeueLT Std" pitchFamily="34" charset="0"/>
              </a:rPr>
              <a:t>Multifilament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16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928277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Types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of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fishing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gear</a:t>
            </a:r>
            <a:endParaRPr lang="es-ES_tradnl" sz="2000" b="1" dirty="0">
              <a:latin typeface="HelveticaNeueLT Std" pitchFamily="34" charset="0"/>
            </a:endParaRP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Coastal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fishing</a:t>
            </a:r>
            <a:r>
              <a:rPr lang="es-ES_tradnl" sz="2000" dirty="0">
                <a:latin typeface="HelveticaNeueLT Std" pitchFamily="34" charset="0"/>
              </a:rPr>
              <a:t> nets:</a:t>
            </a:r>
            <a:r>
              <a:rPr lang="es-ES_tradnl" sz="1800" dirty="0">
                <a:latin typeface="HelveticaNeueLT Std" pitchFamily="34" charset="0"/>
              </a:rPr>
              <a:t> </a:t>
            </a:r>
            <a:r>
              <a:rPr lang="es-ES_tradnl" sz="1800" dirty="0" err="1">
                <a:latin typeface="HelveticaNeueLT Std" pitchFamily="34" charset="0"/>
              </a:rPr>
              <a:t>these</a:t>
            </a:r>
            <a:r>
              <a:rPr lang="es-ES_tradnl" sz="1800" dirty="0">
                <a:latin typeface="HelveticaNeueLT Std" pitchFamily="34" charset="0"/>
              </a:rPr>
              <a:t> are </a:t>
            </a:r>
            <a:r>
              <a:rPr lang="es-ES_tradnl" sz="1800" dirty="0" err="1">
                <a:latin typeface="HelveticaNeueLT Std" pitchFamily="34" charset="0"/>
              </a:rPr>
              <a:t>Gillnets</a:t>
            </a:r>
            <a:r>
              <a:rPr lang="es-ES_tradnl" sz="1800" dirty="0">
                <a:latin typeface="HelveticaNeueLT Std" pitchFamily="34" charset="0"/>
              </a:rPr>
              <a:t> </a:t>
            </a:r>
            <a:r>
              <a:rPr lang="es-ES_tradnl" sz="1800" dirty="0" err="1">
                <a:latin typeface="HelveticaNeueLT Std" pitchFamily="34" charset="0"/>
              </a:rPr>
              <a:t>that</a:t>
            </a:r>
            <a:r>
              <a:rPr lang="es-ES_tradnl" sz="1800" dirty="0">
                <a:latin typeface="HelveticaNeueLT Std" pitchFamily="34" charset="0"/>
              </a:rPr>
              <a:t> can be </a:t>
            </a:r>
            <a:r>
              <a:rPr lang="es-ES_tradnl" sz="1800" dirty="0" err="1">
                <a:latin typeface="HelveticaNeueLT Std" pitchFamily="34" charset="0"/>
              </a:rPr>
              <a:t>fixed</a:t>
            </a:r>
            <a:r>
              <a:rPr lang="es-ES_tradnl" sz="1800" dirty="0">
                <a:latin typeface="HelveticaNeueLT Std" pitchFamily="34" charset="0"/>
              </a:rPr>
              <a:t> </a:t>
            </a:r>
            <a:r>
              <a:rPr lang="es-ES_tradnl" sz="1800" dirty="0" err="1">
                <a:latin typeface="HelveticaNeueLT Std" pitchFamily="34" charset="0"/>
              </a:rPr>
              <a:t>or</a:t>
            </a:r>
            <a:r>
              <a:rPr lang="es-ES_tradnl" sz="1800" dirty="0">
                <a:latin typeface="HelveticaNeueLT Std" pitchFamily="34" charset="0"/>
              </a:rPr>
              <a:t> </a:t>
            </a:r>
            <a:r>
              <a:rPr lang="es-ES_tradnl" sz="1800" dirty="0" err="1">
                <a:latin typeface="HelveticaNeueLT Std" pitchFamily="34" charset="0"/>
              </a:rPr>
              <a:t>drifting</a:t>
            </a:r>
            <a:r>
              <a:rPr lang="es-ES_tradnl" sz="1800" dirty="0">
                <a:latin typeface="HelveticaNeueLT Std" pitchFamily="34" charset="0"/>
              </a:rPr>
              <a:t>. </a:t>
            </a:r>
            <a:endParaRPr lang="es-ES_tradnl" sz="1400" dirty="0">
              <a:latin typeface="HelveticaNeueLT Std" pitchFamily="34" charset="0"/>
            </a:endParaRPr>
          </a:p>
          <a:p>
            <a:pPr algn="just"/>
            <a:endParaRPr lang="es-ES_tradnl" sz="2000" dirty="0">
              <a:latin typeface="HelveticaNeueLT Std" pitchFamily="34" charset="0"/>
            </a:endParaRP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Trawl</a:t>
            </a:r>
            <a:r>
              <a:rPr lang="es-ES_tradnl" sz="2000" dirty="0">
                <a:latin typeface="HelveticaNeueLT Std" pitchFamily="34" charset="0"/>
              </a:rPr>
              <a:t> nets </a:t>
            </a:r>
          </a:p>
          <a:p>
            <a:pPr lvl="1" algn="just"/>
            <a:r>
              <a:rPr lang="es-ES_tradnl" sz="1600" u="sng" dirty="0">
                <a:latin typeface="HelveticaNeueLT Std" pitchFamily="34" charset="0"/>
              </a:rPr>
              <a:t>Bottom </a:t>
            </a:r>
            <a:r>
              <a:rPr lang="es-ES_tradnl" sz="1600" u="sng" dirty="0" err="1">
                <a:latin typeface="HelveticaNeueLT Std" pitchFamily="34" charset="0"/>
              </a:rPr>
              <a:t>trawl</a:t>
            </a:r>
            <a:r>
              <a:rPr lang="es-ES_tradnl" sz="1600" dirty="0">
                <a:latin typeface="HelveticaNeueLT Std" pitchFamily="34" charset="0"/>
              </a:rPr>
              <a:t>, </a:t>
            </a:r>
            <a:r>
              <a:rPr lang="es-ES_tradnl" sz="1600" dirty="0" err="1">
                <a:latin typeface="HelveticaNeueLT Std" pitchFamily="34" charset="0"/>
              </a:rPr>
              <a:t>for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</a:t>
            </a:r>
            <a:r>
              <a:rPr lang="es-ES_tradnl" sz="1600" dirty="0">
                <a:latin typeface="HelveticaNeueLT Std" pitchFamily="34" charset="0"/>
              </a:rPr>
              <a:t> capture </a:t>
            </a:r>
            <a:r>
              <a:rPr lang="es-ES_tradnl" sz="1600" dirty="0" err="1">
                <a:latin typeface="HelveticaNeueLT Std" pitchFamily="34" charset="0"/>
              </a:rPr>
              <a:t>of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species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on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or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near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</a:t>
            </a:r>
            <a:r>
              <a:rPr lang="es-ES_tradnl" sz="1600" dirty="0">
                <a:latin typeface="HelveticaNeueLT Std" pitchFamily="34" charset="0"/>
              </a:rPr>
              <a:t> sea </a:t>
            </a:r>
            <a:r>
              <a:rPr lang="es-ES_tradnl" sz="1600" dirty="0" err="1">
                <a:latin typeface="HelveticaNeueLT Std" pitchFamily="34" charset="0"/>
              </a:rPr>
              <a:t>bed</a:t>
            </a:r>
            <a:r>
              <a:rPr lang="es-ES_tradnl" sz="1600" dirty="0">
                <a:latin typeface="HelveticaNeueLT Std" pitchFamily="34" charset="0"/>
              </a:rPr>
              <a:t>. </a:t>
            </a:r>
          </a:p>
          <a:p>
            <a:pPr lvl="1" algn="just"/>
            <a:r>
              <a:rPr lang="es-ES_tradnl" sz="1600" u="sng" dirty="0" err="1">
                <a:latin typeface="HelveticaNeueLT Std" pitchFamily="34" charset="0"/>
              </a:rPr>
              <a:t>Semipelagic</a:t>
            </a:r>
            <a:r>
              <a:rPr lang="es-ES_tradnl" sz="1600" u="sng" dirty="0">
                <a:latin typeface="HelveticaNeueLT Std" pitchFamily="34" charset="0"/>
              </a:rPr>
              <a:t> </a:t>
            </a:r>
            <a:r>
              <a:rPr lang="es-ES_tradnl" sz="1600" u="sng" dirty="0" err="1">
                <a:latin typeface="HelveticaNeueLT Std" pitchFamily="34" charset="0"/>
              </a:rPr>
              <a:t>trawls</a:t>
            </a:r>
            <a:r>
              <a:rPr lang="es-ES_tradnl" sz="1600" dirty="0">
                <a:latin typeface="HelveticaNeueLT Std" pitchFamily="34" charset="0"/>
              </a:rPr>
              <a:t>, </a:t>
            </a:r>
            <a:r>
              <a:rPr lang="es-ES_tradnl" sz="1600" dirty="0" err="1">
                <a:latin typeface="HelveticaNeueLT Std" pitchFamily="34" charset="0"/>
              </a:rPr>
              <a:t>for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fishing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species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which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live</a:t>
            </a:r>
            <a:r>
              <a:rPr lang="es-ES_tradnl" sz="1600" dirty="0">
                <a:latin typeface="HelveticaNeueLT Std" pitchFamily="34" charset="0"/>
              </a:rPr>
              <a:t> a </a:t>
            </a:r>
            <a:r>
              <a:rPr lang="es-ES_tradnl" sz="1600" dirty="0" err="1">
                <a:latin typeface="HelveticaNeueLT Std" pitchFamily="34" charset="0"/>
              </a:rPr>
              <a:t>few</a:t>
            </a:r>
            <a:r>
              <a:rPr lang="es-ES_tradnl" sz="1600" dirty="0">
                <a:latin typeface="HelveticaNeueLT Std" pitchFamily="34" charset="0"/>
              </a:rPr>
              <a:t> metres </a:t>
            </a:r>
            <a:r>
              <a:rPr lang="es-ES_tradnl" sz="1600" dirty="0" err="1">
                <a:latin typeface="HelveticaNeueLT Std" pitchFamily="34" charset="0"/>
              </a:rPr>
              <a:t>above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</a:t>
            </a:r>
            <a:r>
              <a:rPr lang="es-ES_tradnl" sz="1600" dirty="0">
                <a:latin typeface="HelveticaNeueLT Std" pitchFamily="34" charset="0"/>
              </a:rPr>
              <a:t> sea </a:t>
            </a:r>
            <a:r>
              <a:rPr lang="es-ES_tradnl" sz="1600" dirty="0" err="1">
                <a:latin typeface="HelveticaNeueLT Std" pitchFamily="34" charset="0"/>
              </a:rPr>
              <a:t>bed</a:t>
            </a:r>
            <a:r>
              <a:rPr lang="es-ES_tradnl" sz="1600" dirty="0">
                <a:latin typeface="HelveticaNeueLT Std" pitchFamily="34" charset="0"/>
              </a:rPr>
              <a:t>. </a:t>
            </a:r>
          </a:p>
          <a:p>
            <a:pPr lvl="1" algn="just"/>
            <a:r>
              <a:rPr lang="es-ES_tradnl" sz="1600" u="sng" dirty="0" err="1">
                <a:latin typeface="HelveticaNeueLT Std" pitchFamily="34" charset="0"/>
              </a:rPr>
              <a:t>Pelagic</a:t>
            </a:r>
            <a:r>
              <a:rPr lang="es-ES_tradnl" sz="1600" u="sng" dirty="0">
                <a:latin typeface="HelveticaNeueLT Std" pitchFamily="34" charset="0"/>
              </a:rPr>
              <a:t> </a:t>
            </a:r>
            <a:r>
              <a:rPr lang="es-ES_tradnl" sz="1600" u="sng" dirty="0" err="1">
                <a:latin typeface="HelveticaNeueLT Std" pitchFamily="34" charset="0"/>
              </a:rPr>
              <a:t>trawls</a:t>
            </a:r>
            <a:r>
              <a:rPr lang="es-ES_tradnl" sz="1600" dirty="0">
                <a:latin typeface="HelveticaNeueLT Std" pitchFamily="34" charset="0"/>
              </a:rPr>
              <a:t>, </a:t>
            </a:r>
            <a:r>
              <a:rPr lang="es-ES_tradnl" sz="1600" dirty="0" err="1">
                <a:latin typeface="HelveticaNeueLT Std" pitchFamily="34" charset="0"/>
              </a:rPr>
              <a:t>for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fishing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species</a:t>
            </a:r>
            <a:r>
              <a:rPr lang="es-ES_tradnl" sz="1600" dirty="0">
                <a:latin typeface="HelveticaNeueLT Std" pitchFamily="34" charset="0"/>
              </a:rPr>
              <a:t>  </a:t>
            </a:r>
            <a:r>
              <a:rPr lang="es-ES_tradnl" sz="1600" dirty="0" err="1">
                <a:latin typeface="HelveticaNeueLT Std" pitchFamily="34" charset="0"/>
              </a:rPr>
              <a:t>several</a:t>
            </a:r>
            <a:r>
              <a:rPr lang="es-ES_tradnl" sz="1600" dirty="0">
                <a:latin typeface="HelveticaNeueLT Std" pitchFamily="34" charset="0"/>
              </a:rPr>
              <a:t> metres </a:t>
            </a:r>
            <a:r>
              <a:rPr lang="es-ES_tradnl" sz="1600" dirty="0" err="1">
                <a:latin typeface="HelveticaNeueLT Std" pitchFamily="34" charset="0"/>
              </a:rPr>
              <a:t>above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</a:t>
            </a:r>
            <a:r>
              <a:rPr lang="es-ES_tradnl" sz="1600" dirty="0">
                <a:latin typeface="HelveticaNeueLT Std" pitchFamily="34" charset="0"/>
              </a:rPr>
              <a:t> sea </a:t>
            </a:r>
            <a:r>
              <a:rPr lang="es-ES_tradnl" sz="1600" dirty="0" err="1">
                <a:latin typeface="HelveticaNeueLT Std" pitchFamily="34" charset="0"/>
              </a:rPr>
              <a:t>bed</a:t>
            </a:r>
            <a:r>
              <a:rPr lang="es-ES_tradnl" sz="1600" dirty="0">
                <a:latin typeface="HelveticaNeueLT Std" pitchFamily="34" charset="0"/>
              </a:rPr>
              <a:t>. </a:t>
            </a:r>
            <a:r>
              <a:rPr lang="es-ES_tradnl" sz="1600" dirty="0" err="1">
                <a:latin typeface="HelveticaNeueLT Std" pitchFamily="34" charset="0"/>
              </a:rPr>
              <a:t>Also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act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on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the</a:t>
            </a:r>
            <a:r>
              <a:rPr lang="es-ES_tradnl" sz="1600" dirty="0">
                <a:latin typeface="HelveticaNeueLT Std" pitchFamily="34" charset="0"/>
              </a:rPr>
              <a:t> bottom. </a:t>
            </a:r>
            <a:endParaRPr lang="es-ES_tradnl" sz="2000" dirty="0">
              <a:latin typeface="HelveticaNeueLT Std" pitchFamily="34" charset="0"/>
            </a:endParaRP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Surround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netting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for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fishing</a:t>
            </a:r>
            <a:r>
              <a:rPr lang="es-ES_tradnl" sz="2000" dirty="0">
                <a:latin typeface="HelveticaNeueLT Std" pitchFamily="34" charset="0"/>
              </a:rPr>
              <a:t> sardines, </a:t>
            </a:r>
            <a:r>
              <a:rPr lang="es-ES_tradnl" sz="2000" dirty="0" err="1">
                <a:latin typeface="HelveticaNeueLT Std" pitchFamily="34" charset="0"/>
              </a:rPr>
              <a:t>horse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makerel</a:t>
            </a:r>
            <a:r>
              <a:rPr lang="es-ES_tradnl" sz="2000" dirty="0">
                <a:latin typeface="HelveticaNeueLT Std" pitchFamily="34" charset="0"/>
              </a:rPr>
              <a:t>, </a:t>
            </a:r>
            <a:r>
              <a:rPr lang="es-ES_tradnl" sz="2000" dirty="0" err="1">
                <a:latin typeface="HelveticaNeueLT Std" pitchFamily="34" charset="0"/>
              </a:rPr>
              <a:t>makerel</a:t>
            </a:r>
            <a:r>
              <a:rPr lang="es-ES_tradnl" sz="2000" dirty="0">
                <a:latin typeface="HelveticaNeueLT Std" pitchFamily="34" charset="0"/>
              </a:rPr>
              <a:t> and </a:t>
            </a:r>
            <a:r>
              <a:rPr lang="es-ES_tradnl" sz="2000" dirty="0" err="1">
                <a:latin typeface="HelveticaNeueLT Std" pitchFamily="34" charset="0"/>
              </a:rPr>
              <a:t>others</a:t>
            </a:r>
            <a:r>
              <a:rPr lang="es-ES_tradnl" sz="2000" dirty="0">
                <a:latin typeface="HelveticaNeueLT Std" pitchFamily="34" charset="0"/>
              </a:rPr>
              <a:t>. </a:t>
            </a:r>
          </a:p>
          <a:p>
            <a:pPr marL="0" indent="0" algn="just">
              <a:buNone/>
            </a:pPr>
            <a:endParaRPr lang="es-ES_tradnl" sz="2000" dirty="0">
              <a:latin typeface="HelveticaNeueLT Std" pitchFamily="34" charset="0"/>
            </a:endParaRP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Surround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netting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for</a:t>
            </a:r>
            <a:r>
              <a:rPr lang="es-ES_tradnl" sz="2000" dirty="0">
                <a:latin typeface="HelveticaNeueLT Std" pitchFamily="34" charset="0"/>
              </a:rPr>
              <a:t> tuna and </a:t>
            </a:r>
            <a:r>
              <a:rPr lang="es-ES_tradnl" sz="2000" dirty="0" err="1">
                <a:latin typeface="HelveticaNeueLT Std" pitchFamily="34" charset="0"/>
              </a:rPr>
              <a:t>related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species</a:t>
            </a:r>
            <a:endParaRPr lang="es-ES_tradnl" sz="2000" dirty="0">
              <a:latin typeface="HelveticaNeueLT Std" pitchFamily="34" charset="0"/>
            </a:endParaRPr>
          </a:p>
          <a:p>
            <a:pPr algn="just"/>
            <a:endParaRPr lang="es-ES_tradnl" sz="2000" dirty="0">
              <a:latin typeface="HelveticaNeueLT Std" pitchFamily="34" charset="0"/>
            </a:endParaRP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Fishfarming</a:t>
            </a:r>
            <a:r>
              <a:rPr lang="es-ES_tradnl" sz="2000" dirty="0">
                <a:latin typeface="HelveticaNeueLT Std" pitchFamily="34" charset="0"/>
              </a:rPr>
              <a:t> nets</a:t>
            </a:r>
          </a:p>
          <a:p>
            <a:pPr lvl="1" algn="just"/>
            <a:r>
              <a:rPr lang="es-ES_tradnl" sz="1600" dirty="0" err="1">
                <a:latin typeface="HelveticaNeueLT Std" pitchFamily="34" charset="0"/>
              </a:rPr>
              <a:t>With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antifouling</a:t>
            </a:r>
            <a:endParaRPr lang="es-ES_tradnl" sz="1600" dirty="0">
              <a:latin typeface="HelveticaNeueLT Std" pitchFamily="34" charset="0"/>
            </a:endParaRPr>
          </a:p>
          <a:p>
            <a:pPr lvl="1" algn="just"/>
            <a:r>
              <a:rPr lang="es-ES_tradnl" sz="1600" dirty="0" err="1">
                <a:latin typeface="HelveticaNeueLT Std" pitchFamily="34" charset="0"/>
              </a:rPr>
              <a:t>Without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antifouling</a:t>
            </a:r>
            <a:endParaRPr lang="es-ES_tradnl" sz="1600" dirty="0">
              <a:latin typeface="HelveticaNeueLT Std" pitchFamily="34" charset="0"/>
            </a:endParaRPr>
          </a:p>
          <a:p>
            <a:pPr algn="just"/>
            <a:endParaRPr lang="es-ES_tradnl" sz="2000" dirty="0">
              <a:latin typeface="HelveticaNeueLT Std" pitchFamily="34" charset="0"/>
            </a:endParaRPr>
          </a:p>
          <a:p>
            <a:pPr algn="just"/>
            <a:endParaRPr lang="es-ES_tradnl" sz="2000" dirty="0">
              <a:latin typeface="HelveticaNeueLT Std" pitchFamily="34" charset="0"/>
            </a:endParaRPr>
          </a:p>
          <a:p>
            <a:pPr algn="just"/>
            <a:endParaRPr lang="es-ES_tradnl" sz="2000" dirty="0">
              <a:latin typeface="HelveticaNeueLT Std" pitchFamily="34" charset="0"/>
            </a:endParaRPr>
          </a:p>
          <a:p>
            <a:pPr algn="just"/>
            <a:endParaRPr lang="es-ES" sz="14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07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B2B7F4F-5063-4DEC-BE0C-D85501F31B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38" y="900540"/>
            <a:ext cx="7609386" cy="555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28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08D8126-0871-460D-9DEC-98465F3180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54227"/>
            <a:ext cx="7672853" cy="559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22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F37654E-6F54-4D97-B6FD-C8AF299D1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854228"/>
            <a:ext cx="7704855" cy="562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65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15B99FC-EA69-4C8F-9ED2-862EB37D91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78228"/>
            <a:ext cx="7541285" cy="550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64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9BB7F52-CAC3-4C8A-A5B8-D18D1D8B2B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34" y="859478"/>
            <a:ext cx="7652590" cy="558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38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7201352-01E5-422C-BD74-F00553A3AB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76386"/>
            <a:ext cx="7674490" cy="560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89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CB25EE7-15D8-48DA-A481-9182F8FB6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71" y="854227"/>
            <a:ext cx="7672853" cy="559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760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6D356BD-DD53-4E59-A463-839D191C7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39" y="854228"/>
            <a:ext cx="7541285" cy="550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14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Coastal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monofilament</a:t>
            </a:r>
            <a:r>
              <a:rPr lang="es-ES_tradnl" sz="2000" b="1" dirty="0">
                <a:latin typeface="HelveticaNeueLT Std" pitchFamily="34" charset="0"/>
              </a:rPr>
              <a:t> PA 6 nets and </a:t>
            </a:r>
            <a:r>
              <a:rPr lang="es-ES_tradnl" sz="2000" b="1" dirty="0" err="1">
                <a:latin typeface="HelveticaNeueLT Std" pitchFamily="34" charset="0"/>
              </a:rPr>
              <a:t>other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parts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64" y="1761103"/>
            <a:ext cx="3983288" cy="418293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856" y="1741445"/>
            <a:ext cx="4001849" cy="420259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45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53711" y="1234740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Coastal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monofilament</a:t>
            </a:r>
            <a:r>
              <a:rPr lang="es-ES_tradnl" sz="2000" b="1" dirty="0">
                <a:latin typeface="HelveticaNeueLT Std" pitchFamily="34" charset="0"/>
              </a:rPr>
              <a:t> PA 6 nets and </a:t>
            </a:r>
            <a:r>
              <a:rPr lang="es-ES_tradnl" sz="2000" b="1" dirty="0" err="1">
                <a:latin typeface="HelveticaNeueLT Std" pitchFamily="34" charset="0"/>
              </a:rPr>
              <a:t>other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parts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3EF39BD-D018-49AB-AD65-308BE9830E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67" y="1422204"/>
            <a:ext cx="3296683" cy="24725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C6E8BA3-DA85-44F5-9738-C3262961BE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79" y="3968786"/>
            <a:ext cx="3277457" cy="245809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4B792C8-4017-4456-9F43-E39546AE08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565" y="3944523"/>
            <a:ext cx="3309807" cy="2482356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82FC230-D4ED-4C02-8F23-1C9786C50D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594" y="1399135"/>
            <a:ext cx="3309807" cy="248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37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Coastal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monofilament</a:t>
            </a:r>
            <a:r>
              <a:rPr lang="es-ES_tradnl" sz="2000" b="1" dirty="0">
                <a:latin typeface="HelveticaNeueLT Std" pitchFamily="34" charset="0"/>
              </a:rPr>
              <a:t> PA 6 nets and </a:t>
            </a:r>
            <a:r>
              <a:rPr lang="es-ES_tradnl" sz="2000" b="1" dirty="0" err="1">
                <a:latin typeface="HelveticaNeueLT Std" pitchFamily="34" charset="0"/>
              </a:rPr>
              <a:t>other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parts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19" y="1839656"/>
            <a:ext cx="3912318" cy="422451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66" y="1817509"/>
            <a:ext cx="3945539" cy="424665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447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Coastal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monofilament</a:t>
            </a:r>
            <a:r>
              <a:rPr lang="es-ES_tradnl" sz="2000" b="1" dirty="0">
                <a:latin typeface="HelveticaNeueLT Std" pitchFamily="34" charset="0"/>
              </a:rPr>
              <a:t> PA 6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1329956"/>
            <a:ext cx="7848872" cy="494098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5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Coastal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monofilament</a:t>
            </a:r>
            <a:r>
              <a:rPr lang="es-ES_tradnl" sz="2000" b="1" dirty="0">
                <a:latin typeface="HelveticaNeueLT Std" pitchFamily="34" charset="0"/>
              </a:rPr>
              <a:t> PA 6 – </a:t>
            </a:r>
            <a:r>
              <a:rPr lang="es-ES_tradnl" sz="2000" dirty="0">
                <a:latin typeface="HelveticaNeueLT Std" pitchFamily="34" charset="0"/>
              </a:rPr>
              <a:t>Semi </a:t>
            </a:r>
            <a:r>
              <a:rPr lang="es-ES_tradnl" sz="2000" dirty="0" err="1">
                <a:latin typeface="HelveticaNeueLT Std" pitchFamily="34" charset="0"/>
              </a:rPr>
              <a:t>cleaned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for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recycling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2" name="Imagen 2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57574"/>
            <a:ext cx="6768752" cy="4959785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79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Coastal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monofilament</a:t>
            </a:r>
            <a:r>
              <a:rPr lang="es-ES_tradnl" sz="2000" b="1" dirty="0">
                <a:latin typeface="HelveticaNeueLT Std" pitchFamily="34" charset="0"/>
              </a:rPr>
              <a:t> PA 6 – </a:t>
            </a:r>
            <a:r>
              <a:rPr lang="es-ES_tradnl" sz="2000" dirty="0">
                <a:latin typeface="HelveticaNeueLT Std" pitchFamily="34" charset="0"/>
              </a:rPr>
              <a:t>Semi </a:t>
            </a:r>
            <a:r>
              <a:rPr lang="es-ES_tradnl" sz="2000" dirty="0" err="1">
                <a:latin typeface="HelveticaNeueLT Std" pitchFamily="34" charset="0"/>
              </a:rPr>
              <a:t>cleaned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for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recycling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01CE750-6183-4FE2-9CCA-DEF4F62273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362262"/>
            <a:ext cx="6684235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2317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Complete </a:t>
            </a:r>
            <a:r>
              <a:rPr lang="es-ES_tradnl" sz="2000" b="1" dirty="0" err="1">
                <a:latin typeface="HelveticaNeueLT Std" pitchFamily="34" charset="0"/>
              </a:rPr>
              <a:t>trawl</a:t>
            </a:r>
            <a:r>
              <a:rPr lang="es-ES_tradnl" sz="2000" b="1" dirty="0">
                <a:latin typeface="HelveticaNeueLT Std" pitchFamily="34" charset="0"/>
              </a:rPr>
              <a:t> nets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51706"/>
            <a:ext cx="7272808" cy="501852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1908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Complete </a:t>
            </a:r>
            <a:r>
              <a:rPr lang="es-ES_tradnl" sz="2000" b="1" dirty="0" err="1">
                <a:latin typeface="HelveticaNeueLT Std" pitchFamily="34" charset="0"/>
              </a:rPr>
              <a:t>trawl</a:t>
            </a:r>
            <a:r>
              <a:rPr lang="es-ES_tradnl" sz="2000" b="1" dirty="0">
                <a:latin typeface="HelveticaNeueLT Std" pitchFamily="34" charset="0"/>
              </a:rPr>
              <a:t> nets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332290"/>
            <a:ext cx="6433872" cy="482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72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Complete </a:t>
            </a:r>
            <a:r>
              <a:rPr lang="es-ES_tradnl" sz="2000" b="1" dirty="0" err="1">
                <a:latin typeface="HelveticaNeueLT Std" pitchFamily="34" charset="0"/>
              </a:rPr>
              <a:t>trawl</a:t>
            </a:r>
            <a:r>
              <a:rPr lang="es-ES_tradnl" sz="2000" b="1" dirty="0">
                <a:latin typeface="HelveticaNeueLT Std" pitchFamily="34" charset="0"/>
              </a:rPr>
              <a:t> nets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4" name="Imagen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0" y="1300253"/>
            <a:ext cx="7290088" cy="496060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382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Trawl</a:t>
            </a:r>
            <a:r>
              <a:rPr lang="es-ES_tradnl" sz="2000" b="1" dirty="0">
                <a:latin typeface="HelveticaNeueLT Std" pitchFamily="34" charset="0"/>
              </a:rPr>
              <a:t> nets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108DA46-D4C4-4FA7-B2E9-F46B8E5981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2243" y="1938742"/>
            <a:ext cx="5134367" cy="385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40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Trawl</a:t>
            </a:r>
            <a:r>
              <a:rPr lang="es-ES_tradnl" sz="2000" b="1" dirty="0">
                <a:latin typeface="HelveticaNeueLT Std" pitchFamily="34" charset="0"/>
              </a:rPr>
              <a:t> nets </a:t>
            </a:r>
            <a:r>
              <a:rPr lang="es-ES_tradnl" sz="2000" b="1" dirty="0" err="1">
                <a:latin typeface="HelveticaNeueLT Std" pitchFamily="34" charset="0"/>
              </a:rPr>
              <a:t>with</a:t>
            </a:r>
            <a:r>
              <a:rPr lang="es-ES_tradnl" sz="2000" b="1" dirty="0">
                <a:latin typeface="HelveticaNeueLT Std" pitchFamily="34" charset="0"/>
              </a:rPr>
              <a:t> “Malletas and Dolly </a:t>
            </a:r>
            <a:r>
              <a:rPr lang="es-ES_tradnl" sz="2000" b="1" dirty="0" err="1">
                <a:latin typeface="HelveticaNeueLT Std" pitchFamily="34" charset="0"/>
              </a:rPr>
              <a:t>ropes</a:t>
            </a:r>
            <a:r>
              <a:rPr lang="es-ES_tradnl" sz="2000" b="1" dirty="0">
                <a:latin typeface="HelveticaNeueLT Std" pitchFamily="34" charset="0"/>
              </a:rPr>
              <a:t>”</a:t>
            </a:r>
            <a:endParaRPr lang="es-ES" sz="1600" dirty="0"/>
          </a:p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“malletas y burlones”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5303C4A-1ABD-4ABF-AD66-5E8F156F07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1312824"/>
            <a:ext cx="6856764" cy="514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127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Trawl</a:t>
            </a:r>
            <a:r>
              <a:rPr lang="es-ES_tradnl" sz="2000" b="1" dirty="0">
                <a:latin typeface="HelveticaNeueLT Std" pitchFamily="34" charset="0"/>
              </a:rPr>
              <a:t> nets </a:t>
            </a:r>
            <a:r>
              <a:rPr lang="es-ES_tradnl" sz="2000" b="1" dirty="0" err="1">
                <a:latin typeface="HelveticaNeueLT Std" pitchFamily="34" charset="0"/>
              </a:rPr>
              <a:t>with</a:t>
            </a:r>
            <a:r>
              <a:rPr lang="es-ES_tradnl" sz="2000" b="1" dirty="0">
                <a:latin typeface="HelveticaNeueLT Std" pitchFamily="34" charset="0"/>
              </a:rPr>
              <a:t> “Dolly </a:t>
            </a:r>
            <a:r>
              <a:rPr lang="es-ES_tradnl" sz="2000" b="1" dirty="0" err="1">
                <a:latin typeface="HelveticaNeueLT Std" pitchFamily="34" charset="0"/>
              </a:rPr>
              <a:t>ropes</a:t>
            </a:r>
            <a:r>
              <a:rPr lang="es-ES_tradnl" sz="2000" b="1" dirty="0">
                <a:latin typeface="HelveticaNeueLT Std" pitchFamily="34" charset="0"/>
              </a:rPr>
              <a:t>”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255" y="1436738"/>
            <a:ext cx="6426105" cy="481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567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A07F61B-29F4-5E2E-47C4-69701D9C49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04" y="1620327"/>
            <a:ext cx="7777403" cy="4379653"/>
          </a:xfrm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D2BBFA7-3C2B-4A60-A385-526467AE029D}"/>
              </a:ext>
            </a:extLst>
          </p:cNvPr>
          <p:cNvSpPr txBox="1"/>
          <p:nvPr/>
        </p:nvSpPr>
        <p:spPr>
          <a:xfrm>
            <a:off x="1259632" y="980728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>
                <a:latin typeface="HelveticaNeueLT Std"/>
              </a:rPr>
              <a:t>Rockhoppers</a:t>
            </a:r>
            <a:endParaRPr lang="es-ES" sz="2000" b="1" dirty="0">
              <a:latin typeface="HelveticaNeueLT Std"/>
            </a:endParaRPr>
          </a:p>
        </p:txBody>
      </p:sp>
    </p:spTree>
    <p:extLst>
      <p:ext uri="{BB962C8B-B14F-4D97-AF65-F5344CB8AC3E}">
        <p14:creationId xmlns:p14="http://schemas.microsoft.com/office/powerpoint/2010/main" val="20465717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03F4735-FB91-D187-75EE-758228011D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52" y="1666961"/>
            <a:ext cx="7658108" cy="4312475"/>
          </a:xfrm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190C0B9-679B-408C-819D-DC4BCAA6DB3D}"/>
              </a:ext>
            </a:extLst>
          </p:cNvPr>
          <p:cNvSpPr txBox="1"/>
          <p:nvPr/>
        </p:nvSpPr>
        <p:spPr>
          <a:xfrm>
            <a:off x="1259632" y="980728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>
                <a:latin typeface="HelveticaNeueLT Std"/>
              </a:rPr>
              <a:t>Rockhoppers</a:t>
            </a:r>
            <a:endParaRPr lang="es-ES" sz="2000" b="1" dirty="0">
              <a:latin typeface="HelveticaNeueLT Std"/>
            </a:endParaRPr>
          </a:p>
        </p:txBody>
      </p:sp>
    </p:spTree>
    <p:extLst>
      <p:ext uri="{BB962C8B-B14F-4D97-AF65-F5344CB8AC3E}">
        <p14:creationId xmlns:p14="http://schemas.microsoft.com/office/powerpoint/2010/main" val="28186434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FF0B1F0-685D-E9DE-9692-69649B52F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16" y="1620327"/>
            <a:ext cx="7785980" cy="4384483"/>
          </a:xfrm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780F159-7B02-4C8E-B41D-3820B9FDECD0}"/>
              </a:ext>
            </a:extLst>
          </p:cNvPr>
          <p:cNvSpPr txBox="1"/>
          <p:nvPr/>
        </p:nvSpPr>
        <p:spPr>
          <a:xfrm>
            <a:off x="1259632" y="980728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>
                <a:latin typeface="HelveticaNeueLT Std"/>
              </a:rPr>
              <a:t>Rockhoppers</a:t>
            </a:r>
            <a:endParaRPr lang="es-ES" sz="2000" b="1" dirty="0">
              <a:latin typeface="HelveticaNeueLT Std"/>
            </a:endParaRPr>
          </a:p>
        </p:txBody>
      </p:sp>
    </p:spTree>
    <p:extLst>
      <p:ext uri="{BB962C8B-B14F-4D97-AF65-F5344CB8AC3E}">
        <p14:creationId xmlns:p14="http://schemas.microsoft.com/office/powerpoint/2010/main" val="42704178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9" y="1301071"/>
            <a:ext cx="3852146" cy="4969431"/>
          </a:xfrm>
          <a:prstGeom prst="rect">
            <a:avLst/>
          </a:prstGeom>
        </p:spPr>
      </p:pic>
      <p:pic>
        <p:nvPicPr>
          <p:cNvPr id="22" name="Imagen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1301071"/>
            <a:ext cx="3741437" cy="495978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PE </a:t>
            </a:r>
            <a:r>
              <a:rPr lang="es-ES_tradnl" sz="2000" b="1" dirty="0" err="1">
                <a:latin typeface="HelveticaNeueLT Std" pitchFamily="34" charset="0"/>
              </a:rPr>
              <a:t>trawl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netting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dirty="0">
                <a:latin typeface="HelveticaNeueLT Std" pitchFamily="34" charset="0"/>
              </a:rPr>
              <a:t>– </a:t>
            </a:r>
            <a:r>
              <a:rPr lang="es-ES_tradnl" sz="1600" dirty="0" err="1">
                <a:latin typeface="HelveticaNeueLT Std" pitchFamily="34" charset="0"/>
              </a:rPr>
              <a:t>Cleaned</a:t>
            </a:r>
            <a:r>
              <a:rPr lang="es-ES_tradnl" sz="1600" dirty="0">
                <a:latin typeface="HelveticaNeueLT Std" pitchFamily="34" charset="0"/>
              </a:rPr>
              <a:t> and </a:t>
            </a:r>
            <a:r>
              <a:rPr lang="es-ES_tradnl" sz="1600" dirty="0" err="1">
                <a:latin typeface="HelveticaNeueLT Std" pitchFamily="34" charset="0"/>
              </a:rPr>
              <a:t>baled</a:t>
            </a:r>
            <a:r>
              <a:rPr lang="es-ES_tradnl" sz="1600" dirty="0">
                <a:latin typeface="HelveticaNeueLT Std" pitchFamily="34" charset="0"/>
              </a:rPr>
              <a:t>.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4" name="Imagen 23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1300253"/>
            <a:ext cx="3741437" cy="4960603"/>
          </a:xfrm>
          <a:prstGeom prst="rect">
            <a:avLst/>
          </a:prstGeom>
        </p:spPr>
      </p:pic>
      <p:pic>
        <p:nvPicPr>
          <p:cNvPr id="25" name="Imagen 24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885" y="1288947"/>
            <a:ext cx="3881310" cy="4981555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0238" y="1909835"/>
            <a:ext cx="4960604" cy="3741437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884" y="1288946"/>
            <a:ext cx="3881311" cy="4971909"/>
          </a:xfrm>
          <a:prstGeom prst="rect">
            <a:avLst/>
          </a:prstGeom>
        </p:spPr>
      </p:pic>
      <p:pic>
        <p:nvPicPr>
          <p:cNvPr id="18" name="Imagen 17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35" y="1297868"/>
            <a:ext cx="8591660" cy="49726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294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PA 6 </a:t>
            </a:r>
            <a:r>
              <a:rPr lang="es-ES_tradnl" sz="2000" b="1" dirty="0" err="1">
                <a:latin typeface="HelveticaNeueLT Std" pitchFamily="34" charset="0"/>
              </a:rPr>
              <a:t>trawl</a:t>
            </a:r>
            <a:r>
              <a:rPr lang="es-ES_tradnl" sz="2000" b="1" dirty="0">
                <a:latin typeface="HelveticaNeueLT Std" pitchFamily="34" charset="0"/>
              </a:rPr>
              <a:t> nets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5" name="Imagen 2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174" y="1287729"/>
            <a:ext cx="3881310" cy="498155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0D2F725-5075-4723-97A8-D8D0C73E045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2" r="23998"/>
          <a:stretch/>
        </p:blipFill>
        <p:spPr>
          <a:xfrm>
            <a:off x="323528" y="1301071"/>
            <a:ext cx="4032448" cy="496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636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PA 6 </a:t>
            </a:r>
            <a:r>
              <a:rPr lang="es-ES_tradnl" sz="2000" b="1" dirty="0" err="1">
                <a:latin typeface="HelveticaNeueLT Std" pitchFamily="34" charset="0"/>
              </a:rPr>
              <a:t>trawl</a:t>
            </a:r>
            <a:r>
              <a:rPr lang="es-ES_tradnl" sz="2000" b="1" dirty="0">
                <a:latin typeface="HelveticaNeueLT Std" pitchFamily="34" charset="0"/>
              </a:rPr>
              <a:t> nets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46"/>
          <a:stretch/>
        </p:blipFill>
        <p:spPr>
          <a:xfrm>
            <a:off x="251520" y="1662996"/>
            <a:ext cx="3960440" cy="455012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05217A5-668E-41B8-BD48-6F1E1B774E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78351"/>
            <a:ext cx="4100468" cy="453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865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PA 6 </a:t>
            </a:r>
            <a:r>
              <a:rPr lang="es-ES_tradnl" sz="2000" b="1" dirty="0" err="1">
                <a:latin typeface="HelveticaNeueLT Std" pitchFamily="34" charset="0"/>
              </a:rPr>
              <a:t>trawl</a:t>
            </a:r>
            <a:r>
              <a:rPr lang="es-ES_tradnl" sz="2000" b="1" dirty="0">
                <a:latin typeface="HelveticaNeueLT Std" pitchFamily="34" charset="0"/>
              </a:rPr>
              <a:t> nets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" t="35284" r="5444" b="25850"/>
          <a:stretch/>
        </p:blipFill>
        <p:spPr>
          <a:xfrm>
            <a:off x="643522" y="1412776"/>
            <a:ext cx="7852968" cy="468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216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Surround</a:t>
            </a:r>
            <a:r>
              <a:rPr lang="es-ES_tradnl" sz="2000" b="1" dirty="0">
                <a:latin typeface="HelveticaNeueLT Std" pitchFamily="34" charset="0"/>
              </a:rPr>
              <a:t> nets </a:t>
            </a:r>
            <a:r>
              <a:rPr lang="es-ES_tradnl" sz="2000" dirty="0">
                <a:latin typeface="HelveticaNeueLT Std" pitchFamily="34" charset="0"/>
              </a:rPr>
              <a:t>– </a:t>
            </a:r>
            <a:r>
              <a:rPr lang="es-ES_tradnl" sz="1600" dirty="0" err="1">
                <a:latin typeface="HelveticaNeueLT Std" pitchFamily="34" charset="0"/>
              </a:rPr>
              <a:t>Surround</a:t>
            </a:r>
            <a:r>
              <a:rPr lang="es-ES_tradnl" sz="1600" dirty="0">
                <a:latin typeface="HelveticaNeueLT Std" pitchFamily="34" charset="0"/>
              </a:rPr>
              <a:t> nets </a:t>
            </a:r>
            <a:r>
              <a:rPr lang="es-ES_tradnl" sz="1600" dirty="0" err="1">
                <a:latin typeface="HelveticaNeueLT Std" pitchFamily="34" charset="0"/>
              </a:rPr>
              <a:t>for</a:t>
            </a:r>
            <a:r>
              <a:rPr lang="es-ES_tradnl" sz="1600" dirty="0">
                <a:latin typeface="HelveticaNeueLT Std" pitchFamily="34" charset="0"/>
              </a:rPr>
              <a:t> sardine and </a:t>
            </a:r>
            <a:r>
              <a:rPr lang="es-ES_tradnl" sz="1600" dirty="0" err="1">
                <a:latin typeface="HelveticaNeueLT Std" pitchFamily="34" charset="0"/>
              </a:rPr>
              <a:t>mackerel</a:t>
            </a:r>
            <a:r>
              <a:rPr lang="es-ES_tradnl" sz="1600" dirty="0">
                <a:latin typeface="HelveticaNeueLT Std" pitchFamily="34" charset="0"/>
              </a:rPr>
              <a:t>. </a:t>
            </a:r>
            <a:r>
              <a:rPr lang="es-ES_tradnl" sz="1600" dirty="0" err="1">
                <a:latin typeface="HelveticaNeueLT Std" pitchFamily="34" charset="0"/>
              </a:rPr>
              <a:t>Typical</a:t>
            </a:r>
            <a:r>
              <a:rPr lang="es-ES_tradnl" sz="1600" dirty="0">
                <a:latin typeface="HelveticaNeueLT Std" pitchFamily="34" charset="0"/>
              </a:rPr>
              <a:t> in Spain.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2" name="WhatsApp Video 2025-10-10 at 11.40.20">
            <a:hlinkClick r:id="" action="ppaction://media"/>
            <a:extLst>
              <a:ext uri="{FF2B5EF4-FFF2-40B4-BE49-F238E27FC236}">
                <a16:creationId xmlns:a16="http://schemas.microsoft.com/office/drawing/2014/main" id="{96AE8D91-EC87-4037-A776-F8D9B1E16C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75856" y="1300543"/>
            <a:ext cx="2866910" cy="516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1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Surround</a:t>
            </a:r>
            <a:r>
              <a:rPr lang="es-ES_tradnl" sz="2000" b="1" dirty="0">
                <a:latin typeface="HelveticaNeueLT Std" pitchFamily="34" charset="0"/>
              </a:rPr>
              <a:t> nets </a:t>
            </a:r>
            <a:r>
              <a:rPr lang="es-ES_tradnl" sz="2000" dirty="0">
                <a:latin typeface="HelveticaNeueLT Std" pitchFamily="34" charset="0"/>
              </a:rPr>
              <a:t>– </a:t>
            </a:r>
            <a:r>
              <a:rPr lang="es-ES_tradnl" sz="1600" dirty="0" err="1">
                <a:latin typeface="HelveticaNeueLT Std" pitchFamily="34" charset="0"/>
              </a:rPr>
              <a:t>Surround</a:t>
            </a:r>
            <a:r>
              <a:rPr lang="es-ES_tradnl" sz="1600" dirty="0">
                <a:latin typeface="HelveticaNeueLT Std" pitchFamily="34" charset="0"/>
              </a:rPr>
              <a:t> nets </a:t>
            </a:r>
            <a:r>
              <a:rPr lang="es-ES_tradnl" sz="1600" dirty="0" err="1">
                <a:latin typeface="HelveticaNeueLT Std" pitchFamily="34" charset="0"/>
              </a:rPr>
              <a:t>for</a:t>
            </a:r>
            <a:r>
              <a:rPr lang="es-ES_tradnl" sz="1600" dirty="0">
                <a:latin typeface="HelveticaNeueLT Std" pitchFamily="34" charset="0"/>
              </a:rPr>
              <a:t> sardine and </a:t>
            </a:r>
            <a:r>
              <a:rPr lang="es-ES_tradnl" sz="1600" dirty="0" err="1">
                <a:latin typeface="HelveticaNeueLT Std" pitchFamily="34" charset="0"/>
              </a:rPr>
              <a:t>mackerel</a:t>
            </a:r>
            <a:r>
              <a:rPr lang="es-ES_tradnl" sz="1600" dirty="0">
                <a:latin typeface="HelveticaNeueLT Std" pitchFamily="34" charset="0"/>
              </a:rPr>
              <a:t>. </a:t>
            </a:r>
            <a:r>
              <a:rPr lang="es-ES_tradnl" sz="1600" dirty="0" err="1">
                <a:latin typeface="HelveticaNeueLT Std" pitchFamily="34" charset="0"/>
              </a:rPr>
              <a:t>Typical</a:t>
            </a:r>
            <a:r>
              <a:rPr lang="es-ES_tradnl" sz="1600" dirty="0">
                <a:latin typeface="HelveticaNeueLT Std" pitchFamily="34" charset="0"/>
              </a:rPr>
              <a:t> in Spain.</a:t>
            </a:r>
            <a:endParaRPr lang="es-ES" sz="1600" dirty="0"/>
          </a:p>
          <a:p>
            <a:pPr lvl="0" algn="just">
              <a:buNone/>
            </a:pP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0" name="Imagen 1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14"/>
          <a:stretch/>
        </p:blipFill>
        <p:spPr>
          <a:xfrm>
            <a:off x="1047630" y="1666674"/>
            <a:ext cx="7044751" cy="469501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124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Surround</a:t>
            </a:r>
            <a:r>
              <a:rPr lang="es-ES_tradnl" sz="2000" b="1" dirty="0">
                <a:latin typeface="HelveticaNeueLT Std" pitchFamily="34" charset="0"/>
              </a:rPr>
              <a:t> nets </a:t>
            </a:r>
            <a:r>
              <a:rPr lang="es-ES_tradnl" sz="2000" dirty="0">
                <a:latin typeface="HelveticaNeueLT Std" pitchFamily="34" charset="0"/>
              </a:rPr>
              <a:t>– </a:t>
            </a:r>
            <a:r>
              <a:rPr lang="es-ES_tradnl" sz="1600" dirty="0" err="1">
                <a:latin typeface="HelveticaNeueLT Std" pitchFamily="34" charset="0"/>
              </a:rPr>
              <a:t>Surround</a:t>
            </a:r>
            <a:r>
              <a:rPr lang="es-ES_tradnl" sz="1600" dirty="0">
                <a:latin typeface="HelveticaNeueLT Std" pitchFamily="34" charset="0"/>
              </a:rPr>
              <a:t> nets </a:t>
            </a:r>
            <a:r>
              <a:rPr lang="es-ES_tradnl" sz="1600" dirty="0" err="1">
                <a:latin typeface="HelveticaNeueLT Std" pitchFamily="34" charset="0"/>
              </a:rPr>
              <a:t>for</a:t>
            </a:r>
            <a:r>
              <a:rPr lang="es-ES_tradnl" sz="1600" dirty="0">
                <a:latin typeface="HelveticaNeueLT Std" pitchFamily="34" charset="0"/>
              </a:rPr>
              <a:t> sardine and </a:t>
            </a:r>
            <a:r>
              <a:rPr lang="es-ES_tradnl" sz="1600" dirty="0" err="1">
                <a:latin typeface="HelveticaNeueLT Std" pitchFamily="34" charset="0"/>
              </a:rPr>
              <a:t>mackerel</a:t>
            </a:r>
            <a:r>
              <a:rPr lang="es-ES_tradnl" sz="1600" dirty="0">
                <a:latin typeface="HelveticaNeueLT Std" pitchFamily="34" charset="0"/>
              </a:rPr>
              <a:t>. </a:t>
            </a:r>
            <a:r>
              <a:rPr lang="es-ES_tradnl" sz="1600" dirty="0" err="1">
                <a:latin typeface="HelveticaNeueLT Std" pitchFamily="34" charset="0"/>
              </a:rPr>
              <a:t>Typical</a:t>
            </a:r>
            <a:r>
              <a:rPr lang="es-ES_tradnl" sz="1600" dirty="0">
                <a:latin typeface="HelveticaNeueLT Std" pitchFamily="34" charset="0"/>
              </a:rPr>
              <a:t> in Spain.</a:t>
            </a:r>
            <a:endParaRPr lang="es-ES" sz="1600" dirty="0"/>
          </a:p>
          <a:p>
            <a:pPr lvl="0" algn="just">
              <a:buNone/>
            </a:pP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42757"/>
            <a:ext cx="6481544" cy="484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1474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" sz="2000" b="1" dirty="0" err="1">
                <a:latin typeface="HelveticaNeueLT Std"/>
              </a:rPr>
              <a:t>Floats</a:t>
            </a:r>
            <a:r>
              <a:rPr lang="es-ES" sz="2000" b="1" dirty="0">
                <a:latin typeface="HelveticaNeueLT Std"/>
              </a:rPr>
              <a:t> </a:t>
            </a:r>
            <a:r>
              <a:rPr lang="es-ES" sz="2000" b="1" dirty="0" err="1">
                <a:latin typeface="HelveticaNeueLT Std"/>
              </a:rPr>
              <a:t>for</a:t>
            </a:r>
            <a:r>
              <a:rPr lang="es-ES" sz="2000" b="1" dirty="0">
                <a:latin typeface="HelveticaNeueLT Std"/>
              </a:rPr>
              <a:t> sardine </a:t>
            </a:r>
            <a:r>
              <a:rPr lang="es-ES" sz="2000" b="1" dirty="0" err="1">
                <a:latin typeface="HelveticaNeueLT Std"/>
              </a:rPr>
              <a:t>surround</a:t>
            </a:r>
            <a:r>
              <a:rPr lang="es-ES" sz="2000" b="1" dirty="0">
                <a:latin typeface="HelveticaNeueLT Std"/>
              </a:rPr>
              <a:t> nets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A4235AA-534E-4356-9FC9-33A1B4AD6F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35" y="1343269"/>
            <a:ext cx="6547942" cy="495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82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" sz="2000" b="1" dirty="0" err="1">
                <a:latin typeface="HelveticaNeueLT Std"/>
              </a:rPr>
              <a:t>Floats</a:t>
            </a:r>
            <a:r>
              <a:rPr lang="es-ES" sz="2000" b="1" dirty="0">
                <a:latin typeface="HelveticaNeueLT Std"/>
              </a:rPr>
              <a:t> </a:t>
            </a:r>
            <a:r>
              <a:rPr lang="es-ES" sz="2000" b="1" dirty="0" err="1">
                <a:latin typeface="HelveticaNeueLT Std"/>
              </a:rPr>
              <a:t>for</a:t>
            </a:r>
            <a:r>
              <a:rPr lang="es-ES" sz="2000" b="1" dirty="0">
                <a:latin typeface="HelveticaNeueLT Std"/>
              </a:rPr>
              <a:t> sardine </a:t>
            </a:r>
            <a:r>
              <a:rPr lang="es-ES" sz="2000" b="1" dirty="0" err="1">
                <a:latin typeface="HelveticaNeueLT Std"/>
              </a:rPr>
              <a:t>surround</a:t>
            </a:r>
            <a:r>
              <a:rPr lang="es-ES" sz="2000" b="1" dirty="0">
                <a:latin typeface="HelveticaNeueLT Std"/>
              </a:rPr>
              <a:t> nets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5A70027-A723-4497-A58C-C91EFC72D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1238379"/>
            <a:ext cx="7020272" cy="511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709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Surround</a:t>
            </a:r>
            <a:r>
              <a:rPr lang="es-ES_tradnl" sz="2000" b="1" dirty="0">
                <a:latin typeface="HelveticaNeueLT Std" pitchFamily="34" charset="0"/>
              </a:rPr>
              <a:t> nets </a:t>
            </a:r>
            <a:r>
              <a:rPr lang="es-ES_tradnl" sz="2000" dirty="0">
                <a:latin typeface="HelveticaNeueLT Std" pitchFamily="34" charset="0"/>
              </a:rPr>
              <a:t>– 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From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other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countries</a:t>
            </a:r>
            <a:r>
              <a:rPr lang="es-ES_tradnl" sz="1600" dirty="0">
                <a:latin typeface="HelveticaNeueLT Std" pitchFamily="34" charset="0"/>
              </a:rPr>
              <a:t>.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467989"/>
            <a:ext cx="3634410" cy="45685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399135"/>
            <a:ext cx="3600400" cy="459983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295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Surround</a:t>
            </a:r>
            <a:r>
              <a:rPr lang="es-ES_tradnl" sz="2000" b="1" dirty="0">
                <a:latin typeface="HelveticaNeueLT Std" pitchFamily="34" charset="0"/>
              </a:rPr>
              <a:t> nets </a:t>
            </a:r>
            <a:r>
              <a:rPr lang="es-ES_tradnl" sz="2000" dirty="0">
                <a:latin typeface="HelveticaNeueLT Std" pitchFamily="34" charset="0"/>
              </a:rPr>
              <a:t>–  </a:t>
            </a:r>
            <a:r>
              <a:rPr lang="es-ES_tradnl" sz="1600" dirty="0" err="1">
                <a:latin typeface="HelveticaNeueLT Std" pitchFamily="34" charset="0"/>
              </a:rPr>
              <a:t>From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other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countries</a:t>
            </a:r>
            <a:r>
              <a:rPr lang="es-ES_tradnl" sz="1600" dirty="0">
                <a:latin typeface="HelveticaNeueLT Std" pitchFamily="34" charset="0"/>
              </a:rPr>
              <a:t>.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1467989"/>
            <a:ext cx="3490395" cy="45685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784" y="1436738"/>
            <a:ext cx="3218664" cy="4599839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43443"/>
            <a:ext cx="3634410" cy="45931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467989"/>
            <a:ext cx="3600401" cy="456858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537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Surround</a:t>
            </a:r>
            <a:r>
              <a:rPr lang="es-ES_tradnl" sz="2000" b="1" dirty="0">
                <a:latin typeface="HelveticaNeueLT Std" pitchFamily="34" charset="0"/>
              </a:rPr>
              <a:t> nets </a:t>
            </a:r>
            <a:r>
              <a:rPr lang="es-ES_tradnl" sz="2000" b="1" dirty="0" err="1">
                <a:latin typeface="HelveticaNeueLT Std" pitchFamily="34" charset="0"/>
              </a:rPr>
              <a:t>for</a:t>
            </a:r>
            <a:r>
              <a:rPr lang="es-ES_tradnl" sz="2000" b="1" dirty="0">
                <a:latin typeface="HelveticaNeueLT Std" pitchFamily="34" charset="0"/>
              </a:rPr>
              <a:t> tuna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9931"/>
            <a:ext cx="765542" cy="91865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DE94D55-91B1-422B-8F3E-399AEE197E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32571"/>
            <a:ext cx="3854343" cy="435328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F6D570E-7BB9-4452-87D1-CC546DBA01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243" y="1606580"/>
            <a:ext cx="4001819" cy="437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993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Surround</a:t>
            </a:r>
            <a:r>
              <a:rPr lang="es-ES_tradnl" sz="2000" b="1" dirty="0">
                <a:latin typeface="HelveticaNeueLT Std" pitchFamily="34" charset="0"/>
              </a:rPr>
              <a:t> nets </a:t>
            </a:r>
            <a:r>
              <a:rPr lang="es-ES_tradnl" sz="2000" b="1" dirty="0" err="1">
                <a:latin typeface="HelveticaNeueLT Std" pitchFamily="34" charset="0"/>
              </a:rPr>
              <a:t>for</a:t>
            </a:r>
            <a:r>
              <a:rPr lang="es-ES_tradnl" sz="2000" b="1" dirty="0">
                <a:latin typeface="HelveticaNeueLT Std" pitchFamily="34" charset="0"/>
              </a:rPr>
              <a:t> tuna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9931"/>
            <a:ext cx="765542" cy="91865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6F039816-508D-4A10-A5C2-CAADE4DBFD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37105"/>
            <a:ext cx="7867091" cy="508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5392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Surround</a:t>
            </a:r>
            <a:r>
              <a:rPr lang="es-ES_tradnl" sz="2000" b="1" dirty="0">
                <a:latin typeface="HelveticaNeueLT Std" pitchFamily="34" charset="0"/>
              </a:rPr>
              <a:t> nets </a:t>
            </a:r>
            <a:r>
              <a:rPr lang="es-ES_tradnl" sz="2000" b="1" dirty="0" err="1">
                <a:latin typeface="HelveticaNeueLT Std" pitchFamily="34" charset="0"/>
              </a:rPr>
              <a:t>for</a:t>
            </a:r>
            <a:r>
              <a:rPr lang="es-ES_tradnl" sz="2000" b="1" dirty="0">
                <a:latin typeface="HelveticaNeueLT Std" pitchFamily="34" charset="0"/>
              </a:rPr>
              <a:t> tuna</a:t>
            </a:r>
            <a:endParaRPr lang="es-ES" sz="16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9931"/>
            <a:ext cx="765542" cy="9186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06E11AC-0925-4F3B-A46D-77F3E448FA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9"/>
          <a:stretch/>
        </p:blipFill>
        <p:spPr>
          <a:xfrm rot="16200000">
            <a:off x="2090549" y="1083556"/>
            <a:ext cx="4964898" cy="547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468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Nets </a:t>
            </a:r>
            <a:r>
              <a:rPr lang="es-ES_tradnl" sz="2000" b="1" dirty="0" err="1">
                <a:latin typeface="HelveticaNeueLT Std" pitchFamily="34" charset="0"/>
              </a:rPr>
              <a:t>for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fishfarming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dirty="0">
                <a:latin typeface="HelveticaNeueLT Std" pitchFamily="34" charset="0"/>
              </a:rPr>
              <a:t>– </a:t>
            </a:r>
            <a:r>
              <a:rPr lang="es-ES_tradnl" sz="1600" dirty="0" err="1">
                <a:latin typeface="HelveticaNeueLT Std" pitchFamily="34" charset="0"/>
              </a:rPr>
              <a:t>with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antifouling</a:t>
            </a:r>
            <a:r>
              <a:rPr lang="es-ES_tradnl" sz="1600" dirty="0">
                <a:latin typeface="HelveticaNeueLT Std" pitchFamily="34" charset="0"/>
              </a:rPr>
              <a:t>.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E588A4A-5DAB-49E0-80C8-AB1ACAB2A1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83" y="1271191"/>
            <a:ext cx="777686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061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Nets </a:t>
            </a:r>
            <a:r>
              <a:rPr lang="es-ES_tradnl" sz="2000" b="1" dirty="0" err="1">
                <a:latin typeface="HelveticaNeueLT Std" pitchFamily="34" charset="0"/>
              </a:rPr>
              <a:t>for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fishfarming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dirty="0">
                <a:latin typeface="HelveticaNeueLT Std" pitchFamily="34" charset="0"/>
              </a:rPr>
              <a:t>– </a:t>
            </a:r>
            <a:r>
              <a:rPr lang="es-ES_tradnl" sz="1600" dirty="0" err="1">
                <a:latin typeface="HelveticaNeueLT Std" pitchFamily="34" charset="0"/>
              </a:rPr>
              <a:t>with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antifouling</a:t>
            </a:r>
            <a:r>
              <a:rPr lang="es-ES_tradnl" sz="1600" dirty="0">
                <a:latin typeface="HelveticaNeueLT Std" pitchFamily="34" charset="0"/>
              </a:rPr>
              <a:t>.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D5E9744-A740-48E2-8EEA-5C9833E559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18" y="1277073"/>
            <a:ext cx="7756614" cy="517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037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9" y="1301071"/>
            <a:ext cx="3852146" cy="4969431"/>
          </a:xfrm>
          <a:prstGeom prst="rect">
            <a:avLst/>
          </a:prstGeom>
        </p:spPr>
      </p:pic>
      <p:pic>
        <p:nvPicPr>
          <p:cNvPr id="22" name="Imagen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1301071"/>
            <a:ext cx="3741437" cy="495978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Nets </a:t>
            </a:r>
            <a:r>
              <a:rPr lang="es-ES_tradnl" sz="2000" b="1" dirty="0" err="1">
                <a:latin typeface="HelveticaNeueLT Std" pitchFamily="34" charset="0"/>
              </a:rPr>
              <a:t>for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fishfarming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dirty="0">
                <a:latin typeface="HelveticaNeueLT Std" pitchFamily="34" charset="0"/>
              </a:rPr>
              <a:t>– </a:t>
            </a:r>
            <a:r>
              <a:rPr lang="es-ES_tradnl" sz="1600" dirty="0" err="1">
                <a:latin typeface="HelveticaNeueLT Std" pitchFamily="34" charset="0"/>
              </a:rPr>
              <a:t>with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antifouling</a:t>
            </a:r>
            <a:r>
              <a:rPr lang="es-ES_tradnl" sz="1600" dirty="0">
                <a:latin typeface="HelveticaNeueLT Std" pitchFamily="34" charset="0"/>
              </a:rPr>
              <a:t>.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4" name="Imagen 23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1300253"/>
            <a:ext cx="3741437" cy="4960603"/>
          </a:xfrm>
          <a:prstGeom prst="rect">
            <a:avLst/>
          </a:prstGeom>
        </p:spPr>
      </p:pic>
      <p:pic>
        <p:nvPicPr>
          <p:cNvPr id="25" name="Imagen 24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885" y="1288947"/>
            <a:ext cx="3881310" cy="4981555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0238" y="1909835"/>
            <a:ext cx="4960604" cy="3741437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884" y="1288946"/>
            <a:ext cx="3881311" cy="4971909"/>
          </a:xfrm>
          <a:prstGeom prst="rect">
            <a:avLst/>
          </a:prstGeom>
        </p:spPr>
      </p:pic>
      <p:pic>
        <p:nvPicPr>
          <p:cNvPr id="18" name="Imagen 17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55" y="1277073"/>
            <a:ext cx="3769390" cy="4993429"/>
          </a:xfrm>
          <a:prstGeom prst="rect">
            <a:avLst/>
          </a:prstGeom>
        </p:spPr>
      </p:pic>
      <p:pic>
        <p:nvPicPr>
          <p:cNvPr id="19" name="Imagen 18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4" y="1368531"/>
            <a:ext cx="3770601" cy="4892323"/>
          </a:xfrm>
          <a:prstGeom prst="rect">
            <a:avLst/>
          </a:prstGeom>
        </p:spPr>
      </p:pic>
      <p:pic>
        <p:nvPicPr>
          <p:cNvPr id="26" name="Imagen 25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884" y="1369744"/>
            <a:ext cx="3881311" cy="489111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0650" y="1884958"/>
            <a:ext cx="4889776" cy="388131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3503" y="1927056"/>
            <a:ext cx="4903490" cy="378340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852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The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problems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with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the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separation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of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the</a:t>
            </a:r>
            <a:r>
              <a:rPr lang="es-ES_tradnl" sz="2000" b="1" dirty="0">
                <a:latin typeface="HelveticaNeueLT Std" pitchFamily="34" charset="0"/>
              </a:rPr>
              <a:t> nets</a:t>
            </a: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07" y="1524347"/>
            <a:ext cx="3478589" cy="241967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08" y="4062339"/>
            <a:ext cx="3478588" cy="23763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524348"/>
            <a:ext cx="3766847" cy="241967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062339"/>
            <a:ext cx="3766847" cy="234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675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Nets </a:t>
            </a:r>
            <a:r>
              <a:rPr lang="es-ES_tradnl" sz="2000" b="1" dirty="0" err="1">
                <a:latin typeface="HelveticaNeueLT Std" pitchFamily="34" charset="0"/>
              </a:rPr>
              <a:t>for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fishfarming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dirty="0">
                <a:latin typeface="HelveticaNeueLT Std" pitchFamily="34" charset="0"/>
              </a:rPr>
              <a:t>– </a:t>
            </a:r>
            <a:r>
              <a:rPr lang="es-ES_tradnl" sz="1600" dirty="0" err="1">
                <a:latin typeface="HelveticaNeueLT Std" pitchFamily="34" charset="0"/>
              </a:rPr>
              <a:t>Polysteel</a:t>
            </a:r>
            <a:r>
              <a:rPr lang="es-ES_tradnl" sz="1600" dirty="0">
                <a:latin typeface="HelveticaNeueLT Std" pitchFamily="34" charset="0"/>
              </a:rPr>
              <a:t>  </a:t>
            </a:r>
            <a:r>
              <a:rPr lang="es-ES_tradnl" sz="1600" dirty="0" err="1">
                <a:latin typeface="HelveticaNeueLT Std" pitchFamily="34" charset="0"/>
              </a:rPr>
              <a:t>ropes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with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antifouling</a:t>
            </a:r>
            <a:r>
              <a:rPr lang="es-ES_tradnl" sz="1600" dirty="0">
                <a:latin typeface="HelveticaNeueLT Std" pitchFamily="34" charset="0"/>
              </a:rPr>
              <a:t> and </a:t>
            </a:r>
            <a:r>
              <a:rPr lang="es-ES_tradnl" sz="1600" dirty="0" err="1">
                <a:latin typeface="HelveticaNeueLT Std" pitchFamily="34" charset="0"/>
              </a:rPr>
              <a:t>Polyamide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twine</a:t>
            </a:r>
            <a:r>
              <a:rPr lang="es-ES_tradnl" sz="1600" dirty="0">
                <a:latin typeface="HelveticaNeueLT Std" pitchFamily="34" charset="0"/>
              </a:rPr>
              <a:t>.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16B70FA-34EB-4A5D-97E4-39A2602013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8" y="1340768"/>
            <a:ext cx="8611462" cy="490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873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876386"/>
            <a:ext cx="8371145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Nets </a:t>
            </a:r>
            <a:r>
              <a:rPr lang="es-ES_tradnl" sz="2000" b="1" dirty="0" err="1">
                <a:latin typeface="HelveticaNeueLT Std" pitchFamily="34" charset="0"/>
              </a:rPr>
              <a:t>for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fishfarming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dirty="0">
                <a:latin typeface="HelveticaNeueLT Std" pitchFamily="34" charset="0"/>
              </a:rPr>
              <a:t>– </a:t>
            </a:r>
            <a:r>
              <a:rPr lang="es-ES_tradnl" sz="1600" dirty="0">
                <a:latin typeface="HelveticaNeueLT Std" pitchFamily="34" charset="0"/>
              </a:rPr>
              <a:t>Polyester </a:t>
            </a:r>
            <a:r>
              <a:rPr lang="es-ES_tradnl" sz="1600" dirty="0" err="1">
                <a:latin typeface="HelveticaNeueLT Std" pitchFamily="34" charset="0"/>
              </a:rPr>
              <a:t>or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Polyamide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rope</a:t>
            </a:r>
            <a:r>
              <a:rPr lang="es-ES_tradnl" sz="1600" dirty="0">
                <a:latin typeface="HelveticaNeueLT Std" pitchFamily="34" charset="0"/>
              </a:rPr>
              <a:t> </a:t>
            </a:r>
            <a:r>
              <a:rPr lang="es-ES_tradnl" sz="1600" dirty="0" err="1">
                <a:latin typeface="HelveticaNeueLT Std" pitchFamily="34" charset="0"/>
              </a:rPr>
              <a:t>with</a:t>
            </a:r>
            <a:r>
              <a:rPr lang="es-ES_tradnl" sz="1600" dirty="0">
                <a:latin typeface="HelveticaNeueLT Std" pitchFamily="34" charset="0"/>
              </a:rPr>
              <a:t> lead </a:t>
            </a:r>
            <a:r>
              <a:rPr lang="es-ES_tradnl" sz="1600" dirty="0" err="1">
                <a:latin typeface="HelveticaNeueLT Std" pitchFamily="34" charset="0"/>
              </a:rPr>
              <a:t>inside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B6A7E5C-0954-4D24-A896-A7A8A38A74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768298"/>
            <a:ext cx="3312368" cy="249255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023E613-155A-4161-8676-336B9A07EB5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51" r="17116" b="25850"/>
          <a:stretch/>
        </p:blipFill>
        <p:spPr>
          <a:xfrm>
            <a:off x="611560" y="1335481"/>
            <a:ext cx="3312368" cy="245355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A698D9D-3FDD-432D-8BB1-3277CD2589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341" y="1347244"/>
            <a:ext cx="3909123" cy="491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79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Twisted</a:t>
            </a:r>
            <a:r>
              <a:rPr lang="es-ES_tradnl" sz="2000" b="1" dirty="0">
                <a:latin typeface="HelveticaNeueLT Std" pitchFamily="34" charset="0"/>
              </a:rPr>
              <a:t> and </a:t>
            </a:r>
            <a:r>
              <a:rPr lang="es-ES_tradnl" sz="2000" b="1" dirty="0" err="1">
                <a:latin typeface="HelveticaNeueLT Std" pitchFamily="34" charset="0"/>
              </a:rPr>
              <a:t>braided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ropes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0" y="1567834"/>
            <a:ext cx="3435846" cy="4226776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396" y="1575924"/>
            <a:ext cx="3785068" cy="421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782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Twisted</a:t>
            </a:r>
            <a:r>
              <a:rPr lang="es-ES_tradnl" sz="2000" b="1" dirty="0">
                <a:latin typeface="HelveticaNeueLT Std" pitchFamily="34" charset="0"/>
              </a:rPr>
              <a:t> and </a:t>
            </a:r>
            <a:r>
              <a:rPr lang="es-ES_tradnl" sz="2000" b="1" dirty="0" err="1">
                <a:latin typeface="HelveticaNeueLT Std" pitchFamily="34" charset="0"/>
              </a:rPr>
              <a:t>braided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ropes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27" y="1712990"/>
            <a:ext cx="3839919" cy="408162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8"/>
          <a:stretch/>
        </p:blipFill>
        <p:spPr>
          <a:xfrm>
            <a:off x="5320322" y="1712990"/>
            <a:ext cx="3452126" cy="408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6419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5" y="876386"/>
            <a:ext cx="7867090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>
                <a:latin typeface="HelveticaNeueLT Std" pitchFamily="34" charset="0"/>
              </a:rPr>
              <a:t>Tuna </a:t>
            </a:r>
            <a:r>
              <a:rPr lang="es-ES_tradnl" sz="2000" b="1" dirty="0" err="1">
                <a:latin typeface="HelveticaNeueLT Std" pitchFamily="34" charset="0"/>
              </a:rPr>
              <a:t>floats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8"/>
            <a:ext cx="765542" cy="9186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77673" y="1378860"/>
            <a:ext cx="6584666" cy="493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0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35696" y="2132856"/>
            <a:ext cx="56276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Problems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with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the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collection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of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nets in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the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ports</a:t>
            </a:r>
            <a:endParaRPr lang="es-ES" sz="4400" b="1" dirty="0">
              <a:solidFill>
                <a:schemeClr val="bg1"/>
              </a:solidFill>
              <a:latin typeface="HelveticaNeueLT Std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D490458-2599-4B71-89E2-ABF999D813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289" y="1198449"/>
            <a:ext cx="6621087" cy="496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559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3DD75FE-76F5-4C0A-AE2C-7763DF8238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40296"/>
            <a:ext cx="66167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23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C06D31F-D033-4FD5-B08A-927F8E2AE0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36104"/>
            <a:ext cx="6705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8430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9D03852-65EA-4646-B5C4-9F7A07C65B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54" y="1102853"/>
            <a:ext cx="6754091" cy="506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598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58C5C40-7D82-4E3E-811B-A1904C3EE9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43" y="1190137"/>
            <a:ext cx="6637713" cy="497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387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C36DBAE-539E-45A7-850B-2C7F62537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49" y="1148573"/>
            <a:ext cx="6695902" cy="501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220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BB3B608-EBCD-4F56-A018-44ADA23343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378" y="1196752"/>
            <a:ext cx="6625244" cy="496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123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58184" y="2492896"/>
            <a:ext cx="56276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t>Twisted</a:t>
            </a: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t> </a:t>
            </a:r>
            <a:r>
              <a:rPr kumimoji="0" lang="es-E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t>ropes</a:t>
            </a: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LT Std" pitchFamily="34" charset="0"/>
                <a:ea typeface="+mn-ea"/>
                <a:cs typeface="+mn-cs"/>
              </a:rPr>
              <a:t> a</a:t>
            </a:r>
            <a:r>
              <a:rPr lang="es-ES" sz="4400" b="1" dirty="0" err="1">
                <a:solidFill>
                  <a:prstClr val="white"/>
                </a:solidFill>
                <a:latin typeface="HelveticaNeueLT Std" pitchFamily="34" charset="0"/>
              </a:rPr>
              <a:t>nd</a:t>
            </a:r>
            <a:r>
              <a:rPr lang="es-ES" sz="4400" b="1" dirty="0">
                <a:solidFill>
                  <a:prstClr val="white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prstClr val="white"/>
                </a:solidFill>
                <a:latin typeface="HelveticaNeueLT Std" pitchFamily="34" charset="0"/>
              </a:rPr>
              <a:t>braided</a:t>
            </a:r>
            <a:r>
              <a:rPr lang="es-ES" sz="4400" b="1" dirty="0">
                <a:solidFill>
                  <a:prstClr val="white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prstClr val="white"/>
                </a:solidFill>
                <a:latin typeface="HelveticaNeueLT Std" pitchFamily="34" charset="0"/>
              </a:rPr>
              <a:t>ropes</a:t>
            </a:r>
            <a:r>
              <a:rPr lang="es-ES" sz="4400" b="1" dirty="0">
                <a:solidFill>
                  <a:prstClr val="white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prstClr val="white"/>
                </a:solidFill>
                <a:latin typeface="HelveticaNeueLT Std" pitchFamily="34" charset="0"/>
              </a:rPr>
              <a:t>from</a:t>
            </a:r>
            <a:r>
              <a:rPr lang="es-ES" sz="4400" b="1" dirty="0">
                <a:solidFill>
                  <a:prstClr val="white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prstClr val="white"/>
                </a:solidFill>
                <a:latin typeface="HelveticaNeueLT Std" pitchFamily="34" charset="0"/>
              </a:rPr>
              <a:t>merchant</a:t>
            </a:r>
            <a:r>
              <a:rPr lang="es-ES" sz="4400" b="1" dirty="0">
                <a:solidFill>
                  <a:prstClr val="white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prstClr val="white"/>
                </a:solidFill>
                <a:latin typeface="HelveticaNeueLT Std" pitchFamily="34" charset="0"/>
              </a:rPr>
              <a:t>ships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NeueLT Std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0784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4D20ACB-D427-45E1-B38D-FDB0FE8D0F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90718"/>
            <a:ext cx="7416824" cy="55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580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CB6D761-BACC-4B9F-A541-BFC32D0EC2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90718"/>
            <a:ext cx="7416824" cy="55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849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08DBC08-8770-40D2-9143-C528A816F5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75" y="876386"/>
            <a:ext cx="7435933" cy="55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698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348714B-51FF-4DBA-BAC2-853F68AC5E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83" y="876386"/>
            <a:ext cx="7435933" cy="55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58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F7D0D65-A4F9-47E0-A2E4-2DF77C5458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23" y="913988"/>
            <a:ext cx="7257785" cy="544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8024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8795060-0DE2-4055-A573-DA40601151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98" y="942779"/>
            <a:ext cx="7347410" cy="551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173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F688D4D-0652-4015-900F-8634D61D5F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83" y="876386"/>
            <a:ext cx="7435933" cy="55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414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4368475-9B2C-4F4F-8E0A-7A92633D8C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99" y="908720"/>
            <a:ext cx="7347409" cy="551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715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456CAC-D5E6-4BFF-8907-613E0A294F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98" y="942779"/>
            <a:ext cx="7347410" cy="551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685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A6FEC29-53F7-41C0-9A99-4A3BE55431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90718"/>
            <a:ext cx="7416824" cy="55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805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9901452-7053-4C70-AAD0-3CF505187A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08" y="908719"/>
            <a:ext cx="7408300" cy="555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9559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80CB049-A174-4092-9492-F425575686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14" y="908720"/>
            <a:ext cx="7410894" cy="55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1703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4EB924F-BF49-4B45-BABE-1D5ACF8FD6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76386"/>
            <a:ext cx="7435933" cy="55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8705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ES" sz="2800" b="1" dirty="0">
              <a:latin typeface="HelveticaNeueLT Std" pitchFamily="34" charset="0"/>
            </a:endParaRPr>
          </a:p>
          <a:p>
            <a:pPr marL="0" indent="0" algn="just">
              <a:buNone/>
            </a:pPr>
            <a:r>
              <a:rPr lang="es-ES" sz="2800" b="1" dirty="0">
                <a:latin typeface="HelveticaNeueLT Std" pitchFamily="34" charset="0"/>
              </a:rPr>
              <a:t>TYPES OF RECYCLING</a:t>
            </a:r>
          </a:p>
          <a:p>
            <a:pPr algn="just"/>
            <a:endParaRPr lang="es-ES" sz="2800" b="1" dirty="0">
              <a:latin typeface="HelveticaNeueLT Std" pitchFamily="34" charset="0"/>
            </a:endParaRPr>
          </a:p>
          <a:p>
            <a:pPr algn="just"/>
            <a:r>
              <a:rPr lang="es-ES" sz="2800" b="1" dirty="0" err="1">
                <a:latin typeface="HelveticaNeueLT Std" pitchFamily="34" charset="0"/>
              </a:rPr>
              <a:t>Mechanical</a:t>
            </a:r>
            <a:endParaRPr lang="es-ES" sz="2800" b="1" dirty="0">
              <a:latin typeface="HelveticaNeueLT Std" pitchFamily="34" charset="0"/>
            </a:endParaRPr>
          </a:p>
          <a:p>
            <a:pPr algn="just"/>
            <a:endParaRPr lang="es-ES" sz="2800" b="1" dirty="0">
              <a:latin typeface="HelveticaNeueLT Std" pitchFamily="34" charset="0"/>
            </a:endParaRPr>
          </a:p>
          <a:p>
            <a:pPr algn="just"/>
            <a:r>
              <a:rPr lang="es-ES" sz="2800" b="1" dirty="0">
                <a:latin typeface="HelveticaNeueLT Std" pitchFamily="34" charset="0"/>
              </a:rPr>
              <a:t>Chemical</a:t>
            </a:r>
            <a:endParaRPr lang="es-ES" sz="24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4016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algn="just"/>
            <a:r>
              <a:rPr lang="es-ES_tradnl" sz="2800" b="1" dirty="0" err="1">
                <a:latin typeface="HelveticaNeueLT Std" pitchFamily="34" charset="0"/>
              </a:rPr>
              <a:t>Mechanical</a:t>
            </a:r>
            <a:r>
              <a:rPr lang="es-ES_tradnl" sz="2800" b="1" dirty="0">
                <a:latin typeface="HelveticaNeueLT Std" pitchFamily="34" charset="0"/>
              </a:rPr>
              <a:t>: </a:t>
            </a:r>
            <a:r>
              <a:rPr lang="es-ES" sz="2000" dirty="0" err="1"/>
              <a:t>consists</a:t>
            </a:r>
            <a:r>
              <a:rPr lang="es-ES" sz="2000" dirty="0"/>
              <a:t> in </a:t>
            </a:r>
            <a:r>
              <a:rPr lang="es-ES" sz="2000" dirty="0" err="1"/>
              <a:t>shredding</a:t>
            </a:r>
            <a:r>
              <a:rPr lang="es-ES" sz="2000" dirty="0"/>
              <a:t> </a:t>
            </a:r>
            <a:r>
              <a:rPr lang="es-ES" sz="2000" dirty="0" err="1"/>
              <a:t>the</a:t>
            </a:r>
            <a:r>
              <a:rPr lang="es-ES" sz="2000" dirty="0"/>
              <a:t> material, </a:t>
            </a:r>
            <a:r>
              <a:rPr lang="es-ES" sz="2000" dirty="0" err="1"/>
              <a:t>washing</a:t>
            </a:r>
            <a:r>
              <a:rPr lang="es-ES" sz="2000" dirty="0"/>
              <a:t>, </a:t>
            </a:r>
            <a:r>
              <a:rPr lang="es-ES" sz="2000" dirty="0" err="1"/>
              <a:t>drying</a:t>
            </a:r>
            <a:r>
              <a:rPr lang="es-ES" sz="2000" dirty="0"/>
              <a:t> y </a:t>
            </a:r>
            <a:r>
              <a:rPr lang="es-ES" sz="2000" dirty="0" err="1"/>
              <a:t>densifying</a:t>
            </a:r>
            <a:r>
              <a:rPr lang="es-ES" sz="2000" dirty="0"/>
              <a:t> </a:t>
            </a:r>
            <a:r>
              <a:rPr lang="es-ES" sz="2000" dirty="0" err="1"/>
              <a:t>to</a:t>
            </a:r>
            <a:r>
              <a:rPr lang="es-ES" sz="2000" dirty="0"/>
              <a:t> introduce </a:t>
            </a:r>
            <a:r>
              <a:rPr lang="es-ES" sz="2000" dirty="0" err="1"/>
              <a:t>it</a:t>
            </a:r>
            <a:r>
              <a:rPr lang="es-ES" sz="2000" dirty="0"/>
              <a:t> in </a:t>
            </a:r>
            <a:r>
              <a:rPr lang="es-ES" sz="2000" dirty="0" err="1"/>
              <a:t>an</a:t>
            </a:r>
            <a:r>
              <a:rPr lang="es-ES" sz="2000" dirty="0"/>
              <a:t> </a:t>
            </a:r>
            <a:r>
              <a:rPr lang="es-ES" sz="2000" dirty="0" err="1"/>
              <a:t>extruder</a:t>
            </a:r>
            <a:r>
              <a:rPr lang="es-ES" sz="2000" dirty="0"/>
              <a:t> and </a:t>
            </a:r>
            <a:r>
              <a:rPr lang="es-ES" sz="2000" dirty="0" err="1"/>
              <a:t>finally</a:t>
            </a:r>
            <a:r>
              <a:rPr lang="es-ES" sz="2000" dirty="0"/>
              <a:t> produce granules </a:t>
            </a:r>
            <a:r>
              <a:rPr lang="es-ES" sz="2000" dirty="0" err="1"/>
              <a:t>of</a:t>
            </a:r>
            <a:r>
              <a:rPr lang="es-ES" sz="2000" dirty="0"/>
              <a:t> </a:t>
            </a:r>
            <a:r>
              <a:rPr lang="es-ES" sz="2000" dirty="0" err="1"/>
              <a:t>recyclate</a:t>
            </a:r>
            <a:r>
              <a:rPr lang="es-ES" sz="2000" dirty="0"/>
              <a:t> </a:t>
            </a:r>
            <a:r>
              <a:rPr lang="es-ES" sz="2000" dirty="0" err="1"/>
              <a:t>for</a:t>
            </a:r>
            <a:r>
              <a:rPr lang="es-ES" sz="2000" dirty="0"/>
              <a:t>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production</a:t>
            </a:r>
            <a:r>
              <a:rPr lang="es-ES" sz="2000" dirty="0"/>
              <a:t> </a:t>
            </a:r>
            <a:r>
              <a:rPr lang="es-ES" sz="2000" dirty="0" err="1"/>
              <a:t>of</a:t>
            </a:r>
            <a:r>
              <a:rPr lang="es-ES" sz="2000" dirty="0"/>
              <a:t> chips </a:t>
            </a:r>
            <a:r>
              <a:rPr lang="es-ES" sz="2000" dirty="0" err="1"/>
              <a:t>or</a:t>
            </a:r>
            <a:r>
              <a:rPr lang="es-ES" sz="2000" dirty="0"/>
              <a:t> granules </a:t>
            </a:r>
            <a:r>
              <a:rPr lang="es-ES" sz="2000" dirty="0" err="1"/>
              <a:t>which</a:t>
            </a:r>
            <a:r>
              <a:rPr lang="es-ES" sz="2000" dirty="0"/>
              <a:t> </a:t>
            </a:r>
            <a:r>
              <a:rPr lang="es-ES" sz="2000" dirty="0" err="1"/>
              <a:t>will</a:t>
            </a:r>
            <a:r>
              <a:rPr lang="es-ES" sz="2000" dirty="0"/>
              <a:t> be </a:t>
            </a:r>
            <a:r>
              <a:rPr lang="es-ES" sz="2000" dirty="0" err="1"/>
              <a:t>transformed</a:t>
            </a:r>
            <a:r>
              <a:rPr lang="es-ES" sz="2000" dirty="0"/>
              <a:t> (</a:t>
            </a:r>
            <a:r>
              <a:rPr lang="es-ES" sz="2000" dirty="0" err="1"/>
              <a:t>extrusion</a:t>
            </a:r>
            <a:r>
              <a:rPr lang="es-ES" sz="2000" dirty="0"/>
              <a:t>, </a:t>
            </a:r>
            <a:r>
              <a:rPr lang="es-ES" sz="2000" dirty="0" err="1"/>
              <a:t>injection</a:t>
            </a:r>
            <a:r>
              <a:rPr lang="es-ES" sz="2000" dirty="0"/>
              <a:t>, </a:t>
            </a:r>
            <a:r>
              <a:rPr lang="es-ES" sz="2000" dirty="0" err="1"/>
              <a:t>etc</a:t>
            </a:r>
            <a:r>
              <a:rPr lang="es-ES" sz="2000" dirty="0"/>
              <a:t>). </a:t>
            </a:r>
            <a:endParaRPr lang="es-ES" sz="24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56286" y="1098999"/>
            <a:ext cx="3627440" cy="680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4816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endParaRPr lang="es-ES_tradnl" sz="2000" dirty="0">
              <a:latin typeface="HelveticaNeueLT Std" pitchFamily="34" charset="0"/>
            </a:endParaRPr>
          </a:p>
          <a:p>
            <a:pPr algn="just"/>
            <a:r>
              <a:rPr lang="es-ES_tradnl" sz="2800" b="1" dirty="0">
                <a:latin typeface="HelveticaNeueLT Std" pitchFamily="34" charset="0"/>
              </a:rPr>
              <a:t>Chemical: </a:t>
            </a:r>
          </a:p>
          <a:p>
            <a:pPr marL="0" indent="0" algn="just">
              <a:buNone/>
            </a:pPr>
            <a:r>
              <a:rPr lang="es-ES_tradnl" sz="2000" dirty="0" err="1">
                <a:latin typeface="HelveticaNeueLT Std" pitchFamily="34" charset="0"/>
              </a:rPr>
              <a:t>By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polymerization</a:t>
            </a:r>
            <a:r>
              <a:rPr lang="es-ES_tradnl" sz="2000" dirty="0">
                <a:latin typeface="HelveticaNeueLT Std" pitchFamily="34" charset="0"/>
              </a:rPr>
              <a:t> (</a:t>
            </a:r>
            <a:r>
              <a:rPr lang="es-ES_tradnl" sz="2000" dirty="0" err="1">
                <a:latin typeface="HelveticaNeueLT Std" pitchFamily="34" charset="0"/>
              </a:rPr>
              <a:t>it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consists</a:t>
            </a:r>
            <a:r>
              <a:rPr lang="es-ES_tradnl" sz="2000" dirty="0">
                <a:latin typeface="HelveticaNeueLT Std" pitchFamily="34" charset="0"/>
              </a:rPr>
              <a:t> in </a:t>
            </a:r>
            <a:r>
              <a:rPr lang="es-ES_tradnl" sz="2000" dirty="0" err="1">
                <a:latin typeface="HelveticaNeueLT Std" pitchFamily="34" charset="0"/>
              </a:rPr>
              <a:t>returning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polymer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into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state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of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monomer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by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spliting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it</a:t>
            </a:r>
            <a:r>
              <a:rPr lang="es-ES_tradnl" sz="2000" dirty="0">
                <a:latin typeface="HelveticaNeueLT Std" pitchFamily="34" charset="0"/>
              </a:rPr>
              <a:t> in </a:t>
            </a:r>
            <a:r>
              <a:rPr lang="es-ES_tradnl" sz="2000" dirty="0" err="1">
                <a:latin typeface="HelveticaNeueLT Std" pitchFamily="34" charset="0"/>
              </a:rPr>
              <a:t>specific</a:t>
            </a:r>
            <a:r>
              <a:rPr lang="es-ES_tradnl" sz="2000" dirty="0">
                <a:latin typeface="HelveticaNeueLT Std" pitchFamily="34" charset="0"/>
              </a:rPr>
              <a:t> places. </a:t>
            </a:r>
            <a:r>
              <a:rPr lang="es-ES_tradnl" sz="2000" dirty="0" err="1">
                <a:latin typeface="HelveticaNeueLT Std" pitchFamily="34" charset="0"/>
              </a:rPr>
              <a:t>The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objective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is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therefore</a:t>
            </a:r>
            <a:r>
              <a:rPr lang="es-ES_tradnl" sz="2000" dirty="0">
                <a:latin typeface="HelveticaNeueLT Std" pitchFamily="34" charset="0"/>
              </a:rPr>
              <a:t>, </a:t>
            </a:r>
            <a:r>
              <a:rPr lang="es-ES_tradnl" sz="2000" dirty="0" err="1">
                <a:latin typeface="HelveticaNeueLT Std" pitchFamily="34" charset="0"/>
              </a:rPr>
              <a:t>to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return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plastic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to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it’s</a:t>
            </a:r>
            <a:r>
              <a:rPr lang="es-ES_tradnl" sz="2000" dirty="0">
                <a:latin typeface="HelveticaNeueLT Std" pitchFamily="34" charset="0"/>
              </a:rPr>
              <a:t> original </a:t>
            </a:r>
            <a:r>
              <a:rPr lang="es-ES_tradnl" sz="2000" dirty="0" err="1">
                <a:latin typeface="HelveticaNeueLT Std" pitchFamily="34" charset="0"/>
              </a:rPr>
              <a:t>state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through</a:t>
            </a:r>
            <a:r>
              <a:rPr lang="es-ES_tradnl" sz="2000" dirty="0">
                <a:latin typeface="HelveticaNeueLT Std" pitchFamily="34" charset="0"/>
              </a:rPr>
              <a:t> a </a:t>
            </a:r>
            <a:r>
              <a:rPr lang="es-ES_tradnl" sz="2000" dirty="0" err="1">
                <a:latin typeface="HelveticaNeueLT Std" pitchFamily="34" charset="0"/>
              </a:rPr>
              <a:t>process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that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specialists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call</a:t>
            </a:r>
            <a:r>
              <a:rPr lang="es-ES_tradnl" sz="2000" dirty="0">
                <a:latin typeface="HelveticaNeueLT Std" pitchFamily="34" charset="0"/>
              </a:rPr>
              <a:t> “</a:t>
            </a:r>
            <a:r>
              <a:rPr lang="es-ES_tradnl" sz="2000" dirty="0" err="1">
                <a:latin typeface="HelveticaNeueLT Std" pitchFamily="34" charset="0"/>
              </a:rPr>
              <a:t>from</a:t>
            </a:r>
            <a:r>
              <a:rPr lang="es-ES_tradnl" sz="2000" dirty="0">
                <a:latin typeface="HelveticaNeueLT Std" pitchFamily="34" charset="0"/>
              </a:rPr>
              <a:t> Plastic </a:t>
            </a:r>
            <a:r>
              <a:rPr lang="es-ES_tradnl" sz="2000" dirty="0" err="1">
                <a:latin typeface="HelveticaNeueLT Std" pitchFamily="34" charset="0"/>
              </a:rPr>
              <a:t>to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monomer</a:t>
            </a:r>
            <a:r>
              <a:rPr lang="es-ES_tradnl" sz="2000" dirty="0">
                <a:latin typeface="HelveticaNeueLT Std" pitchFamily="34" charset="0"/>
              </a:rPr>
              <a:t>”), </a:t>
            </a:r>
            <a:r>
              <a:rPr lang="es-ES_tradnl" sz="2000" dirty="0" err="1">
                <a:latin typeface="HelveticaNeueLT Std" pitchFamily="34" charset="0"/>
              </a:rPr>
              <a:t>using</a:t>
            </a:r>
            <a:r>
              <a:rPr lang="es-ES_tradnl" sz="2000" dirty="0">
                <a:latin typeface="HelveticaNeueLT Std" pitchFamily="34" charset="0"/>
              </a:rPr>
              <a:t> a </a:t>
            </a:r>
            <a:r>
              <a:rPr lang="es-ES_tradnl" sz="2000" dirty="0" err="1">
                <a:latin typeface="HelveticaNeueLT Std" pitchFamily="34" charset="0"/>
              </a:rPr>
              <a:t>large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amount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of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water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caprolactam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is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extracted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which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is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then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transformed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into</a:t>
            </a:r>
            <a:r>
              <a:rPr lang="es-ES_tradnl" sz="2000" dirty="0">
                <a:latin typeface="HelveticaNeueLT Std" pitchFamily="34" charset="0"/>
              </a:rPr>
              <a:t> chips </a:t>
            </a:r>
            <a:r>
              <a:rPr lang="es-ES_tradnl" sz="2000" dirty="0" err="1">
                <a:latin typeface="HelveticaNeueLT Std" pitchFamily="34" charset="0"/>
              </a:rPr>
              <a:t>which</a:t>
            </a:r>
            <a:r>
              <a:rPr lang="es-ES_tradnl" sz="2000" dirty="0">
                <a:latin typeface="HelveticaNeueLT Std" pitchFamily="34" charset="0"/>
              </a:rPr>
              <a:t> are </a:t>
            </a:r>
            <a:r>
              <a:rPr lang="es-ES_tradnl" sz="2000" dirty="0" err="1">
                <a:latin typeface="HelveticaNeueLT Std" pitchFamily="34" charset="0"/>
              </a:rPr>
              <a:t>finally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used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to</a:t>
            </a:r>
            <a:r>
              <a:rPr lang="es-ES_tradnl" sz="2000" dirty="0">
                <a:latin typeface="HelveticaNeueLT Std" pitchFamily="34" charset="0"/>
              </a:rPr>
              <a:t> manufacture </a:t>
            </a:r>
            <a:r>
              <a:rPr lang="es-ES_tradnl" sz="2000" dirty="0" err="1">
                <a:latin typeface="HelveticaNeueLT Std" pitchFamily="34" charset="0"/>
              </a:rPr>
              <a:t>yarns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to</a:t>
            </a:r>
            <a:r>
              <a:rPr lang="es-ES_tradnl" sz="2000" dirty="0">
                <a:latin typeface="HelveticaNeueLT Std" pitchFamily="34" charset="0"/>
              </a:rPr>
              <a:t> produce </a:t>
            </a:r>
            <a:r>
              <a:rPr lang="es-ES_tradnl" sz="2000" dirty="0" err="1">
                <a:latin typeface="HelveticaNeueLT Std" pitchFamily="34" charset="0"/>
              </a:rPr>
              <a:t>clothing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amoungst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other</a:t>
            </a:r>
            <a:r>
              <a:rPr lang="es-ES_tradnl" sz="2000" dirty="0">
                <a:latin typeface="HelveticaNeueLT Std" pitchFamily="34" charset="0"/>
              </a:rPr>
              <a:t> uses.</a:t>
            </a:r>
            <a:endParaRPr lang="es-ES" sz="2000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1009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_tradnl" sz="2800" b="1" dirty="0" err="1">
                <a:latin typeface="HelveticaNeueLT Std" pitchFamily="34" charset="0"/>
              </a:rPr>
              <a:t>Challenges</a:t>
            </a:r>
            <a:r>
              <a:rPr lang="es-ES_tradnl" sz="2800" b="1" dirty="0">
                <a:latin typeface="HelveticaNeueLT Std" pitchFamily="34" charset="0"/>
              </a:rPr>
              <a:t> </a:t>
            </a:r>
            <a:r>
              <a:rPr lang="es-ES_tradnl" sz="2800" b="1" dirty="0" err="1">
                <a:latin typeface="HelveticaNeueLT Std" pitchFamily="34" charset="0"/>
              </a:rPr>
              <a:t>for</a:t>
            </a:r>
            <a:r>
              <a:rPr lang="es-ES_tradnl" sz="2800" b="1" dirty="0">
                <a:latin typeface="HelveticaNeueLT Std" pitchFamily="34" charset="0"/>
              </a:rPr>
              <a:t> </a:t>
            </a:r>
            <a:r>
              <a:rPr lang="es-ES_tradnl" sz="2800" b="1" dirty="0" err="1">
                <a:latin typeface="HelveticaNeueLT Std" pitchFamily="34" charset="0"/>
              </a:rPr>
              <a:t>recycling</a:t>
            </a:r>
            <a:endParaRPr lang="es-ES_tradnl" sz="2800" b="1" dirty="0">
              <a:latin typeface="HelveticaNeueLT Std" pitchFamily="34" charset="0"/>
            </a:endParaRPr>
          </a:p>
          <a:p>
            <a:pPr marL="0" indent="0" algn="just">
              <a:buNone/>
            </a:pPr>
            <a:endParaRPr lang="es-ES_tradnl" sz="2400" b="1" dirty="0">
              <a:latin typeface="HelveticaNeueLT Std" pitchFamily="34" charset="0"/>
            </a:endParaRPr>
          </a:p>
          <a:p>
            <a:pPr marL="0" indent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Current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situation</a:t>
            </a:r>
            <a:r>
              <a:rPr lang="es-ES_tradnl" sz="1600" b="1" dirty="0">
                <a:latin typeface="HelveticaNeueLT Std" pitchFamily="34" charset="0"/>
              </a:rPr>
              <a:t>:</a:t>
            </a: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Problems</a:t>
            </a:r>
            <a:r>
              <a:rPr lang="es-ES_tradnl" sz="2000" dirty="0">
                <a:latin typeface="HelveticaNeueLT Std" pitchFamily="34" charset="0"/>
              </a:rPr>
              <a:t> in </a:t>
            </a:r>
            <a:r>
              <a:rPr lang="es-ES_tradnl" sz="2000" dirty="0" err="1">
                <a:latin typeface="HelveticaNeueLT Std" pitchFamily="34" charset="0"/>
              </a:rPr>
              <a:t>the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mix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of</a:t>
            </a:r>
            <a:r>
              <a:rPr lang="es-ES_tradnl" sz="2000" dirty="0">
                <a:latin typeface="HelveticaNeueLT Std" pitchFamily="34" charset="0"/>
              </a:rPr>
              <a:t> diferente </a:t>
            </a:r>
            <a:r>
              <a:rPr lang="es-ES_tradnl" sz="2000" dirty="0" err="1">
                <a:latin typeface="HelveticaNeueLT Std" pitchFamily="34" charset="0"/>
              </a:rPr>
              <a:t>polymers</a:t>
            </a:r>
            <a:r>
              <a:rPr lang="es-ES_tradnl" sz="2000" dirty="0">
                <a:latin typeface="HelveticaNeueLT Std" pitchFamily="34" charset="0"/>
              </a:rPr>
              <a:t> and </a:t>
            </a:r>
            <a:r>
              <a:rPr lang="es-ES_tradnl" sz="2000" dirty="0" err="1">
                <a:latin typeface="HelveticaNeueLT Std" pitchFamily="34" charset="0"/>
              </a:rPr>
              <a:t>filaments</a:t>
            </a:r>
            <a:r>
              <a:rPr lang="es-ES_tradnl" sz="2000" dirty="0">
                <a:latin typeface="HelveticaNeueLT Std" pitchFamily="34" charset="0"/>
              </a:rPr>
              <a:t>. </a:t>
            </a: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Presence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of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other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materials</a:t>
            </a:r>
            <a:r>
              <a:rPr lang="es-ES_tradnl" sz="2000" dirty="0">
                <a:latin typeface="HelveticaNeueLT Std" pitchFamily="34" charset="0"/>
              </a:rPr>
              <a:t> (</a:t>
            </a:r>
            <a:r>
              <a:rPr lang="es-ES_tradnl" sz="2000" dirty="0" err="1">
                <a:latin typeface="HelveticaNeueLT Std" pitchFamily="34" charset="0"/>
              </a:rPr>
              <a:t>metals</a:t>
            </a:r>
            <a:r>
              <a:rPr lang="es-ES_tradnl" sz="2000" dirty="0">
                <a:latin typeface="HelveticaNeueLT Std" pitchFamily="34" charset="0"/>
              </a:rPr>
              <a:t>, </a:t>
            </a:r>
            <a:r>
              <a:rPr lang="es-ES_tradnl" sz="2000" dirty="0" err="1">
                <a:latin typeface="HelveticaNeueLT Std" pitchFamily="34" charset="0"/>
              </a:rPr>
              <a:t>chains</a:t>
            </a:r>
            <a:r>
              <a:rPr lang="es-ES_tradnl" sz="2000" dirty="0">
                <a:latin typeface="HelveticaNeueLT Std" pitchFamily="34" charset="0"/>
              </a:rPr>
              <a:t>, </a:t>
            </a:r>
            <a:r>
              <a:rPr lang="es-ES_tradnl" sz="2000" dirty="0" err="1">
                <a:latin typeface="HelveticaNeueLT Std" pitchFamily="34" charset="0"/>
              </a:rPr>
              <a:t>floats</a:t>
            </a:r>
            <a:r>
              <a:rPr lang="es-ES_tradnl" sz="2000" dirty="0">
                <a:latin typeface="HelveticaNeueLT Std" pitchFamily="34" charset="0"/>
              </a:rPr>
              <a:t>,…).</a:t>
            </a: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Presence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of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organic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remains</a:t>
            </a:r>
            <a:r>
              <a:rPr lang="es-ES_tradnl" sz="2000" dirty="0">
                <a:latin typeface="HelveticaNeueLT Std" pitchFamily="34" charset="0"/>
              </a:rPr>
              <a:t>, </a:t>
            </a:r>
            <a:r>
              <a:rPr lang="es-ES_tradnl" sz="2000" dirty="0" err="1">
                <a:latin typeface="HelveticaNeueLT Std" pitchFamily="34" charset="0"/>
              </a:rPr>
              <a:t>sand</a:t>
            </a:r>
            <a:r>
              <a:rPr lang="es-ES_tradnl" sz="2000" dirty="0">
                <a:latin typeface="HelveticaNeueLT Std" pitchFamily="34" charset="0"/>
              </a:rPr>
              <a:t>, </a:t>
            </a:r>
            <a:r>
              <a:rPr lang="es-ES_tradnl" sz="2000" dirty="0" err="1">
                <a:latin typeface="HelveticaNeueLT Std" pitchFamily="34" charset="0"/>
              </a:rPr>
              <a:t>salt</a:t>
            </a:r>
            <a:r>
              <a:rPr lang="es-ES_tradnl" sz="2000" dirty="0">
                <a:latin typeface="HelveticaNeueLT Std" pitchFamily="34" charset="0"/>
              </a:rPr>
              <a:t>, </a:t>
            </a:r>
            <a:r>
              <a:rPr lang="es-ES_tradnl" sz="2000" dirty="0" err="1">
                <a:latin typeface="HelveticaNeueLT Std" pitchFamily="34" charset="0"/>
              </a:rPr>
              <a:t>sediments</a:t>
            </a:r>
            <a:r>
              <a:rPr lang="es-ES_tradnl" sz="2000" dirty="0">
                <a:latin typeface="HelveticaNeueLT Std" pitchFamily="34" charset="0"/>
              </a:rPr>
              <a:t>, etc.</a:t>
            </a:r>
          </a:p>
          <a:p>
            <a:pPr marL="0" indent="0" algn="just">
              <a:buNone/>
            </a:pPr>
            <a:endParaRPr lang="es-ES_tradnl" sz="2000" dirty="0">
              <a:latin typeface="HelveticaNeueLT Std" pitchFamily="34" charset="0"/>
            </a:endParaRPr>
          </a:p>
          <a:p>
            <a:pPr marL="0" indent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Which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requires</a:t>
            </a:r>
            <a:r>
              <a:rPr lang="es-ES_tradnl" sz="2000" b="1" dirty="0">
                <a:latin typeface="HelveticaNeueLT Std" pitchFamily="34" charset="0"/>
              </a:rPr>
              <a:t>:</a:t>
            </a: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The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need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for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separation</a:t>
            </a:r>
            <a:r>
              <a:rPr lang="es-ES_tradnl" sz="2000" dirty="0">
                <a:latin typeface="HelveticaNeueLT Std" pitchFamily="34" charset="0"/>
              </a:rPr>
              <a:t> and </a:t>
            </a:r>
            <a:r>
              <a:rPr lang="es-ES_tradnl" sz="2000" dirty="0" err="1">
                <a:latin typeface="HelveticaNeueLT Std" pitchFamily="34" charset="0"/>
              </a:rPr>
              <a:t>pre-treatment</a:t>
            </a:r>
            <a:r>
              <a:rPr lang="es-ES_tradnl" sz="2000" dirty="0">
                <a:latin typeface="HelveticaNeueLT Std" pitchFamily="34" charset="0"/>
              </a:rPr>
              <a:t>.</a:t>
            </a:r>
          </a:p>
          <a:p>
            <a:pPr marL="0" indent="0" algn="just">
              <a:buNone/>
            </a:pPr>
            <a:endParaRPr lang="es-ES_tradnl" sz="2000" dirty="0">
              <a:latin typeface="HelveticaNeueLT Std" pitchFamily="34" charset="0"/>
            </a:endParaRPr>
          </a:p>
          <a:p>
            <a:pPr marL="0" indent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Therefore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it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is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required</a:t>
            </a:r>
            <a:r>
              <a:rPr lang="es-ES_tradnl" sz="2000" b="1" dirty="0">
                <a:latin typeface="HelveticaNeueLT Std" pitchFamily="34" charset="0"/>
              </a:rPr>
              <a:t>:</a:t>
            </a: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That</a:t>
            </a:r>
            <a:r>
              <a:rPr lang="es-ES_tradnl" sz="2000" dirty="0">
                <a:latin typeface="HelveticaNeueLT Std" pitchFamily="34" charset="0"/>
              </a:rPr>
              <a:t> a </a:t>
            </a:r>
            <a:r>
              <a:rPr lang="es-ES_tradnl" sz="2000" dirty="0" err="1">
                <a:latin typeface="HelveticaNeueLT Std" pitchFamily="34" charset="0"/>
              </a:rPr>
              <a:t>mix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of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polymers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is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avoided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to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improve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the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recycling</a:t>
            </a:r>
            <a:r>
              <a:rPr lang="es-ES_tradnl" sz="2000" dirty="0">
                <a:latin typeface="HelveticaNeueLT Std" pitchFamily="34" charset="0"/>
              </a:rPr>
              <a:t>.</a:t>
            </a:r>
          </a:p>
          <a:p>
            <a:pPr algn="just"/>
            <a:r>
              <a:rPr lang="es-ES_tradnl" sz="2000" dirty="0" err="1">
                <a:latin typeface="HelveticaNeueLT Std" pitchFamily="34" charset="0"/>
              </a:rPr>
              <a:t>Government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support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for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investment</a:t>
            </a:r>
            <a:r>
              <a:rPr lang="es-ES_tradnl" sz="2000" dirty="0">
                <a:latin typeface="HelveticaNeueLT Std" pitchFamily="34" charset="0"/>
              </a:rPr>
              <a:t> in </a:t>
            </a:r>
            <a:r>
              <a:rPr lang="es-ES_tradnl" sz="2000" dirty="0" err="1">
                <a:latin typeface="HelveticaNeueLT Std" pitchFamily="34" charset="0"/>
              </a:rPr>
              <a:t>mechanical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or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chemical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treatment</a:t>
            </a:r>
            <a:r>
              <a:rPr lang="es-ES_tradnl" sz="2000" dirty="0">
                <a:latin typeface="HelveticaNeueLT Std" pitchFamily="34" charset="0"/>
              </a:rPr>
              <a:t> </a:t>
            </a:r>
            <a:r>
              <a:rPr lang="es-ES_tradnl" sz="2000" dirty="0" err="1">
                <a:latin typeface="HelveticaNeueLT Std" pitchFamily="34" charset="0"/>
              </a:rPr>
              <a:t>plants</a:t>
            </a:r>
            <a:r>
              <a:rPr lang="es-ES_tradnl" sz="2000" dirty="0">
                <a:latin typeface="HelveticaNeueLT Std" pitchFamily="34" charset="0"/>
              </a:rPr>
              <a:t>. </a:t>
            </a:r>
            <a:endParaRPr lang="es-ES_tradnl" sz="2400" dirty="0">
              <a:latin typeface="HelveticaNeueLT Std" pitchFamily="34" charset="0"/>
            </a:endParaRPr>
          </a:p>
          <a:p>
            <a:pPr algn="just"/>
            <a:endParaRPr lang="es-ES_tradnl" sz="2400" dirty="0">
              <a:latin typeface="HelveticaNeueLT Std" pitchFamily="34" charset="0"/>
            </a:endParaRPr>
          </a:p>
          <a:p>
            <a:pPr algn="just"/>
            <a:endParaRPr lang="es-ES_tradnl" sz="2800" b="1" dirty="0">
              <a:latin typeface="HelveticaNeueLT Std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0" t="14273" r="5379" b="8189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471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58184" y="2420888"/>
            <a:ext cx="56276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Products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from</a:t>
            </a:r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HelveticaNeueLT Std" pitchFamily="34" charset="0"/>
              </a:rPr>
              <a:t>recycling</a:t>
            </a:r>
            <a:endParaRPr lang="es-ES" sz="4400" b="1" dirty="0">
              <a:solidFill>
                <a:schemeClr val="bg1"/>
              </a:solidFill>
              <a:latin typeface="HelveticaNeue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8380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63" r="37150"/>
          <a:stretch/>
        </p:blipFill>
        <p:spPr>
          <a:xfrm>
            <a:off x="4029946" y="1237105"/>
            <a:ext cx="1080120" cy="455987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  <a:softEdge rad="165100"/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0187" y="876386"/>
            <a:ext cx="8222518" cy="50434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s-ES_tradnl" sz="2000" b="1" dirty="0" err="1">
                <a:latin typeface="HelveticaNeueLT Std" pitchFamily="34" charset="0"/>
              </a:rPr>
              <a:t>Floats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produced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with</a:t>
            </a:r>
            <a:r>
              <a:rPr lang="es-ES_tradnl" sz="2000" b="1" dirty="0">
                <a:latin typeface="HelveticaNeueLT Std" pitchFamily="34" charset="0"/>
              </a:rPr>
              <a:t> granules </a:t>
            </a:r>
            <a:r>
              <a:rPr lang="es-ES_tradnl" sz="2000" b="1" dirty="0" err="1">
                <a:latin typeface="HelveticaNeueLT Std" pitchFamily="34" charset="0"/>
              </a:rPr>
              <a:t>from</a:t>
            </a:r>
            <a:r>
              <a:rPr lang="es-ES_tradnl" sz="2000" b="1" dirty="0">
                <a:latin typeface="HelveticaNeueLT Std" pitchFamily="34" charset="0"/>
              </a:rPr>
              <a:t> </a:t>
            </a:r>
            <a:r>
              <a:rPr lang="es-ES_tradnl" sz="2000" b="1" dirty="0" err="1">
                <a:latin typeface="HelveticaNeueLT Std" pitchFamily="34" charset="0"/>
              </a:rPr>
              <a:t>fishing</a:t>
            </a:r>
            <a:r>
              <a:rPr lang="es-ES_tradnl" sz="2000" b="1" dirty="0">
                <a:latin typeface="HelveticaNeueLT Std" pitchFamily="34" charset="0"/>
              </a:rPr>
              <a:t> nets</a:t>
            </a:r>
            <a:endParaRPr lang="es-ES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0" y="704"/>
            <a:ext cx="5148064" cy="7320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6500949"/>
            <a:ext cx="9144000" cy="3570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Datos 8"/>
          <p:cNvSpPr/>
          <p:nvPr/>
        </p:nvSpPr>
        <p:spPr>
          <a:xfrm>
            <a:off x="1732530" y="0"/>
            <a:ext cx="4536504" cy="732764"/>
          </a:xfrm>
          <a:prstGeom prst="flowChartInputOutp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000782" y="-2297"/>
            <a:ext cx="5148064" cy="212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" t="28608" r="7392" b="21271"/>
          <a:stretch/>
        </p:blipFill>
        <p:spPr>
          <a:xfrm>
            <a:off x="6008138" y="210015"/>
            <a:ext cx="3135862" cy="66637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4" t="11231" r="35235" b="11231"/>
          <a:stretch/>
        </p:blipFill>
        <p:spPr>
          <a:xfrm>
            <a:off x="-5355" y="-2297"/>
            <a:ext cx="765542" cy="91865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5C63206-A0A2-47AC-8310-EDE86F16536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0" b="22277"/>
          <a:stretch/>
        </p:blipFill>
        <p:spPr>
          <a:xfrm>
            <a:off x="1907704" y="1524347"/>
            <a:ext cx="5143500" cy="445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412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907704" y="2780928"/>
            <a:ext cx="56276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HelveticaNeueLT Std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583234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4187</TotalTime>
  <Words>766</Words>
  <Application>Microsoft Office PowerPoint</Application>
  <PresentationFormat>Presentación en pantalla (4:3)</PresentationFormat>
  <Paragraphs>126</Paragraphs>
  <Slides>94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94</vt:i4>
      </vt:variant>
    </vt:vector>
  </HeadingPairs>
  <TitlesOfParts>
    <vt:vector size="98" baseType="lpstr">
      <vt:lpstr>Arial</vt:lpstr>
      <vt:lpstr>Calibri</vt:lpstr>
      <vt:lpstr>HelveticaNeueLT Std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hmg</dc:creator>
  <cp:lastModifiedBy>Pepe Patiño</cp:lastModifiedBy>
  <cp:revision>569</cp:revision>
  <cp:lastPrinted>2025-10-02T10:53:23Z</cp:lastPrinted>
  <dcterms:created xsi:type="dcterms:W3CDTF">2012-06-28T07:06:07Z</dcterms:created>
  <dcterms:modified xsi:type="dcterms:W3CDTF">2025-11-10T12:06:25Z</dcterms:modified>
</cp:coreProperties>
</file>